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6.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9.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0.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1.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41.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notesSlides/notesSlide42.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7.xml" ContentType="application/vnd.openxmlformats-officedocument.presentationml.tags+xml"/>
  <Override PartName="/ppt/notesSlides/notesSlide53.xml" ContentType="application/vnd.openxmlformats-officedocument.presentationml.notesSlide+xml"/>
  <Override PartName="/ppt/tags/tag8.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9.xml" ContentType="application/vnd.openxmlformats-officedocument.presentationml.tags+xml"/>
  <Override PartName="/ppt/notesSlides/notesSlide56.xml" ContentType="application/vnd.openxmlformats-officedocument.presentationml.notesSlide+xml"/>
  <Override PartName="/ppt/tags/tag10.xml" ContentType="application/vnd.openxmlformats-officedocument.presentationml.tags+xml"/>
  <Override PartName="/ppt/notesSlides/notesSlide57.xml" ContentType="application/vnd.openxmlformats-officedocument.presentationml.notesSlide+xml"/>
  <Override PartName="/ppt/tags/tag11.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2.xml" ContentType="application/vnd.openxmlformats-officedocument.presentationml.tags+xml"/>
  <Override PartName="/ppt/notesSlides/notesSlide60.xml" ContentType="application/vnd.openxmlformats-officedocument.presentationml.notesSlide+xml"/>
  <Override PartName="/ppt/tags/tag13.xml" ContentType="application/vnd.openxmlformats-officedocument.presentationml.tags+xml"/>
  <Override PartName="/ppt/notesSlides/notesSlide61.xml" ContentType="application/vnd.openxmlformats-officedocument.presentationml.notesSlide+xml"/>
  <Override PartName="/ppt/tags/tag14.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5.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6.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tags/tag17.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 id="2147483702" r:id="rId6"/>
    <p:sldMasterId id="2147483736" r:id="rId7"/>
    <p:sldMasterId id="2147483800" r:id="rId8"/>
    <p:sldMasterId id="2147483839" r:id="rId9"/>
    <p:sldMasterId id="2147483890" r:id="rId10"/>
    <p:sldMasterId id="2147483931" r:id="rId11"/>
    <p:sldMasterId id="2147483965" r:id="rId12"/>
    <p:sldMasterId id="2147483998" r:id="rId13"/>
    <p:sldMasterId id="2147484043" r:id="rId14"/>
    <p:sldMasterId id="2147484057" r:id="rId15"/>
    <p:sldMasterId id="2147484100" r:id="rId16"/>
  </p:sldMasterIdLst>
  <p:notesMasterIdLst>
    <p:notesMasterId r:id="rId181"/>
  </p:notesMasterIdLst>
  <p:sldIdLst>
    <p:sldId id="2076138006" r:id="rId17"/>
    <p:sldId id="2076137889" r:id="rId18"/>
    <p:sldId id="2076138027" r:id="rId19"/>
    <p:sldId id="2076137997" r:id="rId20"/>
    <p:sldId id="2076138007" r:id="rId21"/>
    <p:sldId id="2076138004" r:id="rId22"/>
    <p:sldId id="2076137888" r:id="rId23"/>
    <p:sldId id="2076138061" r:id="rId24"/>
    <p:sldId id="264" r:id="rId25"/>
    <p:sldId id="2076138018" r:id="rId26"/>
    <p:sldId id="2076138058" r:id="rId27"/>
    <p:sldId id="2076138039" r:id="rId28"/>
    <p:sldId id="2076138076" r:id="rId29"/>
    <p:sldId id="2076138036" r:id="rId30"/>
    <p:sldId id="2076138071" r:id="rId31"/>
    <p:sldId id="2076138072" r:id="rId32"/>
    <p:sldId id="2076138042" r:id="rId33"/>
    <p:sldId id="2076137887" r:id="rId34"/>
    <p:sldId id="2076138070" r:id="rId35"/>
    <p:sldId id="2134805661" r:id="rId36"/>
    <p:sldId id="2134805655" r:id="rId37"/>
    <p:sldId id="2134805662" r:id="rId38"/>
    <p:sldId id="2147376035" r:id="rId39"/>
    <p:sldId id="2142532985" r:id="rId40"/>
    <p:sldId id="2134805648" r:id="rId41"/>
    <p:sldId id="2147376032" r:id="rId42"/>
    <p:sldId id="2142532997" r:id="rId43"/>
    <p:sldId id="2142532998" r:id="rId44"/>
    <p:sldId id="2142532999" r:id="rId45"/>
    <p:sldId id="2142533000" r:id="rId46"/>
    <p:sldId id="2142533001" r:id="rId47"/>
    <p:sldId id="2142533002" r:id="rId48"/>
    <p:sldId id="2142533003" r:id="rId49"/>
    <p:sldId id="2134805667" r:id="rId50"/>
    <p:sldId id="2142532978" r:id="rId51"/>
    <p:sldId id="340" r:id="rId52"/>
    <p:sldId id="2142532931" r:id="rId53"/>
    <p:sldId id="312" r:id="rId54"/>
    <p:sldId id="2142532953" r:id="rId55"/>
    <p:sldId id="2142532952" r:id="rId56"/>
    <p:sldId id="2076137118" r:id="rId57"/>
    <p:sldId id="2142533004" r:id="rId58"/>
    <p:sldId id="2142532987" r:id="rId59"/>
    <p:sldId id="2142532965" r:id="rId60"/>
    <p:sldId id="2076137042" r:id="rId61"/>
    <p:sldId id="2142532950" r:id="rId62"/>
    <p:sldId id="2142533005" r:id="rId63"/>
    <p:sldId id="2142533006" r:id="rId64"/>
    <p:sldId id="2142532961" r:id="rId65"/>
    <p:sldId id="2142532958" r:id="rId66"/>
    <p:sldId id="2142532959" r:id="rId67"/>
    <p:sldId id="2142532960" r:id="rId68"/>
    <p:sldId id="2142532954" r:id="rId69"/>
    <p:sldId id="2142532955" r:id="rId70"/>
    <p:sldId id="2142532956" r:id="rId71"/>
    <p:sldId id="2142533007" r:id="rId72"/>
    <p:sldId id="2076136681" r:id="rId73"/>
    <p:sldId id="2142533010" r:id="rId74"/>
    <p:sldId id="2142532982" r:id="rId75"/>
    <p:sldId id="2134805664" r:id="rId76"/>
    <p:sldId id="2076138182" r:id="rId77"/>
    <p:sldId id="2134805652" r:id="rId78"/>
    <p:sldId id="2076138095" r:id="rId79"/>
    <p:sldId id="2134805653" r:id="rId80"/>
    <p:sldId id="2134805654" r:id="rId81"/>
    <p:sldId id="2076138097" r:id="rId82"/>
    <p:sldId id="2076138100" r:id="rId83"/>
    <p:sldId id="2134805660" r:id="rId84"/>
    <p:sldId id="2088" r:id="rId85"/>
    <p:sldId id="2076138099" r:id="rId86"/>
    <p:sldId id="2076137855" r:id="rId87"/>
    <p:sldId id="2119" r:id="rId88"/>
    <p:sldId id="2120" r:id="rId89"/>
    <p:sldId id="2099" r:id="rId90"/>
    <p:sldId id="2076137155" r:id="rId91"/>
    <p:sldId id="2100" r:id="rId92"/>
    <p:sldId id="2121" r:id="rId93"/>
    <p:sldId id="2112" r:id="rId94"/>
    <p:sldId id="2076137828" r:id="rId95"/>
    <p:sldId id="2076137813" r:id="rId96"/>
    <p:sldId id="2076137814" r:id="rId97"/>
    <p:sldId id="2076137815" r:id="rId98"/>
    <p:sldId id="2076137846" r:id="rId99"/>
    <p:sldId id="263" r:id="rId100"/>
    <p:sldId id="2147376036" r:id="rId101"/>
    <p:sldId id="2147376037" r:id="rId102"/>
    <p:sldId id="2076137664" r:id="rId103"/>
    <p:sldId id="2076137682" r:id="rId104"/>
    <p:sldId id="2076136808" r:id="rId105"/>
    <p:sldId id="2076137681" r:id="rId106"/>
    <p:sldId id="2076138090" r:id="rId107"/>
    <p:sldId id="2076138081" r:id="rId108"/>
    <p:sldId id="2076137772" r:id="rId109"/>
    <p:sldId id="2076138083" r:id="rId110"/>
    <p:sldId id="2076138084" r:id="rId111"/>
    <p:sldId id="2076138085" r:id="rId112"/>
    <p:sldId id="2076138086" r:id="rId113"/>
    <p:sldId id="2076137699" r:id="rId114"/>
    <p:sldId id="2076137784" r:id="rId115"/>
    <p:sldId id="2147376045" r:id="rId116"/>
    <p:sldId id="2147376044" r:id="rId117"/>
    <p:sldId id="2076138096" r:id="rId118"/>
    <p:sldId id="2147376041" r:id="rId119"/>
    <p:sldId id="2076138098" r:id="rId120"/>
    <p:sldId id="2147376042" r:id="rId121"/>
    <p:sldId id="2147376043" r:id="rId122"/>
    <p:sldId id="2076138101" r:id="rId123"/>
    <p:sldId id="2076138102" r:id="rId124"/>
    <p:sldId id="2076138103" r:id="rId125"/>
    <p:sldId id="2076138104" r:id="rId126"/>
    <p:sldId id="2076138105" r:id="rId127"/>
    <p:sldId id="2076138106" r:id="rId128"/>
    <p:sldId id="2076138107" r:id="rId129"/>
    <p:sldId id="2076138108" r:id="rId130"/>
    <p:sldId id="2076138109" r:id="rId131"/>
    <p:sldId id="2076138110" r:id="rId132"/>
    <p:sldId id="2076138111" r:id="rId133"/>
    <p:sldId id="2076138112" r:id="rId134"/>
    <p:sldId id="2076138113" r:id="rId135"/>
    <p:sldId id="2076138114" r:id="rId136"/>
    <p:sldId id="2076138115" r:id="rId137"/>
    <p:sldId id="2076138116" r:id="rId138"/>
    <p:sldId id="2076138117" r:id="rId139"/>
    <p:sldId id="2076138120" r:id="rId140"/>
    <p:sldId id="2076138121" r:id="rId141"/>
    <p:sldId id="2076138122" r:id="rId142"/>
    <p:sldId id="2076138123" r:id="rId143"/>
    <p:sldId id="2076138124" r:id="rId144"/>
    <p:sldId id="2147376046" r:id="rId145"/>
    <p:sldId id="2147376048" r:id="rId146"/>
    <p:sldId id="351" r:id="rId147"/>
    <p:sldId id="261" r:id="rId148"/>
    <p:sldId id="318" r:id="rId149"/>
    <p:sldId id="369" r:id="rId150"/>
    <p:sldId id="328" r:id="rId151"/>
    <p:sldId id="297" r:id="rId152"/>
    <p:sldId id="329" r:id="rId153"/>
    <p:sldId id="267" r:id="rId154"/>
    <p:sldId id="330" r:id="rId155"/>
    <p:sldId id="331" r:id="rId156"/>
    <p:sldId id="370" r:id="rId157"/>
    <p:sldId id="333" r:id="rId158"/>
    <p:sldId id="334" r:id="rId159"/>
    <p:sldId id="335" r:id="rId160"/>
    <p:sldId id="336" r:id="rId161"/>
    <p:sldId id="337" r:id="rId162"/>
    <p:sldId id="338" r:id="rId163"/>
    <p:sldId id="354" r:id="rId164"/>
    <p:sldId id="371" r:id="rId165"/>
    <p:sldId id="353" r:id="rId166"/>
    <p:sldId id="372" r:id="rId167"/>
    <p:sldId id="2147376049" r:id="rId168"/>
    <p:sldId id="341" r:id="rId169"/>
    <p:sldId id="342" r:id="rId170"/>
    <p:sldId id="343" r:id="rId171"/>
    <p:sldId id="373" r:id="rId172"/>
    <p:sldId id="345" r:id="rId173"/>
    <p:sldId id="346" r:id="rId174"/>
    <p:sldId id="347" r:id="rId175"/>
    <p:sldId id="349" r:id="rId176"/>
    <p:sldId id="348" r:id="rId177"/>
    <p:sldId id="2147376050" r:id="rId178"/>
    <p:sldId id="2147376051" r:id="rId179"/>
    <p:sldId id="2076137882" r:id="rId18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35D2D0-0CC5-4456-81FC-8EFCFAB0AD4E}">
          <p14:sldIdLst>
            <p14:sldId id="2076138006"/>
            <p14:sldId id="2076137889"/>
            <p14:sldId id="2076138027"/>
            <p14:sldId id="2076137997"/>
            <p14:sldId id="2076138007"/>
            <p14:sldId id="2076138004"/>
            <p14:sldId id="2076137888"/>
            <p14:sldId id="2076138061"/>
            <p14:sldId id="264"/>
            <p14:sldId id="2076138018"/>
            <p14:sldId id="2076138058"/>
            <p14:sldId id="2076138039"/>
            <p14:sldId id="2076138076"/>
            <p14:sldId id="2076138036"/>
            <p14:sldId id="2076138071"/>
            <p14:sldId id="2076138072"/>
            <p14:sldId id="2076138042"/>
            <p14:sldId id="2076137887"/>
            <p14:sldId id="2076138070"/>
          </p14:sldIdLst>
        </p14:section>
        <p14:section name="CAF Overview (Background)" id="{0EFC09C7-79AE-4F65-8321-EB63C83EDD7F}">
          <p14:sldIdLst>
            <p14:sldId id="2134805661"/>
            <p14:sldId id="2134805655"/>
            <p14:sldId id="2134805662"/>
          </p14:sldIdLst>
        </p14:section>
        <p14:section name="Strategy Workshop" id="{AFE10D49-848A-48AC-922B-A34EC0A93FD2}">
          <p14:sldIdLst>
            <p14:sldId id="2147376035"/>
            <p14:sldId id="2142532985"/>
            <p14:sldId id="2134805648"/>
            <p14:sldId id="2147376032"/>
            <p14:sldId id="2142532997"/>
            <p14:sldId id="2142532998"/>
            <p14:sldId id="2142532999"/>
            <p14:sldId id="2142533000"/>
            <p14:sldId id="2142533001"/>
            <p14:sldId id="2142533002"/>
            <p14:sldId id="2142533003"/>
            <p14:sldId id="2134805667"/>
            <p14:sldId id="2142532978"/>
            <p14:sldId id="340"/>
            <p14:sldId id="2142532931"/>
            <p14:sldId id="312"/>
            <p14:sldId id="2142532953"/>
            <p14:sldId id="2142532952"/>
            <p14:sldId id="2076137118"/>
            <p14:sldId id="2142533004"/>
            <p14:sldId id="2142532987"/>
            <p14:sldId id="2142532965"/>
            <p14:sldId id="2076137042"/>
            <p14:sldId id="2142532950"/>
            <p14:sldId id="2142533005"/>
            <p14:sldId id="2142533006"/>
            <p14:sldId id="2142532961"/>
            <p14:sldId id="2142532958"/>
            <p14:sldId id="2142532959"/>
            <p14:sldId id="2142532960"/>
            <p14:sldId id="2142532954"/>
            <p14:sldId id="2142532955"/>
            <p14:sldId id="2142532956"/>
            <p14:sldId id="2142533007"/>
            <p14:sldId id="2076136681"/>
            <p14:sldId id="2142533010"/>
            <p14:sldId id="2142532982"/>
          </p14:sldIdLst>
        </p14:section>
        <p14:section name="Plan Workshop" id="{9DB15916-841F-40E5-9387-6931B0AAA920}">
          <p14:sldIdLst>
            <p14:sldId id="2134805664"/>
            <p14:sldId id="2076138182"/>
            <p14:sldId id="2134805652"/>
            <p14:sldId id="2076138095"/>
            <p14:sldId id="2134805653"/>
            <p14:sldId id="2134805654"/>
            <p14:sldId id="2076138097"/>
            <p14:sldId id="2076138100"/>
            <p14:sldId id="2134805660"/>
            <p14:sldId id="2088"/>
            <p14:sldId id="2076138099"/>
            <p14:sldId id="2076137855"/>
            <p14:sldId id="2119"/>
            <p14:sldId id="2120"/>
            <p14:sldId id="2099"/>
            <p14:sldId id="2076137155"/>
            <p14:sldId id="2100"/>
            <p14:sldId id="2121"/>
            <p14:sldId id="2112"/>
            <p14:sldId id="2076137828"/>
            <p14:sldId id="2076137813"/>
            <p14:sldId id="2076137814"/>
            <p14:sldId id="2076137815"/>
            <p14:sldId id="2076137846"/>
            <p14:sldId id="263"/>
            <p14:sldId id="2147376036"/>
            <p14:sldId id="2147376037"/>
            <p14:sldId id="2076137664"/>
            <p14:sldId id="2076137682"/>
            <p14:sldId id="2076136808"/>
            <p14:sldId id="2076137681"/>
            <p14:sldId id="2076138090"/>
            <p14:sldId id="2076138081"/>
            <p14:sldId id="2076137772"/>
            <p14:sldId id="2076138083"/>
            <p14:sldId id="2076138084"/>
            <p14:sldId id="2076138085"/>
            <p14:sldId id="2076138086"/>
            <p14:sldId id="2076137699"/>
            <p14:sldId id="2076137784"/>
            <p14:sldId id="2147376045"/>
            <p14:sldId id="2147376044"/>
          </p14:sldIdLst>
        </p14:section>
        <p14:section name="Cloud Adoption Framework Overview" id="{B5E2241C-2BF2-4A9A-B06D-AC60B7EC0618}">
          <p14:sldIdLst>
            <p14:sldId id="2076138096"/>
          </p14:sldIdLst>
        </p14:section>
        <p14:section name="Governance Methodology" id="{FC7B87C9-A5A5-4719-9602-25CCBB952F85}">
          <p14:sldIdLst>
            <p14:sldId id="2147376041"/>
            <p14:sldId id="2076138098"/>
            <p14:sldId id="2147376042"/>
            <p14:sldId id="2147376043"/>
          </p14:sldIdLst>
        </p14:section>
        <p14:section name="Cloud Governance Team" id="{74167E1A-6194-4F46-860E-821D4BFA31AF}">
          <p14:sldIdLst>
            <p14:sldId id="2076138101"/>
            <p14:sldId id="2076138102"/>
            <p14:sldId id="2076138103"/>
          </p14:sldIdLst>
        </p14:section>
        <p14:section name="Governance Pillars" id="{D1A7A85C-6F4D-4D82-9C67-FFD0D6668C8D}">
          <p14:sldIdLst>
            <p14:sldId id="2076138104"/>
            <p14:sldId id="2076138105"/>
            <p14:sldId id="2076138106"/>
            <p14:sldId id="2076138107"/>
            <p14:sldId id="2076138108"/>
            <p14:sldId id="2076138109"/>
          </p14:sldIdLst>
        </p14:section>
        <p14:section name="Governance benchmark" id="{9433EE25-969A-4956-A2D0-6AA10CF4D73C}">
          <p14:sldIdLst>
            <p14:sldId id="2076138110"/>
            <p14:sldId id="2076138111"/>
            <p14:sldId id="2076138112"/>
          </p14:sldIdLst>
        </p14:section>
        <p14:section name="Defining an initial foundation" id="{4F192235-40C4-4571-9BDA-23D54C503E7E}">
          <p14:sldIdLst>
            <p14:sldId id="2076138113"/>
            <p14:sldId id="2076138114"/>
            <p14:sldId id="2076138115"/>
            <p14:sldId id="2076138116"/>
            <p14:sldId id="2076138117"/>
          </p14:sldIdLst>
        </p14:section>
        <p14:section name="Sample Policies" id="{CFC9E0BB-19B3-4B6D-BEB9-6D4E242DAFC8}">
          <p14:sldIdLst>
            <p14:sldId id="2076138120"/>
            <p14:sldId id="2076138121"/>
            <p14:sldId id="2076138122"/>
            <p14:sldId id="2076138123"/>
            <p14:sldId id="2076138124"/>
            <p14:sldId id="2147376046"/>
            <p14:sldId id="2147376048"/>
            <p14:sldId id="351"/>
            <p14:sldId id="261"/>
            <p14:sldId id="318"/>
            <p14:sldId id="369"/>
            <p14:sldId id="328"/>
            <p14:sldId id="297"/>
            <p14:sldId id="329"/>
            <p14:sldId id="267"/>
            <p14:sldId id="330"/>
            <p14:sldId id="331"/>
            <p14:sldId id="370"/>
            <p14:sldId id="333"/>
            <p14:sldId id="334"/>
            <p14:sldId id="335"/>
            <p14:sldId id="336"/>
            <p14:sldId id="337"/>
            <p14:sldId id="338"/>
            <p14:sldId id="354"/>
            <p14:sldId id="371"/>
            <p14:sldId id="353"/>
            <p14:sldId id="372"/>
            <p14:sldId id="2147376049"/>
            <p14:sldId id="341"/>
            <p14:sldId id="342"/>
            <p14:sldId id="343"/>
            <p14:sldId id="373"/>
            <p14:sldId id="345"/>
            <p14:sldId id="346"/>
            <p14:sldId id="347"/>
            <p14:sldId id="349"/>
            <p14:sldId id="348"/>
            <p14:sldId id="2147376050"/>
            <p14:sldId id="2147376051"/>
          </p14:sldIdLst>
        </p14:section>
        <p14:section name="Closing" id="{2FB816EF-B109-4229-A5F7-803E546DD83E}">
          <p14:sldIdLst>
            <p14:sldId id="20761378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A71BDE-B2CF-4DEB-A98E-FA90BE64E480}" v="98" dt="2022-05-24T16:35:56.3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84158" autoAdjust="0"/>
  </p:normalViewPr>
  <p:slideViewPr>
    <p:cSldViewPr snapToGrid="0">
      <p:cViewPr varScale="1">
        <p:scale>
          <a:sx n="73" d="100"/>
          <a:sy n="73" d="100"/>
        </p:scale>
        <p:origin x="922"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63" Type="http://schemas.openxmlformats.org/officeDocument/2006/relationships/slide" Target="slides/slide47.xml"/><Relationship Id="rId84" Type="http://schemas.openxmlformats.org/officeDocument/2006/relationships/slide" Target="slides/slide68.xml"/><Relationship Id="rId138" Type="http://schemas.openxmlformats.org/officeDocument/2006/relationships/slide" Target="slides/slide122.xml"/><Relationship Id="rId159" Type="http://schemas.openxmlformats.org/officeDocument/2006/relationships/slide" Target="slides/slide143.xml"/><Relationship Id="rId170" Type="http://schemas.openxmlformats.org/officeDocument/2006/relationships/slide" Target="slides/slide154.xml"/><Relationship Id="rId107" Type="http://schemas.openxmlformats.org/officeDocument/2006/relationships/slide" Target="slides/slide91.xml"/><Relationship Id="rId11" Type="http://schemas.openxmlformats.org/officeDocument/2006/relationships/slideMaster" Target="slideMasters/slideMaster8.xml"/><Relationship Id="rId32" Type="http://schemas.openxmlformats.org/officeDocument/2006/relationships/slide" Target="slides/slide16.xml"/><Relationship Id="rId53" Type="http://schemas.openxmlformats.org/officeDocument/2006/relationships/slide" Target="slides/slide37.xml"/><Relationship Id="rId74" Type="http://schemas.openxmlformats.org/officeDocument/2006/relationships/slide" Target="slides/slide58.xml"/><Relationship Id="rId128" Type="http://schemas.openxmlformats.org/officeDocument/2006/relationships/slide" Target="slides/slide112.xml"/><Relationship Id="rId149" Type="http://schemas.openxmlformats.org/officeDocument/2006/relationships/slide" Target="slides/slide133.xml"/><Relationship Id="rId5" Type="http://schemas.openxmlformats.org/officeDocument/2006/relationships/slideMaster" Target="slideMasters/slideMaster2.xml"/><Relationship Id="rId95" Type="http://schemas.openxmlformats.org/officeDocument/2006/relationships/slide" Target="slides/slide79.xml"/><Relationship Id="rId160" Type="http://schemas.openxmlformats.org/officeDocument/2006/relationships/slide" Target="slides/slide144.xml"/><Relationship Id="rId181" Type="http://schemas.openxmlformats.org/officeDocument/2006/relationships/notesMaster" Target="notesMasters/notesMaster1.xml"/><Relationship Id="rId22" Type="http://schemas.openxmlformats.org/officeDocument/2006/relationships/slide" Target="slides/slide6.xml"/><Relationship Id="rId43" Type="http://schemas.openxmlformats.org/officeDocument/2006/relationships/slide" Target="slides/slide27.xml"/><Relationship Id="rId64" Type="http://schemas.openxmlformats.org/officeDocument/2006/relationships/slide" Target="slides/slide48.xml"/><Relationship Id="rId118" Type="http://schemas.openxmlformats.org/officeDocument/2006/relationships/slide" Target="slides/slide102.xml"/><Relationship Id="rId139" Type="http://schemas.openxmlformats.org/officeDocument/2006/relationships/slide" Target="slides/slide123.xml"/><Relationship Id="rId85" Type="http://schemas.openxmlformats.org/officeDocument/2006/relationships/slide" Target="slides/slide69.xml"/><Relationship Id="rId150" Type="http://schemas.openxmlformats.org/officeDocument/2006/relationships/slide" Target="slides/slide134.xml"/><Relationship Id="rId171" Type="http://schemas.openxmlformats.org/officeDocument/2006/relationships/slide" Target="slides/slide155.xml"/><Relationship Id="rId12" Type="http://schemas.openxmlformats.org/officeDocument/2006/relationships/slideMaster" Target="slideMasters/slideMaster9.xml"/><Relationship Id="rId33" Type="http://schemas.openxmlformats.org/officeDocument/2006/relationships/slide" Target="slides/slide17.xml"/><Relationship Id="rId108" Type="http://schemas.openxmlformats.org/officeDocument/2006/relationships/slide" Target="slides/slide92.xml"/><Relationship Id="rId129" Type="http://schemas.openxmlformats.org/officeDocument/2006/relationships/slide" Target="slides/slide113.xml"/><Relationship Id="rId54" Type="http://schemas.openxmlformats.org/officeDocument/2006/relationships/slide" Target="slides/slide38.xml"/><Relationship Id="rId75" Type="http://schemas.openxmlformats.org/officeDocument/2006/relationships/slide" Target="slides/slide59.xml"/><Relationship Id="rId96" Type="http://schemas.openxmlformats.org/officeDocument/2006/relationships/slide" Target="slides/slide80.xml"/><Relationship Id="rId140" Type="http://schemas.openxmlformats.org/officeDocument/2006/relationships/slide" Target="slides/slide124.xml"/><Relationship Id="rId161" Type="http://schemas.openxmlformats.org/officeDocument/2006/relationships/slide" Target="slides/slide145.xml"/><Relationship Id="rId182" Type="http://schemas.openxmlformats.org/officeDocument/2006/relationships/presProps" Target="presProps.xml"/><Relationship Id="rId6" Type="http://schemas.openxmlformats.org/officeDocument/2006/relationships/slideMaster" Target="slideMasters/slideMaster3.xml"/><Relationship Id="rId23" Type="http://schemas.openxmlformats.org/officeDocument/2006/relationships/slide" Target="slides/slide7.xml"/><Relationship Id="rId119" Type="http://schemas.openxmlformats.org/officeDocument/2006/relationships/slide" Target="slides/slide103.xml"/><Relationship Id="rId44" Type="http://schemas.openxmlformats.org/officeDocument/2006/relationships/slide" Target="slides/slide28.xml"/><Relationship Id="rId65" Type="http://schemas.openxmlformats.org/officeDocument/2006/relationships/slide" Target="slides/slide49.xml"/><Relationship Id="rId86" Type="http://schemas.openxmlformats.org/officeDocument/2006/relationships/slide" Target="slides/slide70.xml"/><Relationship Id="rId130" Type="http://schemas.openxmlformats.org/officeDocument/2006/relationships/slide" Target="slides/slide114.xml"/><Relationship Id="rId151" Type="http://schemas.openxmlformats.org/officeDocument/2006/relationships/slide" Target="slides/slide135.xml"/><Relationship Id="rId172" Type="http://schemas.openxmlformats.org/officeDocument/2006/relationships/slide" Target="slides/slide15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slide" Target="slides/slide109.xml"/><Relationship Id="rId141" Type="http://schemas.openxmlformats.org/officeDocument/2006/relationships/slide" Target="slides/slide125.xml"/><Relationship Id="rId146" Type="http://schemas.openxmlformats.org/officeDocument/2006/relationships/slide" Target="slides/slide130.xml"/><Relationship Id="rId167" Type="http://schemas.openxmlformats.org/officeDocument/2006/relationships/slide" Target="slides/slide151.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162" Type="http://schemas.openxmlformats.org/officeDocument/2006/relationships/slide" Target="slides/slide146.xml"/><Relationship Id="rId18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131" Type="http://schemas.openxmlformats.org/officeDocument/2006/relationships/slide" Target="slides/slide115.xml"/><Relationship Id="rId136" Type="http://schemas.openxmlformats.org/officeDocument/2006/relationships/slide" Target="slides/slide120.xml"/><Relationship Id="rId157" Type="http://schemas.openxmlformats.org/officeDocument/2006/relationships/slide" Target="slides/slide141.xml"/><Relationship Id="rId178" Type="http://schemas.openxmlformats.org/officeDocument/2006/relationships/slide" Target="slides/slide162.xml"/><Relationship Id="rId61" Type="http://schemas.openxmlformats.org/officeDocument/2006/relationships/slide" Target="slides/slide45.xml"/><Relationship Id="rId82" Type="http://schemas.openxmlformats.org/officeDocument/2006/relationships/slide" Target="slides/slide66.xml"/><Relationship Id="rId152" Type="http://schemas.openxmlformats.org/officeDocument/2006/relationships/slide" Target="slides/slide136.xml"/><Relationship Id="rId173" Type="http://schemas.openxmlformats.org/officeDocument/2006/relationships/slide" Target="slides/slide157.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openxmlformats.org/officeDocument/2006/relationships/slide" Target="slides/slide110.xml"/><Relationship Id="rId147" Type="http://schemas.openxmlformats.org/officeDocument/2006/relationships/slide" Target="slides/slide131.xml"/><Relationship Id="rId168" Type="http://schemas.openxmlformats.org/officeDocument/2006/relationships/slide" Target="slides/slide152.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142" Type="http://schemas.openxmlformats.org/officeDocument/2006/relationships/slide" Target="slides/slide126.xml"/><Relationship Id="rId163" Type="http://schemas.openxmlformats.org/officeDocument/2006/relationships/slide" Target="slides/slide147.xml"/><Relationship Id="rId184"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137" Type="http://schemas.openxmlformats.org/officeDocument/2006/relationships/slide" Target="slides/slide121.xml"/><Relationship Id="rId158" Type="http://schemas.openxmlformats.org/officeDocument/2006/relationships/slide" Target="slides/slide142.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32" Type="http://schemas.openxmlformats.org/officeDocument/2006/relationships/slide" Target="slides/slide116.xml"/><Relationship Id="rId153" Type="http://schemas.openxmlformats.org/officeDocument/2006/relationships/slide" Target="slides/slide137.xml"/><Relationship Id="rId174" Type="http://schemas.openxmlformats.org/officeDocument/2006/relationships/slide" Target="slides/slide158.xml"/><Relationship Id="rId179" Type="http://schemas.openxmlformats.org/officeDocument/2006/relationships/slide" Target="slides/slide163.xml"/><Relationship Id="rId15" Type="http://schemas.openxmlformats.org/officeDocument/2006/relationships/slideMaster" Target="slideMasters/slideMaster12.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27" Type="http://schemas.openxmlformats.org/officeDocument/2006/relationships/slide" Target="slides/slide111.xml"/><Relationship Id="rId10" Type="http://schemas.openxmlformats.org/officeDocument/2006/relationships/slideMaster" Target="slideMasters/slideMaster7.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143" Type="http://schemas.openxmlformats.org/officeDocument/2006/relationships/slide" Target="slides/slide127.xml"/><Relationship Id="rId148" Type="http://schemas.openxmlformats.org/officeDocument/2006/relationships/slide" Target="slides/slide132.xml"/><Relationship Id="rId164" Type="http://schemas.openxmlformats.org/officeDocument/2006/relationships/slide" Target="slides/slide148.xml"/><Relationship Id="rId169" Type="http://schemas.openxmlformats.org/officeDocument/2006/relationships/slide" Target="slides/slide153.xml"/><Relationship Id="rId18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4.xml"/><Relationship Id="rId26" Type="http://schemas.openxmlformats.org/officeDocument/2006/relationships/slide" Target="slides/slide10.xml"/><Relationship Id="rId47" Type="http://schemas.openxmlformats.org/officeDocument/2006/relationships/slide" Target="slides/slide31.xml"/><Relationship Id="rId68" Type="http://schemas.openxmlformats.org/officeDocument/2006/relationships/slide" Target="slides/slide52.xml"/><Relationship Id="rId89" Type="http://schemas.openxmlformats.org/officeDocument/2006/relationships/slide" Target="slides/slide73.xml"/><Relationship Id="rId112" Type="http://schemas.openxmlformats.org/officeDocument/2006/relationships/slide" Target="slides/slide96.xml"/><Relationship Id="rId133" Type="http://schemas.openxmlformats.org/officeDocument/2006/relationships/slide" Target="slides/slide117.xml"/><Relationship Id="rId154" Type="http://schemas.openxmlformats.org/officeDocument/2006/relationships/slide" Target="slides/slide138.xml"/><Relationship Id="rId175" Type="http://schemas.openxmlformats.org/officeDocument/2006/relationships/slide" Target="slides/slide159.xml"/><Relationship Id="rId16" Type="http://schemas.openxmlformats.org/officeDocument/2006/relationships/slideMaster" Target="slideMasters/slideMaster13.xml"/><Relationship Id="rId37" Type="http://schemas.openxmlformats.org/officeDocument/2006/relationships/slide" Target="slides/slide21.xml"/><Relationship Id="rId58" Type="http://schemas.openxmlformats.org/officeDocument/2006/relationships/slide" Target="slides/slide42.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44" Type="http://schemas.openxmlformats.org/officeDocument/2006/relationships/slide" Target="slides/slide128.xml"/><Relationship Id="rId90" Type="http://schemas.openxmlformats.org/officeDocument/2006/relationships/slide" Target="slides/slide74.xml"/><Relationship Id="rId165" Type="http://schemas.openxmlformats.org/officeDocument/2006/relationships/slide" Target="slides/slide149.xml"/><Relationship Id="rId186" Type="http://schemas.microsoft.com/office/2015/10/relationships/revisionInfo" Target="revisionInfo.xml"/><Relationship Id="rId27" Type="http://schemas.openxmlformats.org/officeDocument/2006/relationships/slide" Target="slides/slide11.xml"/><Relationship Id="rId48" Type="http://schemas.openxmlformats.org/officeDocument/2006/relationships/slide" Target="slides/slide32.xml"/><Relationship Id="rId69" Type="http://schemas.openxmlformats.org/officeDocument/2006/relationships/slide" Target="slides/slide53.xml"/><Relationship Id="rId113" Type="http://schemas.openxmlformats.org/officeDocument/2006/relationships/slide" Target="slides/slide97.xml"/><Relationship Id="rId134" Type="http://schemas.openxmlformats.org/officeDocument/2006/relationships/slide" Target="slides/slide118.xml"/><Relationship Id="rId80" Type="http://schemas.openxmlformats.org/officeDocument/2006/relationships/slide" Target="slides/slide64.xml"/><Relationship Id="rId155" Type="http://schemas.openxmlformats.org/officeDocument/2006/relationships/slide" Target="slides/slide139.xml"/><Relationship Id="rId176" Type="http://schemas.openxmlformats.org/officeDocument/2006/relationships/slide" Target="slides/slide160.xml"/><Relationship Id="rId17" Type="http://schemas.openxmlformats.org/officeDocument/2006/relationships/slide" Target="slides/slide1.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24" Type="http://schemas.openxmlformats.org/officeDocument/2006/relationships/slide" Target="slides/slide108.xml"/><Relationship Id="rId70" Type="http://schemas.openxmlformats.org/officeDocument/2006/relationships/slide" Target="slides/slide54.xml"/><Relationship Id="rId91" Type="http://schemas.openxmlformats.org/officeDocument/2006/relationships/slide" Target="slides/slide75.xml"/><Relationship Id="rId145" Type="http://schemas.openxmlformats.org/officeDocument/2006/relationships/slide" Target="slides/slide129.xml"/><Relationship Id="rId166" Type="http://schemas.openxmlformats.org/officeDocument/2006/relationships/slide" Target="slides/slide150.xml"/><Relationship Id="rId1" Type="http://schemas.openxmlformats.org/officeDocument/2006/relationships/customXml" Target="../customXml/item1.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60" Type="http://schemas.openxmlformats.org/officeDocument/2006/relationships/slide" Target="slides/slide44.xml"/><Relationship Id="rId81" Type="http://schemas.openxmlformats.org/officeDocument/2006/relationships/slide" Target="slides/slide65.xml"/><Relationship Id="rId135" Type="http://schemas.openxmlformats.org/officeDocument/2006/relationships/slide" Target="slides/slide119.xml"/><Relationship Id="rId156" Type="http://schemas.openxmlformats.org/officeDocument/2006/relationships/slide" Target="slides/slide140.xml"/><Relationship Id="rId177" Type="http://schemas.openxmlformats.org/officeDocument/2006/relationships/slide" Target="slides/slide161.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oleObject" Target="NULL" TargetMode="External"/><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9.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2.482192225265785E-3"/>
          <c:y val="1.9577013195215192E-2"/>
          <c:w val="0.97269588552207631"/>
          <c:h val="0.95693057097052658"/>
        </c:manualLayout>
      </c:layout>
      <c:barChart>
        <c:barDir val="col"/>
        <c:grouping val="percentStacked"/>
        <c:varyColors val="0"/>
        <c:ser>
          <c:idx val="4"/>
          <c:order val="0"/>
          <c:tx>
            <c:strRef>
              <c:f>Sheet2!$C$8</c:f>
              <c:strCache>
                <c:ptCount val="1"/>
                <c:pt idx="0">
                  <c:v>Server</c:v>
                </c:pt>
              </c:strCache>
            </c:strRef>
          </c:tx>
          <c:spPr>
            <a:solidFill>
              <a:schemeClr val="tx2"/>
            </a:solidFill>
            <a:ln>
              <a:noFill/>
            </a:ln>
            <a:effectLst/>
          </c:spPr>
          <c:invertIfNegative val="0"/>
          <c:dLbls>
            <c:delete val="1"/>
          </c:dLbls>
          <c:val>
            <c:numRef>
              <c:f>Sheet2!$D$8</c:f>
              <c:numCache>
                <c:formatCode>#,##0%_);\(#,##0%\)</c:formatCode>
                <c:ptCount val="1"/>
                <c:pt idx="0">
                  <c:v>0.5</c:v>
                </c:pt>
              </c:numCache>
            </c:numRef>
          </c:val>
          <c:extLst>
            <c:ext xmlns:c16="http://schemas.microsoft.com/office/drawing/2014/chart" uri="{C3380CC4-5D6E-409C-BE32-E72D297353CC}">
              <c16:uniqueId val="{00000000-AA3A-4953-939B-9F810F083F4B}"/>
            </c:ext>
          </c:extLst>
        </c:ser>
        <c:ser>
          <c:idx val="3"/>
          <c:order val="1"/>
          <c:tx>
            <c:strRef>
              <c:f>Sheet2!$C$7</c:f>
              <c:strCache>
                <c:ptCount val="1"/>
                <c:pt idx="0">
                  <c:v>Building</c:v>
                </c:pt>
              </c:strCache>
            </c:strRef>
          </c:tx>
          <c:spPr>
            <a:solidFill>
              <a:schemeClr val="tx2"/>
            </a:solidFill>
            <a:ln w="19050">
              <a:solidFill>
                <a:schemeClr val="bg1"/>
              </a:solidFill>
            </a:ln>
            <a:effectLst/>
          </c:spPr>
          <c:invertIfNegative val="0"/>
          <c:dLbls>
            <c:delete val="1"/>
          </c:dLbls>
          <c:val>
            <c:numRef>
              <c:f>Sheet2!$D$7</c:f>
              <c:numCache>
                <c:formatCode>#,##0%_);\(#,##0%\)</c:formatCode>
                <c:ptCount val="1"/>
                <c:pt idx="0">
                  <c:v>0.15</c:v>
                </c:pt>
              </c:numCache>
            </c:numRef>
          </c:val>
          <c:extLst>
            <c:ext xmlns:c16="http://schemas.microsoft.com/office/drawing/2014/chart" uri="{C3380CC4-5D6E-409C-BE32-E72D297353CC}">
              <c16:uniqueId val="{00000001-AA3A-4953-939B-9F810F083F4B}"/>
            </c:ext>
          </c:extLst>
        </c:ser>
        <c:ser>
          <c:idx val="2"/>
          <c:order val="2"/>
          <c:tx>
            <c:strRef>
              <c:f>Sheet2!$C$6</c:f>
              <c:strCache>
                <c:ptCount val="1"/>
                <c:pt idx="0">
                  <c:v>Power</c:v>
                </c:pt>
              </c:strCache>
            </c:strRef>
          </c:tx>
          <c:spPr>
            <a:solidFill>
              <a:schemeClr val="tx2"/>
            </a:solidFill>
            <a:ln w="19050">
              <a:solidFill>
                <a:schemeClr val="bg1"/>
              </a:solidFill>
            </a:ln>
            <a:effectLst/>
          </c:spPr>
          <c:invertIfNegative val="0"/>
          <c:dLbls>
            <c:delete val="1"/>
          </c:dLbls>
          <c:val>
            <c:numRef>
              <c:f>Sheet2!$D$6</c:f>
              <c:numCache>
                <c:formatCode>#,##0%_);\(#,##0%\)</c:formatCode>
                <c:ptCount val="1"/>
                <c:pt idx="0">
                  <c:v>0.2</c:v>
                </c:pt>
              </c:numCache>
            </c:numRef>
          </c:val>
          <c:extLst>
            <c:ext xmlns:c16="http://schemas.microsoft.com/office/drawing/2014/chart" uri="{C3380CC4-5D6E-409C-BE32-E72D297353CC}">
              <c16:uniqueId val="{00000002-AA3A-4953-939B-9F810F083F4B}"/>
            </c:ext>
          </c:extLst>
        </c:ser>
        <c:ser>
          <c:idx val="1"/>
          <c:order val="3"/>
          <c:tx>
            <c:strRef>
              <c:f>Sheet2!$C$5</c:f>
              <c:strCache>
                <c:ptCount val="1"/>
                <c:pt idx="0">
                  <c:v>People</c:v>
                </c:pt>
              </c:strCache>
            </c:strRef>
          </c:tx>
          <c:spPr>
            <a:solidFill>
              <a:schemeClr val="tx2"/>
            </a:solidFill>
            <a:ln w="19050">
              <a:solidFill>
                <a:schemeClr val="bg1"/>
              </a:solidFill>
            </a:ln>
            <a:effectLst/>
          </c:spPr>
          <c:invertIfNegative val="0"/>
          <c:dLbls>
            <c:delete val="1"/>
          </c:dLbls>
          <c:val>
            <c:numRef>
              <c:f>Sheet2!$D$5</c:f>
              <c:numCache>
                <c:formatCode>#,##0%_);\(#,##0%\)</c:formatCode>
                <c:ptCount val="1"/>
                <c:pt idx="0">
                  <c:v>0.1</c:v>
                </c:pt>
              </c:numCache>
            </c:numRef>
          </c:val>
          <c:extLst>
            <c:ext xmlns:c16="http://schemas.microsoft.com/office/drawing/2014/chart" uri="{C3380CC4-5D6E-409C-BE32-E72D297353CC}">
              <c16:uniqueId val="{00000003-AA3A-4953-939B-9F810F083F4B}"/>
            </c:ext>
          </c:extLst>
        </c:ser>
        <c:ser>
          <c:idx val="0"/>
          <c:order val="4"/>
          <c:tx>
            <c:strRef>
              <c:f>Sheet2!$C$4</c:f>
              <c:strCache>
                <c:ptCount val="1"/>
                <c:pt idx="0">
                  <c:v>Network</c:v>
                </c:pt>
              </c:strCache>
            </c:strRef>
          </c:tx>
          <c:spPr>
            <a:solidFill>
              <a:schemeClr val="tx2"/>
            </a:solidFill>
            <a:ln>
              <a:noFill/>
            </a:ln>
            <a:effectLst/>
          </c:spPr>
          <c:invertIfNegative val="0"/>
          <c:dPt>
            <c:idx val="0"/>
            <c:invertIfNegative val="0"/>
            <c:bubble3D val="0"/>
            <c:spPr>
              <a:solidFill>
                <a:schemeClr val="tx2"/>
              </a:solidFill>
              <a:ln w="19050">
                <a:solidFill>
                  <a:schemeClr val="bg1"/>
                </a:solidFill>
              </a:ln>
              <a:effectLst/>
            </c:spPr>
            <c:extLst>
              <c:ext xmlns:c16="http://schemas.microsoft.com/office/drawing/2014/chart" uri="{C3380CC4-5D6E-409C-BE32-E72D297353CC}">
                <c16:uniqueId val="{00000000-06D6-46EE-8687-84E45992ACB3}"/>
              </c:ext>
            </c:extLst>
          </c:dPt>
          <c:dLbls>
            <c:delete val="1"/>
          </c:dLbls>
          <c:val>
            <c:numRef>
              <c:f>Sheet2!$D$4</c:f>
              <c:numCache>
                <c:formatCode>#,##0%_);\(#,##0%\)</c:formatCode>
                <c:ptCount val="1"/>
                <c:pt idx="0">
                  <c:v>0.05</c:v>
                </c:pt>
              </c:numCache>
            </c:numRef>
          </c:val>
          <c:extLst>
            <c:ext xmlns:c16="http://schemas.microsoft.com/office/drawing/2014/chart" uri="{C3380CC4-5D6E-409C-BE32-E72D297353CC}">
              <c16:uniqueId val="{00000004-AA3A-4953-939B-9F810F083F4B}"/>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b="1">
          <a:solidFill>
            <a:schemeClr val="bg1"/>
          </a:solidFill>
          <a:latin typeface="+mj-lt"/>
          <a:cs typeface="Segoe UI Light" panose="020B0502040204020203" pitchFamily="34" charset="0"/>
        </a:defRPr>
      </a:pPr>
      <a:endParaRPr lang="pl-P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3824271621922E-3"/>
          <c:y val="1.3331207648845966E-2"/>
          <c:w val="0.99433396884670988"/>
          <c:h val="0.89071207393680318"/>
        </c:manualLayout>
      </c:layout>
      <c:areaChart>
        <c:grouping val="stacked"/>
        <c:varyColors val="0"/>
        <c:ser>
          <c:idx val="1"/>
          <c:order val="1"/>
          <c:tx>
            <c:strRef>
              <c:f>'Business Case'!$B$31</c:f>
              <c:strCache>
                <c:ptCount val="1"/>
                <c:pt idx="0">
                  <c:v>Capex</c:v>
                </c:pt>
              </c:strCache>
            </c:strRef>
          </c:tx>
          <c:spPr>
            <a:solidFill>
              <a:srgbClr val="3B3B40"/>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D0BC-48F0-B6E2-A28D64F5C913}"/>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Segoe UI" panose="020B0502040204020203" pitchFamily="34" charset="0"/>
                      </a:defRPr>
                    </a:pPr>
                    <a:r>
                      <a:rPr lang="en-US" sz="1800" b="0">
                        <a:solidFill>
                          <a:schemeClr val="bg1"/>
                        </a:solidFill>
                        <a:latin typeface="+mn-lt"/>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Segoe UI"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02-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03-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04-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05-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06-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07-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08-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09-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0A-D0BC-48F0-B6E2-A28D64F5C91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j-lt"/>
                    <a:ea typeface="+mn-ea"/>
                    <a:cs typeface="Segoe UI"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D0BC-48F0-B6E2-A28D64F5C913}"/>
            </c:ext>
          </c:extLst>
        </c:ser>
        <c:ser>
          <c:idx val="2"/>
          <c:order val="2"/>
          <c:tx>
            <c:strRef>
              <c:f>'Business Case'!$B$39</c:f>
              <c:strCache>
                <c:ptCount val="1"/>
                <c:pt idx="0">
                  <c:v>Total Opex</c:v>
                </c:pt>
              </c:strCache>
            </c:strRef>
          </c:tx>
          <c:spPr>
            <a:solidFill>
              <a:schemeClr val="tx2"/>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0D-D0BC-48F0-B6E2-A28D64F5C913}"/>
                </c:ext>
              </c:extLst>
            </c:dLbl>
            <c:dLbl>
              <c:idx val="2"/>
              <c:layout>
                <c:manualLayout>
                  <c:x val="-0.12469481998718186"/>
                  <c:y val="-0.21198003564218099"/>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r>
                      <a:rPr lang="en-US" sz="1800" b="0" i="0" u="none" strike="noStrike" kern="1200" baseline="0">
                        <a:solidFill>
                          <a:schemeClr val="bg1"/>
                        </a:solidFill>
                        <a:latin typeface="+mn-lt"/>
                        <a:ea typeface="+mn-ea"/>
                        <a:cs typeface="Segoe UI" panose="020B0502040204020203" pitchFamily="34" charset="0"/>
                      </a:rPr>
                      <a:t>On-prem OPEX</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0.11761720285133402"/>
                      <c:h val="0.22329672411649429"/>
                    </c:manualLayout>
                  </c15:layout>
                  <c15:showDataLabelsRange val="0"/>
                </c:ext>
                <c:ext xmlns:c16="http://schemas.microsoft.com/office/drawing/2014/chart" uri="{C3380CC4-5D6E-409C-BE32-E72D297353CC}">
                  <c16:uniqueId val="{0000000E-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0F-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10-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11-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12-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13-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14-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15-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16-D0BC-48F0-B6E2-A28D64F5C91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D0BC-48F0-B6E2-A28D64F5C913}"/>
            </c:ext>
          </c:extLst>
        </c:ser>
        <c:ser>
          <c:idx val="6"/>
          <c:order val="3"/>
          <c:tx>
            <c:strRef>
              <c:f>'Business Case'!$B$40</c:f>
              <c:strCache>
                <c:ptCount val="1"/>
                <c:pt idx="0">
                  <c:v>Azure Costs</c:v>
                </c:pt>
              </c:strCache>
            </c:strRef>
          </c:tx>
          <c:spPr>
            <a:solidFill>
              <a:schemeClr val="accent5"/>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19-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1A-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1B-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1C-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1D-D0BC-48F0-B6E2-A28D64F5C913}"/>
                </c:ext>
              </c:extLst>
            </c:dLbl>
            <c:dLbl>
              <c:idx val="6"/>
              <c:layout>
                <c:manualLayout>
                  <c:x val="6.5528872092594156E-2"/>
                  <c:y val="6.6749591911315466E-3"/>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r>
                      <a:rPr lang="en-US" sz="1800" b="0" i="0" u="none" strike="noStrike" kern="1200" baseline="0" dirty="0">
                        <a:solidFill>
                          <a:schemeClr val="tx1"/>
                        </a:solidFill>
                        <a:latin typeface="+mn-lt"/>
                        <a:ea typeface="+mn-ea"/>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1F-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20-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21-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22-D0BC-48F0-B6E2-A28D64F5C91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D0BC-48F0-B6E2-A28D64F5C913}"/>
            </c:ext>
          </c:extLst>
        </c:ser>
        <c:ser>
          <c:idx val="0"/>
          <c:order val="4"/>
          <c:tx>
            <c:strRef>
              <c:f>'Business Case'!$B$42</c:f>
              <c:strCache>
                <c:ptCount val="1"/>
                <c:pt idx="0">
                  <c:v>Migration costs</c:v>
                </c:pt>
              </c:strCache>
            </c:strRef>
          </c:tx>
          <c:spPr>
            <a:pattFill prst="ltUpDiag">
              <a:fgClr>
                <a:schemeClr val="bg1">
                  <a:lumMod val="75000"/>
                </a:schemeClr>
              </a:fgClr>
              <a:bgClr>
                <a:schemeClr val="accent2"/>
              </a:bgClr>
            </a:patt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Case'!$C$42:$M$42</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F-D0BC-48F0-B6E2-A28D64F5C913}"/>
            </c:ext>
          </c:extLst>
        </c:ser>
        <c:ser>
          <c:idx val="5"/>
          <c:order val="6"/>
          <c:tx>
            <c:strRef>
              <c:f>'Business Case'!$B$41</c:f>
              <c:strCache>
                <c:ptCount val="1"/>
                <c:pt idx="0">
                  <c:v>Microsoft investments</c:v>
                </c:pt>
              </c:strCache>
            </c:strRef>
          </c:tx>
          <c:spPr>
            <a:pattFill prst="ltUpDiag">
              <a:fgClr>
                <a:srgbClr val="0070C0"/>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30-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31-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32-D0BC-48F0-B6E2-A28D64F5C913}"/>
                </c:ext>
              </c:extLst>
            </c:dLbl>
            <c:dLbl>
              <c:idx val="3"/>
              <c:layout>
                <c:manualLayout>
                  <c:x val="-0.12897494785592051"/>
                  <c:y val="-0.1762755697124351"/>
                </c:manualLayout>
              </c:layout>
              <c:tx>
                <c:rich>
                  <a:bodyPr rot="0" spcFirstLastPara="1" vertOverflow="ellipsis" vert="horz" wrap="square" lIns="38100" tIns="19050" rIns="38100" bIns="19050" anchor="ctr" anchorCtr="0">
                    <a:noAutofit/>
                  </a:bodyPr>
                  <a:lstStyle/>
                  <a:p>
                    <a:pPr algn="ctr">
                      <a:defRPr sz="1800" b="0" i="0" u="none" strike="noStrike" kern="1200" baseline="0">
                        <a:solidFill>
                          <a:schemeClr val="tx2"/>
                        </a:solidFill>
                        <a:latin typeface="+mn-lt"/>
                        <a:ea typeface="+mn-ea"/>
                        <a:cs typeface="Segoe UI" panose="020B0502040204020203" pitchFamily="34" charset="0"/>
                      </a:defRPr>
                    </a:pPr>
                    <a:r>
                      <a:rPr lang="en-US" sz="1800" b="0" dirty="0">
                        <a:solidFill>
                          <a:schemeClr val="tx2"/>
                        </a:solidFill>
                        <a:latin typeface="+mn-lt"/>
                        <a:cs typeface="Segoe UI" panose="020B0502040204020203" pitchFamily="34" charset="0"/>
                      </a:rPr>
                      <a:t>Microsoft investments</a:t>
                    </a:r>
                  </a:p>
                </c:rich>
              </c:tx>
              <c:spPr>
                <a:noFill/>
                <a:ln>
                  <a:noFill/>
                </a:ln>
                <a:effectLst/>
              </c:spPr>
              <c:txPr>
                <a:bodyPr rot="0" spcFirstLastPara="1" vertOverflow="ellipsis" vert="horz" wrap="square" lIns="38100" tIns="19050" rIns="38100" bIns="19050" anchor="ctr" anchorCtr="0">
                  <a:noAutofit/>
                </a:bodyPr>
                <a:lstStyle/>
                <a:p>
                  <a:pPr algn="ctr">
                    <a:defRPr sz="1800" b="0" i="0" u="none" strike="noStrike" kern="1200" baseline="0">
                      <a:solidFill>
                        <a:schemeClr val="tx2"/>
                      </a:solidFill>
                      <a:latin typeface="+mn-lt"/>
                      <a:ea typeface="+mn-ea"/>
                      <a:cs typeface="Segoe UI"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0.2308688870977737"/>
                      <c:h val="8.9432747526347736E-2"/>
                    </c:manualLayout>
                  </c15:layout>
                  <c15:showDataLabelsRange val="0"/>
                </c:ext>
                <c:ext xmlns:c16="http://schemas.microsoft.com/office/drawing/2014/chart" uri="{C3380CC4-5D6E-409C-BE32-E72D297353CC}">
                  <c16:uniqueId val="{00000033-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34-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35-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36-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37-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38-D0BC-48F0-B6E2-A28D64F5C913}"/>
                </c:ext>
              </c:extLst>
            </c:dLbl>
            <c:dLbl>
              <c:idx val="9"/>
              <c:delete val="1"/>
              <c:extLst>
                <c:ext xmlns:c15="http://schemas.microsoft.com/office/drawing/2012/chart" uri="{CE6537A1-D6FC-4f65-9D91-7224C49458BB}"/>
                <c:ext xmlns:c16="http://schemas.microsoft.com/office/drawing/2014/chart" uri="{C3380CC4-5D6E-409C-BE32-E72D297353CC}">
                  <c16:uniqueId val="{00000039-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3A-D0BC-48F0-B6E2-A28D64F5C91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Case'!$C$41:$M$41</c:f>
              <c:numCache>
                <c:formatCode>"$"#,##0,,"M"_);\("$"#,##0,,"M"\)</c:formatCode>
                <c:ptCount val="11"/>
                <c:pt idx="1">
                  <c:v>-7500000</c:v>
                </c:pt>
                <c:pt idx="2">
                  <c:v>-4950000</c:v>
                </c:pt>
                <c:pt idx="3">
                  <c:v>-2550000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3B-D0BC-48F0-B6E2-A28D64F5C913}"/>
            </c:ext>
          </c:extLst>
        </c:ser>
        <c:dLbls>
          <c:showLegendKey val="0"/>
          <c:showVal val="0"/>
          <c:showCatName val="0"/>
          <c:showSerName val="0"/>
          <c:showPercent val="0"/>
          <c:showBubbleSize val="0"/>
        </c:dLbls>
        <c:axId val="1595883920"/>
        <c:axId val="1244584095"/>
      </c:areaChart>
      <c:lineChart>
        <c:grouping val="standard"/>
        <c:varyColors val="0"/>
        <c:ser>
          <c:idx val="3"/>
          <c:order val="0"/>
          <c:tx>
            <c:strRef>
              <c:f>'Business Case'!$B$87</c:f>
              <c:strCache>
                <c:ptCount val="1"/>
                <c:pt idx="0">
                  <c:v>Azure Case P&amp;L</c:v>
                </c:pt>
              </c:strCache>
            </c:strRef>
          </c:tx>
          <c:spPr>
            <a:ln w="38100" cap="rnd">
              <a:solidFill>
                <a:schemeClr val="tx2"/>
              </a:solidFill>
              <a:prstDash val="solid"/>
              <a:round/>
            </a:ln>
            <a:effectLst/>
          </c:spPr>
          <c:marker>
            <c:symbol val="none"/>
          </c:marker>
          <c:cat>
            <c:numRef>
              <c:f>'[1]Output - Tables'!$D$4:$J$4</c:f>
              <c:numCache>
                <c:formatCode>General</c:formatCode>
                <c:ptCount val="7"/>
                <c:pt idx="0">
                  <c:v>0</c:v>
                </c:pt>
                <c:pt idx="1">
                  <c:v>0</c:v>
                </c:pt>
                <c:pt idx="2">
                  <c:v>0</c:v>
                </c:pt>
                <c:pt idx="3">
                  <c:v>0</c:v>
                </c:pt>
                <c:pt idx="4">
                  <c:v>0</c:v>
                </c:pt>
                <c:pt idx="5">
                  <c:v>0</c:v>
                </c:pt>
                <c:pt idx="6">
                  <c:v>0</c:v>
                </c:pt>
              </c:numCache>
            </c:numRef>
          </c:cat>
          <c:val>
            <c:numRef>
              <c:f>'Business Case'!$C$43:$M$43</c:f>
              <c:numCache>
                <c:formatCode>"$"#,##0,,"M"_);\("$"#,##0\)</c:formatCode>
                <c:ptCount val="11"/>
                <c:pt idx="0">
                  <c:v>83018458</c:v>
                </c:pt>
                <c:pt idx="1">
                  <c:v>86824801.185933873</c:v>
                </c:pt>
                <c:pt idx="2">
                  <c:v>85202519.602669701</c:v>
                </c:pt>
                <c:pt idx="3">
                  <c:v>81727483.727066338</c:v>
                </c:pt>
                <c:pt idx="4">
                  <c:v>81291078.315758735</c:v>
                </c:pt>
                <c:pt idx="5">
                  <c:v>69401064.138940185</c:v>
                </c:pt>
                <c:pt idx="6">
                  <c:v>63124501.855204366</c:v>
                </c:pt>
                <c:pt idx="7">
                  <c:v>63124501.855204366</c:v>
                </c:pt>
                <c:pt idx="8">
                  <c:v>63124501.855204366</c:v>
                </c:pt>
                <c:pt idx="9">
                  <c:v>63124501.855204366</c:v>
                </c:pt>
                <c:pt idx="10">
                  <c:v>63124501.855204366</c:v>
                </c:pt>
              </c:numCache>
            </c:numRef>
          </c:val>
          <c:smooth val="0"/>
          <c:extLst>
            <c:ext xmlns:c16="http://schemas.microsoft.com/office/drawing/2014/chart" uri="{C3380CC4-5D6E-409C-BE32-E72D297353CC}">
              <c16:uniqueId val="{0000003D-D0BC-48F0-B6E2-A28D64F5C913}"/>
            </c:ext>
          </c:extLst>
        </c:ser>
        <c:ser>
          <c:idx val="4"/>
          <c:order val="5"/>
          <c:tx>
            <c:strRef>
              <c:f>'Business Case'!$B$27</c:f>
              <c:strCache>
                <c:ptCount val="1"/>
                <c:pt idx="0">
                  <c:v>Status Quo CF</c:v>
                </c:pt>
              </c:strCache>
            </c:strRef>
          </c:tx>
          <c:spPr>
            <a:ln w="28575" cap="rnd">
              <a:solidFill>
                <a:schemeClr val="tx1"/>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3E-D0BC-48F0-B6E2-A28D64F5C913}"/>
                </c:ext>
              </c:extLst>
            </c:dLbl>
            <c:dLbl>
              <c:idx val="1"/>
              <c:delete val="1"/>
              <c:extLst>
                <c:ext xmlns:c15="http://schemas.microsoft.com/office/drawing/2012/chart" uri="{CE6537A1-D6FC-4f65-9D91-7224C49458BB}"/>
                <c:ext xmlns:c16="http://schemas.microsoft.com/office/drawing/2014/chart" uri="{C3380CC4-5D6E-409C-BE32-E72D297353CC}">
                  <c16:uniqueId val="{0000003F-D0BC-48F0-B6E2-A28D64F5C913}"/>
                </c:ext>
              </c:extLst>
            </c:dLbl>
            <c:dLbl>
              <c:idx val="2"/>
              <c:delete val="1"/>
              <c:extLst>
                <c:ext xmlns:c15="http://schemas.microsoft.com/office/drawing/2012/chart" uri="{CE6537A1-D6FC-4f65-9D91-7224C49458BB}"/>
                <c:ext xmlns:c16="http://schemas.microsoft.com/office/drawing/2014/chart" uri="{C3380CC4-5D6E-409C-BE32-E72D297353CC}">
                  <c16:uniqueId val="{00000040-D0BC-48F0-B6E2-A28D64F5C913}"/>
                </c:ext>
              </c:extLst>
            </c:dLbl>
            <c:dLbl>
              <c:idx val="3"/>
              <c:delete val="1"/>
              <c:extLst>
                <c:ext xmlns:c15="http://schemas.microsoft.com/office/drawing/2012/chart" uri="{CE6537A1-D6FC-4f65-9D91-7224C49458BB}"/>
                <c:ext xmlns:c16="http://schemas.microsoft.com/office/drawing/2014/chart" uri="{C3380CC4-5D6E-409C-BE32-E72D297353CC}">
                  <c16:uniqueId val="{00000041-D0BC-48F0-B6E2-A28D64F5C913}"/>
                </c:ext>
              </c:extLst>
            </c:dLbl>
            <c:dLbl>
              <c:idx val="4"/>
              <c:delete val="1"/>
              <c:extLst>
                <c:ext xmlns:c15="http://schemas.microsoft.com/office/drawing/2012/chart" uri="{CE6537A1-D6FC-4f65-9D91-7224C49458BB}"/>
                <c:ext xmlns:c16="http://schemas.microsoft.com/office/drawing/2014/chart" uri="{C3380CC4-5D6E-409C-BE32-E72D297353CC}">
                  <c16:uniqueId val="{00000042-D0BC-48F0-B6E2-A28D64F5C913}"/>
                </c:ext>
              </c:extLst>
            </c:dLbl>
            <c:dLbl>
              <c:idx val="5"/>
              <c:delete val="1"/>
              <c:extLst>
                <c:ext xmlns:c15="http://schemas.microsoft.com/office/drawing/2012/chart" uri="{CE6537A1-D6FC-4f65-9D91-7224C49458BB}"/>
                <c:ext xmlns:c16="http://schemas.microsoft.com/office/drawing/2014/chart" uri="{C3380CC4-5D6E-409C-BE32-E72D297353CC}">
                  <c16:uniqueId val="{00000043-D0BC-48F0-B6E2-A28D64F5C913}"/>
                </c:ext>
              </c:extLst>
            </c:dLbl>
            <c:dLbl>
              <c:idx val="6"/>
              <c:delete val="1"/>
              <c:extLst>
                <c:ext xmlns:c15="http://schemas.microsoft.com/office/drawing/2012/chart" uri="{CE6537A1-D6FC-4f65-9D91-7224C49458BB}"/>
                <c:ext xmlns:c16="http://schemas.microsoft.com/office/drawing/2014/chart" uri="{C3380CC4-5D6E-409C-BE32-E72D297353CC}">
                  <c16:uniqueId val="{00000044-D0BC-48F0-B6E2-A28D64F5C913}"/>
                </c:ext>
              </c:extLst>
            </c:dLbl>
            <c:dLbl>
              <c:idx val="7"/>
              <c:delete val="1"/>
              <c:extLst>
                <c:ext xmlns:c15="http://schemas.microsoft.com/office/drawing/2012/chart" uri="{CE6537A1-D6FC-4f65-9D91-7224C49458BB}"/>
                <c:ext xmlns:c16="http://schemas.microsoft.com/office/drawing/2014/chart" uri="{C3380CC4-5D6E-409C-BE32-E72D297353CC}">
                  <c16:uniqueId val="{00000045-D0BC-48F0-B6E2-A28D64F5C913}"/>
                </c:ext>
              </c:extLst>
            </c:dLbl>
            <c:dLbl>
              <c:idx val="8"/>
              <c:delete val="1"/>
              <c:extLst>
                <c:ext xmlns:c15="http://schemas.microsoft.com/office/drawing/2012/chart" uri="{CE6537A1-D6FC-4f65-9D91-7224C49458BB}"/>
                <c:ext xmlns:c16="http://schemas.microsoft.com/office/drawing/2014/chart" uri="{C3380CC4-5D6E-409C-BE32-E72D297353CC}">
                  <c16:uniqueId val="{00000046-D0BC-48F0-B6E2-A28D64F5C913}"/>
                </c:ext>
              </c:extLst>
            </c:dLbl>
            <c:dLbl>
              <c:idx val="9"/>
              <c:layout>
                <c:manualLayout>
                  <c:x val="-8.5177442974124995E-2"/>
                  <c:y val="-9.7547338717457285E-2"/>
                </c:manualLayout>
              </c:layout>
              <c:tx>
                <c:rich>
                  <a:bodyPr rot="0" spcFirstLastPara="1" vertOverflow="clip" horzOverflow="clip" vert="horz" wrap="square" lIns="38100" tIns="19050" rIns="38100" bIns="19050" anchor="ctr" anchorCtr="0">
                    <a:spAutoFit/>
                  </a:bodyPr>
                  <a:lstStyle/>
                  <a:p>
                    <a:pPr algn="ctr" rtl="0">
                      <a:defRPr sz="1200" b="0" i="0" u="none" strike="noStrike" kern="1200" baseline="0">
                        <a:noFill/>
                        <a:latin typeface="+mj-lt"/>
                        <a:ea typeface="+mn-ea"/>
                        <a:cs typeface="Segoe UI" panose="020B0502040204020203" pitchFamily="34" charset="0"/>
                      </a:defRPr>
                    </a:pPr>
                    <a:r>
                      <a:rPr lang="en-US" sz="1400" b="1" i="0" u="none" strike="noStrike" kern="1200" baseline="0">
                        <a:noFill/>
                        <a:latin typeface="+mj-lt"/>
                        <a:ea typeface="+mn-ea"/>
                        <a:cs typeface="Segoe UI" panose="020B0502040204020203" pitchFamily="34" charset="0"/>
                      </a:rPr>
                      <a:t>Status quo (on-premises)</a:t>
                    </a:r>
                  </a:p>
                </c:rich>
              </c:tx>
              <c:spPr>
                <a:solidFill>
                  <a:sysClr val="window" lastClr="FFFFFF"/>
                </a:solidFill>
                <a:ln>
                  <a:solidFill>
                    <a:srgbClr val="FFFFFF"/>
                  </a:solidFill>
                </a:ln>
                <a:effectLst/>
              </c:spPr>
              <c:txPr>
                <a:bodyPr rot="0" spcFirstLastPara="1" vertOverflow="clip" horzOverflow="clip" vert="horz" wrap="square" lIns="38100" tIns="19050" rIns="38100" bIns="19050" anchor="ctr" anchorCtr="0">
                  <a:spAutoFit/>
                </a:bodyPr>
                <a:lstStyle/>
                <a:p>
                  <a:pPr algn="ctr" rtl="0">
                    <a:defRPr sz="1200" b="0" i="0" u="none" strike="noStrike" kern="1200" baseline="0">
                      <a:noFill/>
                      <a:latin typeface="+mj-lt"/>
                      <a:ea typeface="+mn-ea"/>
                      <a:cs typeface="Segoe UI" panose="020B0502040204020203" pitchFamily="34" charset="0"/>
                    </a:defRPr>
                  </a:pPr>
                  <a:endParaRPr lang="pl-PL"/>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DataLabelsRange val="0"/>
                </c:ext>
                <c:ext xmlns:c16="http://schemas.microsoft.com/office/drawing/2014/chart" uri="{C3380CC4-5D6E-409C-BE32-E72D297353CC}">
                  <c16:uniqueId val="{00000047-D0BC-48F0-B6E2-A28D64F5C913}"/>
                </c:ext>
              </c:extLst>
            </c:dLbl>
            <c:dLbl>
              <c:idx val="10"/>
              <c:delete val="1"/>
              <c:extLst>
                <c:ext xmlns:c15="http://schemas.microsoft.com/office/drawing/2012/chart" uri="{CE6537A1-D6FC-4f65-9D91-7224C49458BB}"/>
                <c:ext xmlns:c16="http://schemas.microsoft.com/office/drawing/2014/chart" uri="{C3380CC4-5D6E-409C-BE32-E72D297353CC}">
                  <c16:uniqueId val="{00000048-D0BC-48F0-B6E2-A28D64F5C913}"/>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accent2"/>
                    </a:solidFill>
                    <a:latin typeface="Segoe UI" panose="020B0502040204020203" pitchFamily="34" charset="0"/>
                    <a:ea typeface="+mn-ea"/>
                    <a:cs typeface="Segoe UI" panose="020B0502040204020203" pitchFamily="34" charset="0"/>
                  </a:defRPr>
                </a:pPr>
                <a:endParaRPr lang="pl-PL"/>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Case'!$C$27:$M$27</c:f>
              <c:numCache>
                <c:formatCode>"$"#,##0,,"M"_);\("$"#,##0\)</c:formatCode>
                <c:ptCount val="11"/>
                <c:pt idx="0">
                  <c:v>83018458</c:v>
                </c:pt>
                <c:pt idx="1">
                  <c:v>85269011.739999995</c:v>
                </c:pt>
                <c:pt idx="2">
                  <c:v>87647082.092199996</c:v>
                </c:pt>
                <c:pt idx="3">
                  <c:v>90156494.554966003</c:v>
                </c:pt>
                <c:pt idx="4">
                  <c:v>92801189.391614988</c:v>
                </c:pt>
                <c:pt idx="5">
                  <c:v>94841766.019514978</c:v>
                </c:pt>
                <c:pt idx="6">
                  <c:v>95100314.16811499</c:v>
                </c:pt>
                <c:pt idx="7">
                  <c:v>95297062.316714987</c:v>
                </c:pt>
                <c:pt idx="8">
                  <c:v>95297062.316714987</c:v>
                </c:pt>
                <c:pt idx="9">
                  <c:v>95297062.316714987</c:v>
                </c:pt>
                <c:pt idx="10">
                  <c:v>95297062.316714987</c:v>
                </c:pt>
              </c:numCache>
            </c:numRef>
          </c:val>
          <c:smooth val="0"/>
          <c:extLst>
            <c:ext xmlns:c16="http://schemas.microsoft.com/office/drawing/2014/chart" uri="{C3380CC4-5D6E-409C-BE32-E72D297353CC}">
              <c16:uniqueId val="{00000049-D0BC-48F0-B6E2-A28D64F5C913}"/>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6350" cap="flat" cmpd="sng" algn="ctr">
            <a:noFill/>
            <a:round/>
          </a:ln>
          <a:effectLst/>
        </c:spPr>
        <c:txPr>
          <a:bodyPr rot="-60000000" spcFirstLastPara="1" vertOverflow="ellipsis" vert="horz" wrap="square" anchor="ctr" anchorCtr="1"/>
          <a:lstStyle/>
          <a:p>
            <a:pPr>
              <a:defRPr sz="1200" b="1" i="0" u="none" strike="noStrike" kern="1200" baseline="0">
                <a:solidFill>
                  <a:srgbClr val="3C3B41"/>
                </a:solidFill>
                <a:latin typeface="+mj-lt"/>
                <a:ea typeface="+mn-ea"/>
                <a:cs typeface="Segoe UI Light" panose="020B0502040204020203" pitchFamily="34" charset="0"/>
              </a:defRPr>
            </a:pPr>
            <a:endParaRPr lang="pl-PL"/>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pl-PL"/>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3.9565955213487613E-3"/>
          <c:y val="1.9506208654004768E-2"/>
          <c:w val="0.98276193192068839"/>
          <c:h val="0.95223950956468317"/>
        </c:manualLayout>
      </c:layout>
      <c:barChart>
        <c:barDir val="col"/>
        <c:grouping val="percentStacked"/>
        <c:varyColors val="0"/>
        <c:ser>
          <c:idx val="0"/>
          <c:order val="0"/>
          <c:tx>
            <c:strRef>
              <c:f>Sheet2!$C$10</c:f>
              <c:strCache>
                <c:ptCount val="1"/>
                <c:pt idx="0">
                  <c:v>Utilized</c:v>
                </c:pt>
              </c:strCache>
            </c:strRef>
          </c:tx>
          <c:spPr>
            <a:solidFill>
              <a:schemeClr val="tx2"/>
            </a:solidFill>
            <a:ln>
              <a:solidFill>
                <a:schemeClr val="tx2"/>
              </a:solidFill>
            </a:ln>
            <a:effectLst/>
          </c:spPr>
          <c:invertIfNegative val="0"/>
          <c:dLbls>
            <c:dLbl>
              <c:idx val="0"/>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25256918072842982"/>
                      <c:h val="0.23464371963782699"/>
                    </c:manualLayout>
                  </c15:layout>
                </c:ext>
                <c:ext xmlns:c16="http://schemas.microsoft.com/office/drawing/2014/chart" uri="{C3380CC4-5D6E-409C-BE32-E72D297353CC}">
                  <c16:uniqueId val="{00000000-0B22-4470-9102-07C05C4A3F6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j-lt"/>
                    <a:ea typeface="+mn-ea"/>
                    <a:cs typeface="Segoe UI" panose="020B0502040204020203" pitchFamily="34" charset="0"/>
                  </a:defRPr>
                </a:pPr>
                <a:endParaRPr lang="pl-PL"/>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Sheet2!$D$10</c:f>
              <c:numCache>
                <c:formatCode>#\ "MW"</c:formatCode>
                <c:ptCount val="1"/>
                <c:pt idx="0">
                  <c:v>3</c:v>
                </c:pt>
              </c:numCache>
            </c:numRef>
          </c:val>
          <c:extLst>
            <c:ext xmlns:c16="http://schemas.microsoft.com/office/drawing/2014/chart" uri="{C3380CC4-5D6E-409C-BE32-E72D297353CC}">
              <c16:uniqueId val="{00000001-0B22-4470-9102-07C05C4A3F6C}"/>
            </c:ext>
          </c:extLst>
        </c:ser>
        <c:ser>
          <c:idx val="1"/>
          <c:order val="1"/>
          <c:tx>
            <c:strRef>
              <c:f>Sheet2!$C$11</c:f>
              <c:strCache>
                <c:ptCount val="1"/>
                <c:pt idx="0">
                  <c:v>Empty</c:v>
                </c:pt>
              </c:strCache>
            </c:strRef>
          </c:tx>
          <c:spPr>
            <a:pattFill prst="ltUpDiag">
              <a:fgClr>
                <a:schemeClr val="bg1">
                  <a:lumMod val="85000"/>
                </a:schemeClr>
              </a:fgClr>
              <a:bgClr>
                <a:schemeClr val="bg1"/>
              </a:bgClr>
            </a:pattFill>
            <a:ln w="19050">
              <a:solidFill>
                <a:schemeClr val="tx2"/>
              </a:solidFill>
              <a:prstDash val="sysDot"/>
            </a:ln>
            <a:effectLst/>
          </c:spPr>
          <c:invertIfNegative val="0"/>
          <c:dLbls>
            <c:dLbl>
              <c:idx val="0"/>
              <c:layout>
                <c:manualLayout>
                  <c:x val="1.9185160201843234E-7"/>
                  <c:y val="-1.7339159034409651E-17"/>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lt"/>
                        <a:ea typeface="+mn-ea"/>
                        <a:cs typeface="Segoe UI" panose="020B0502040204020203" pitchFamily="34" charset="0"/>
                      </a:defRPr>
                    </a:pPr>
                    <a:fld id="{4FA997A8-8C79-4C8C-9D06-1018850B3E01}" type="SERIESNAME">
                      <a:rPr lang="en-US" sz="1200" b="0" smtClean="0">
                        <a:solidFill>
                          <a:schemeClr val="tx1"/>
                        </a:solidFill>
                        <a:latin typeface="+mj-lt"/>
                      </a:rPr>
                      <a:pPr>
                        <a:defRPr sz="1200">
                          <a:solidFill>
                            <a:schemeClr val="tx1"/>
                          </a:solidFill>
                          <a:latin typeface="+mj-lt"/>
                          <a:cs typeface="Segoe UI" panose="020B0502040204020203" pitchFamily="34" charset="0"/>
                        </a:defRPr>
                      </a:pPr>
                      <a:t>[NAZWA SERII]</a:t>
                    </a:fld>
                    <a:fld id="{4E9E2B8A-6B02-4F30-9B54-19CD6ED11265}" type="VALUE">
                      <a:rPr lang="en-US" sz="1200" b="0" baseline="0" smtClean="0">
                        <a:solidFill>
                          <a:schemeClr val="tx1"/>
                        </a:solidFill>
                        <a:latin typeface="+mj-lt"/>
                      </a:rPr>
                      <a:pPr>
                        <a:defRPr sz="1200">
                          <a:solidFill>
                            <a:schemeClr val="tx1"/>
                          </a:solidFill>
                          <a:latin typeface="+mj-lt"/>
                          <a:cs typeface="Segoe UI" panose="020B0502040204020203" pitchFamily="34" charset="0"/>
                        </a:defRPr>
                      </a:pPr>
                      <a:t>[WARTOŚĆ]</a:t>
                    </a:fld>
                    <a:r>
                      <a:rPr lang="en-US" sz="1200" b="0" baseline="0" dirty="0">
                        <a:solidFill>
                          <a:schemeClr val="tx1"/>
                        </a:solidFill>
                        <a:latin typeface="+mj-lt"/>
                      </a:rPr>
                      <a:t> </a:t>
                    </a: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lt"/>
                      <a:ea typeface="+mn-ea"/>
                      <a:cs typeface="Segoe UI" panose="020B0502040204020203" pitchFamily="34" charset="0"/>
                    </a:defRPr>
                  </a:pPr>
                  <a:endParaRPr lang="pl-PL"/>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22878879095504107"/>
                      <c:h val="0.23464371963782699"/>
                    </c:manualLayout>
                  </c15:layout>
                  <c15:dlblFieldTable/>
                  <c15:showDataLabelsRange val="0"/>
                </c:ext>
                <c:ext xmlns:c16="http://schemas.microsoft.com/office/drawing/2014/chart" uri="{C3380CC4-5D6E-409C-BE32-E72D297353CC}">
                  <c16:uniqueId val="{00000002-0B22-4470-9102-07C05C4A3F6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3"/>
                    </a:solidFill>
                    <a:latin typeface="+mj-lt"/>
                    <a:ea typeface="+mn-ea"/>
                    <a:cs typeface="Segoe UI" panose="020B0502040204020203" pitchFamily="34" charset="0"/>
                  </a:defRPr>
                </a:pPr>
                <a:endParaRPr lang="pl-P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Sheet2!$D$11</c:f>
              <c:numCache>
                <c:formatCode>#\ "MW"</c:formatCode>
                <c:ptCount val="1"/>
                <c:pt idx="0">
                  <c:v>2</c:v>
                </c:pt>
              </c:numCache>
            </c:numRef>
          </c:val>
          <c:extLst>
            <c:ext xmlns:c16="http://schemas.microsoft.com/office/drawing/2014/chart" uri="{C3380CC4-5D6E-409C-BE32-E72D297353CC}">
              <c16:uniqueId val="{00000003-0B22-4470-9102-07C05C4A3F6C}"/>
            </c:ext>
          </c:extLst>
        </c:ser>
        <c:dLbls>
          <c:dLblPos val="ctr"/>
          <c:showLegendKey val="0"/>
          <c:showVal val="1"/>
          <c:showCatName val="0"/>
          <c:showSerName val="0"/>
          <c:showPercent val="0"/>
          <c:showBubbleSize val="0"/>
        </c:dLbls>
        <c:gapWidth val="144"/>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pl-P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4.3521279631542675E-2"/>
          <c:y val="5.1431996371411909E-2"/>
          <c:w val="0.91295744073691465"/>
          <c:h val="0.86284800967623487"/>
        </c:manualLayout>
      </c:layout>
      <c:barChart>
        <c:barDir val="col"/>
        <c:grouping val="percentStacked"/>
        <c:varyColors val="0"/>
        <c:ser>
          <c:idx val="0"/>
          <c:order val="0"/>
          <c:tx>
            <c:strRef>
              <c:f>Sheet2!$C$13</c:f>
              <c:strCache>
                <c:ptCount val="1"/>
                <c:pt idx="0">
                  <c:v>Utilized time</c:v>
                </c:pt>
              </c:strCache>
            </c:strRef>
          </c:tx>
          <c:spPr>
            <a:solidFill>
              <a:schemeClr val="tx2"/>
            </a:solidFill>
            <a:ln>
              <a:solidFill>
                <a:schemeClr val="tx2"/>
              </a:solidFill>
            </a:ln>
            <a:effectLst/>
          </c:spPr>
          <c:invertIfNegative val="0"/>
          <c:dLbls>
            <c:dLbl>
              <c:idx val="0"/>
              <c:layout>
                <c:manualLayout>
                  <c:x val="7.2002669676981936E-3"/>
                  <c:y val="-8.0932983970447079E-4"/>
                </c:manualLayout>
              </c:layout>
              <c:tx>
                <c:rich>
                  <a:bodyPr rot="0" spcFirstLastPara="1" vertOverflow="ellipsis" vert="horz" wrap="square" lIns="38100" tIns="19050" rIns="38100" bIns="19050" anchor="ctr" anchorCtr="1">
                    <a:noAutofit/>
                  </a:bodyPr>
                  <a:lstStyle/>
                  <a:p>
                    <a:pPr>
                      <a:defRPr sz="1200" b="0" i="0" u="none" strike="noStrike" kern="1200" baseline="0">
                        <a:solidFill>
                          <a:schemeClr val="bg1"/>
                        </a:solidFill>
                        <a:latin typeface="+mj-lt"/>
                        <a:ea typeface="+mn-ea"/>
                        <a:cs typeface="Segoe UI" panose="020B0502040204020203" pitchFamily="34" charset="0"/>
                      </a:defRPr>
                    </a:pPr>
                    <a:fld id="{CE1C11A9-4DAA-47A1-A092-2C94D47E9A41}" type="SERIESNAME">
                      <a:rPr lang="en-US" sz="1200" b="0" smtClean="0">
                        <a:latin typeface="+mj-lt"/>
                        <a:cs typeface="Segoe UI" panose="020B0502040204020203" pitchFamily="34" charset="0"/>
                      </a:rPr>
                      <a:pPr>
                        <a:defRPr sz="1200">
                          <a:latin typeface="+mj-lt"/>
                          <a:cs typeface="Segoe UI" panose="020B0502040204020203" pitchFamily="34" charset="0"/>
                        </a:defRPr>
                      </a:pPr>
                      <a:t>[NAZWA SERII]</a:t>
                    </a:fld>
                    <a:r>
                      <a:rPr lang="en-US" sz="1200" b="0" baseline="0" dirty="0">
                        <a:latin typeface="+mj-lt"/>
                        <a:cs typeface="Segoe UI" panose="020B0502040204020203" pitchFamily="34" charset="0"/>
                      </a:rPr>
                      <a:t> </a:t>
                    </a:r>
                    <a:fld id="{E9005088-7F16-481A-A758-BBE20D3786D6}" type="VALUE">
                      <a:rPr lang="en-US" sz="1200" b="0" baseline="0" smtClean="0">
                        <a:latin typeface="+mj-lt"/>
                        <a:cs typeface="Segoe UI" panose="020B0502040204020203" pitchFamily="34" charset="0"/>
                      </a:rPr>
                      <a:pPr>
                        <a:defRPr sz="1200">
                          <a:latin typeface="+mj-lt"/>
                          <a:cs typeface="Segoe UI" panose="020B0502040204020203" pitchFamily="34" charset="0"/>
                        </a:defRPr>
                      </a:pPr>
                      <a:t>[WARTOŚĆ]</a:t>
                    </a:fld>
                    <a:endParaRPr lang="en-US" sz="1200" b="0" baseline="0" dirty="0">
                      <a:latin typeface="+mj-lt"/>
                      <a:cs typeface="Segoe UI" panose="020B0502040204020203" pitchFamily="34" charset="0"/>
                    </a:endParaRPr>
                  </a:p>
                </c:rich>
              </c:tx>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bg1"/>
                      </a:solidFill>
                      <a:latin typeface="+mj-lt"/>
                      <a:ea typeface="+mn-ea"/>
                      <a:cs typeface="Segoe UI" panose="020B0502040204020203" pitchFamily="34" charset="0"/>
                    </a:defRPr>
                  </a:pPr>
                  <a:endParaRPr lang="pl-PL"/>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45173625375234361"/>
                      <c:h val="0.34808481411804876"/>
                    </c:manualLayout>
                  </c15:layout>
                  <c15:dlblFieldTable/>
                  <c15:showDataLabelsRange val="0"/>
                </c:ext>
                <c:ext xmlns:c16="http://schemas.microsoft.com/office/drawing/2014/chart" uri="{C3380CC4-5D6E-409C-BE32-E72D297353CC}">
                  <c16:uniqueId val="{00000000-8B58-48FE-A912-B65B795B23D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Segoe UI" panose="020B0502040204020203" pitchFamily="34" charset="0"/>
                  </a:defRPr>
                </a:pPr>
                <a:endParaRPr lang="pl-PL"/>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val>
            <c:numRef>
              <c:f>Sheet2!$D$13</c:f>
              <c:numCache>
                <c:formatCode>#,##0%_);\(#,##0%\)</c:formatCode>
                <c:ptCount val="1"/>
                <c:pt idx="0">
                  <c:v>0.3</c:v>
                </c:pt>
              </c:numCache>
            </c:numRef>
          </c:val>
          <c:extLst>
            <c:ext xmlns:c16="http://schemas.microsoft.com/office/drawing/2014/chart" uri="{C3380CC4-5D6E-409C-BE32-E72D297353CC}">
              <c16:uniqueId val="{00000001-8B58-48FE-A912-B65B795B23D1}"/>
            </c:ext>
          </c:extLst>
        </c:ser>
        <c:ser>
          <c:idx val="1"/>
          <c:order val="1"/>
          <c:tx>
            <c:strRef>
              <c:f>Sheet2!$C$14</c:f>
              <c:strCache>
                <c:ptCount val="1"/>
                <c:pt idx="0">
                  <c:v>Idle time</c:v>
                </c:pt>
              </c:strCache>
            </c:strRef>
          </c:tx>
          <c:spPr>
            <a:pattFill prst="dkUpDiag">
              <a:fgClr>
                <a:srgbClr val="EBEBEB"/>
              </a:fgClr>
              <a:bgClr>
                <a:schemeClr val="bg1"/>
              </a:bgClr>
            </a:pattFill>
            <a:ln w="19050">
              <a:solidFill>
                <a:schemeClr val="tx2"/>
              </a:solidFill>
              <a:prstDash val="sysDot"/>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j-lt"/>
                      <a:ea typeface="+mn-ea"/>
                      <a:cs typeface="Segoe UI" panose="020B0502040204020203" pitchFamily="34" charset="0"/>
                    </a:defRPr>
                  </a:pPr>
                  <a:endParaRPr lang="pl-PL"/>
                </a:p>
              </c:txPr>
              <c:dLblPos val="ctr"/>
              <c:showLegendKey val="0"/>
              <c:showVal val="1"/>
              <c:showCatName val="0"/>
              <c:showSerName val="1"/>
              <c:showPercent val="0"/>
              <c:showBubbleSize val="0"/>
              <c:separator>
</c:separator>
              <c:extLst>
                <c:ext xmlns:c15="http://schemas.microsoft.com/office/drawing/2012/chart" uri="{CE6537A1-D6FC-4f65-9D91-7224C49458BB}">
                  <c15:layout>
                    <c:manualLayout>
                      <c:w val="0.24675124423047048"/>
                      <c:h val="0.38805019930236029"/>
                    </c:manualLayout>
                  </c15:layout>
                </c:ext>
                <c:ext xmlns:c16="http://schemas.microsoft.com/office/drawing/2014/chart" uri="{C3380CC4-5D6E-409C-BE32-E72D297353CC}">
                  <c16:uniqueId val="{00000002-8B58-48FE-A912-B65B795B23D1}"/>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mj-lt"/>
                    <a:ea typeface="+mn-ea"/>
                    <a:cs typeface="Segoe UI" panose="020B0502040204020203" pitchFamily="34" charset="0"/>
                  </a:defRPr>
                </a:pPr>
                <a:endParaRPr lang="pl-PL"/>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val>
            <c:numRef>
              <c:f>Sheet2!$D$14</c:f>
              <c:numCache>
                <c:formatCode>#,##0%_);\(#,##0%\)</c:formatCode>
                <c:ptCount val="1"/>
                <c:pt idx="0">
                  <c:v>0.7</c:v>
                </c:pt>
              </c:numCache>
            </c:numRef>
          </c:val>
          <c:extLst>
            <c:ext xmlns:c16="http://schemas.microsoft.com/office/drawing/2014/chart" uri="{C3380CC4-5D6E-409C-BE32-E72D297353CC}">
              <c16:uniqueId val="{00000003-8B58-48FE-A912-B65B795B23D1}"/>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pl-P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9418452724436892E-2"/>
          <c:y val="8.1103592519685033E-2"/>
          <c:w val="0.91778145297713787"/>
          <c:h val="0.87502058928631232"/>
        </c:manualLayout>
      </c:layout>
      <c:areaChart>
        <c:grouping val="standard"/>
        <c:varyColors val="0"/>
        <c:ser>
          <c:idx val="0"/>
          <c:order val="0"/>
          <c:spPr>
            <a:solidFill>
              <a:srgbClr val="50E6FF"/>
            </a:solidFill>
            <a:ln w="28575" cap="rnd">
              <a:noFill/>
              <a:round/>
            </a:ln>
            <a:effectLst/>
          </c:spPr>
          <c:val>
            <c:numRef>
              <c:f>Sheet1!$D$6:$D$182</c:f>
              <c:numCache>
                <c:formatCode>#,##0_);\(#,##0\)</c:formatCode>
                <c:ptCount val="177"/>
                <c:pt idx="0">
                  <c:v>45</c:v>
                </c:pt>
                <c:pt idx="1">
                  <c:v>45</c:v>
                </c:pt>
                <c:pt idx="2">
                  <c:v>45</c:v>
                </c:pt>
                <c:pt idx="3">
                  <c:v>75</c:v>
                </c:pt>
                <c:pt idx="4">
                  <c:v>75</c:v>
                </c:pt>
                <c:pt idx="5">
                  <c:v>75</c:v>
                </c:pt>
                <c:pt idx="6">
                  <c:v>75</c:v>
                </c:pt>
                <c:pt idx="7">
                  <c:v>75</c:v>
                </c:pt>
                <c:pt idx="8">
                  <c:v>75</c:v>
                </c:pt>
                <c:pt idx="9">
                  <c:v>45</c:v>
                </c:pt>
                <c:pt idx="10">
                  <c:v>45</c:v>
                </c:pt>
                <c:pt idx="11">
                  <c:v>45</c:v>
                </c:pt>
                <c:pt idx="12">
                  <c:v>45</c:v>
                </c:pt>
                <c:pt idx="13">
                  <c:v>45</c:v>
                </c:pt>
                <c:pt idx="14">
                  <c:v>45</c:v>
                </c:pt>
                <c:pt idx="15">
                  <c:v>45</c:v>
                </c:pt>
                <c:pt idx="16">
                  <c:v>45</c:v>
                </c:pt>
                <c:pt idx="17">
                  <c:v>45</c:v>
                </c:pt>
                <c:pt idx="18">
                  <c:v>45</c:v>
                </c:pt>
                <c:pt idx="19">
                  <c:v>45</c:v>
                </c:pt>
                <c:pt idx="20">
                  <c:v>65</c:v>
                </c:pt>
                <c:pt idx="21">
                  <c:v>65</c:v>
                </c:pt>
                <c:pt idx="22">
                  <c:v>65</c:v>
                </c:pt>
                <c:pt idx="23">
                  <c:v>65</c:v>
                </c:pt>
                <c:pt idx="24">
                  <c:v>65</c:v>
                </c:pt>
                <c:pt idx="25">
                  <c:v>45</c:v>
                </c:pt>
                <c:pt idx="26">
                  <c:v>45</c:v>
                </c:pt>
                <c:pt idx="27">
                  <c:v>45</c:v>
                </c:pt>
                <c:pt idx="28">
                  <c:v>45</c:v>
                </c:pt>
                <c:pt idx="29">
                  <c:v>45</c:v>
                </c:pt>
                <c:pt idx="30">
                  <c:v>45</c:v>
                </c:pt>
                <c:pt idx="31">
                  <c:v>45</c:v>
                </c:pt>
                <c:pt idx="32">
                  <c:v>45</c:v>
                </c:pt>
                <c:pt idx="33">
                  <c:v>45</c:v>
                </c:pt>
                <c:pt idx="34">
                  <c:v>75</c:v>
                </c:pt>
                <c:pt idx="35">
                  <c:v>75</c:v>
                </c:pt>
                <c:pt idx="36">
                  <c:v>75</c:v>
                </c:pt>
                <c:pt idx="37">
                  <c:v>75</c:v>
                </c:pt>
                <c:pt idx="38">
                  <c:v>75</c:v>
                </c:pt>
                <c:pt idx="39">
                  <c:v>45</c:v>
                </c:pt>
                <c:pt idx="40">
                  <c:v>45</c:v>
                </c:pt>
                <c:pt idx="41">
                  <c:v>45</c:v>
                </c:pt>
                <c:pt idx="42">
                  <c:v>45</c:v>
                </c:pt>
                <c:pt idx="43">
                  <c:v>45</c:v>
                </c:pt>
                <c:pt idx="44">
                  <c:v>45</c:v>
                </c:pt>
                <c:pt idx="45">
                  <c:v>45</c:v>
                </c:pt>
                <c:pt idx="46">
                  <c:v>45</c:v>
                </c:pt>
                <c:pt idx="47">
                  <c:v>45</c:v>
                </c:pt>
                <c:pt idx="48">
                  <c:v>45</c:v>
                </c:pt>
                <c:pt idx="49">
                  <c:v>45</c:v>
                </c:pt>
                <c:pt idx="50">
                  <c:v>45</c:v>
                </c:pt>
                <c:pt idx="51">
                  <c:v>45</c:v>
                </c:pt>
                <c:pt idx="52">
                  <c:v>45</c:v>
                </c:pt>
                <c:pt idx="53">
                  <c:v>45</c:v>
                </c:pt>
                <c:pt idx="54">
                  <c:v>38.63451776649746</c:v>
                </c:pt>
                <c:pt idx="55">
                  <c:v>45</c:v>
                </c:pt>
                <c:pt idx="56">
                  <c:v>45</c:v>
                </c:pt>
                <c:pt idx="57">
                  <c:v>45</c:v>
                </c:pt>
                <c:pt idx="58">
                  <c:v>45</c:v>
                </c:pt>
                <c:pt idx="59">
                  <c:v>45</c:v>
                </c:pt>
                <c:pt idx="60">
                  <c:v>45</c:v>
                </c:pt>
                <c:pt idx="61">
                  <c:v>45</c:v>
                </c:pt>
                <c:pt idx="62">
                  <c:v>45</c:v>
                </c:pt>
                <c:pt idx="63">
                  <c:v>45</c:v>
                </c:pt>
                <c:pt idx="64">
                  <c:v>45</c:v>
                </c:pt>
                <c:pt idx="65">
                  <c:v>45</c:v>
                </c:pt>
                <c:pt idx="66">
                  <c:v>45</c:v>
                </c:pt>
                <c:pt idx="67">
                  <c:v>45</c:v>
                </c:pt>
                <c:pt idx="68">
                  <c:v>45</c:v>
                </c:pt>
                <c:pt idx="69">
                  <c:v>45</c:v>
                </c:pt>
                <c:pt idx="70">
                  <c:v>45</c:v>
                </c:pt>
                <c:pt idx="71">
                  <c:v>45</c:v>
                </c:pt>
                <c:pt idx="72">
                  <c:v>45</c:v>
                </c:pt>
                <c:pt idx="73">
                  <c:v>65</c:v>
                </c:pt>
                <c:pt idx="74">
                  <c:v>65</c:v>
                </c:pt>
                <c:pt idx="75">
                  <c:v>75</c:v>
                </c:pt>
                <c:pt idx="76">
                  <c:v>75</c:v>
                </c:pt>
                <c:pt idx="77">
                  <c:v>75</c:v>
                </c:pt>
                <c:pt idx="78">
                  <c:v>75</c:v>
                </c:pt>
                <c:pt idx="79">
                  <c:v>75</c:v>
                </c:pt>
                <c:pt idx="80">
                  <c:v>65</c:v>
                </c:pt>
                <c:pt idx="81">
                  <c:v>45</c:v>
                </c:pt>
                <c:pt idx="82">
                  <c:v>45</c:v>
                </c:pt>
                <c:pt idx="83">
                  <c:v>45</c:v>
                </c:pt>
                <c:pt idx="84">
                  <c:v>45</c:v>
                </c:pt>
                <c:pt idx="85">
                  <c:v>45</c:v>
                </c:pt>
                <c:pt idx="86">
                  <c:v>45</c:v>
                </c:pt>
                <c:pt idx="87">
                  <c:v>45</c:v>
                </c:pt>
                <c:pt idx="88">
                  <c:v>45</c:v>
                </c:pt>
                <c:pt idx="89">
                  <c:v>45</c:v>
                </c:pt>
                <c:pt idx="90">
                  <c:v>45</c:v>
                </c:pt>
                <c:pt idx="91">
                  <c:v>45</c:v>
                </c:pt>
                <c:pt idx="92">
                  <c:v>45</c:v>
                </c:pt>
                <c:pt idx="93">
                  <c:v>45</c:v>
                </c:pt>
                <c:pt idx="94">
                  <c:v>45</c:v>
                </c:pt>
                <c:pt idx="95">
                  <c:v>45</c:v>
                </c:pt>
                <c:pt idx="96">
                  <c:v>45</c:v>
                </c:pt>
                <c:pt idx="97">
                  <c:v>45</c:v>
                </c:pt>
                <c:pt idx="98">
                  <c:v>45</c:v>
                </c:pt>
                <c:pt idx="99">
                  <c:v>45</c:v>
                </c:pt>
                <c:pt idx="100">
                  <c:v>45</c:v>
                </c:pt>
                <c:pt idx="101">
                  <c:v>45</c:v>
                </c:pt>
                <c:pt idx="102">
                  <c:v>45</c:v>
                </c:pt>
                <c:pt idx="103">
                  <c:v>45</c:v>
                </c:pt>
                <c:pt idx="104">
                  <c:v>45</c:v>
                </c:pt>
                <c:pt idx="105">
                  <c:v>45</c:v>
                </c:pt>
                <c:pt idx="106">
                  <c:v>45</c:v>
                </c:pt>
                <c:pt idx="107">
                  <c:v>45</c:v>
                </c:pt>
                <c:pt idx="108">
                  <c:v>45</c:v>
                </c:pt>
                <c:pt idx="109">
                  <c:v>45</c:v>
                </c:pt>
                <c:pt idx="110">
                  <c:v>45</c:v>
                </c:pt>
                <c:pt idx="111">
                  <c:v>45</c:v>
                </c:pt>
                <c:pt idx="112">
                  <c:v>45</c:v>
                </c:pt>
                <c:pt idx="113">
                  <c:v>45</c:v>
                </c:pt>
                <c:pt idx="114">
                  <c:v>45</c:v>
                </c:pt>
                <c:pt idx="115">
                  <c:v>45</c:v>
                </c:pt>
                <c:pt idx="116">
                  <c:v>45</c:v>
                </c:pt>
                <c:pt idx="117">
                  <c:v>45</c:v>
                </c:pt>
                <c:pt idx="118">
                  <c:v>75</c:v>
                </c:pt>
                <c:pt idx="119">
                  <c:v>75</c:v>
                </c:pt>
                <c:pt idx="120">
                  <c:v>75</c:v>
                </c:pt>
                <c:pt idx="121">
                  <c:v>75</c:v>
                </c:pt>
                <c:pt idx="122">
                  <c:v>75</c:v>
                </c:pt>
                <c:pt idx="123">
                  <c:v>45</c:v>
                </c:pt>
                <c:pt idx="124">
                  <c:v>45</c:v>
                </c:pt>
                <c:pt idx="125">
                  <c:v>45</c:v>
                </c:pt>
                <c:pt idx="126">
                  <c:v>45</c:v>
                </c:pt>
                <c:pt idx="127">
                  <c:v>45</c:v>
                </c:pt>
                <c:pt idx="128">
                  <c:v>45</c:v>
                </c:pt>
                <c:pt idx="129">
                  <c:v>65</c:v>
                </c:pt>
                <c:pt idx="130">
                  <c:v>65</c:v>
                </c:pt>
                <c:pt idx="131">
                  <c:v>65</c:v>
                </c:pt>
                <c:pt idx="132">
                  <c:v>65</c:v>
                </c:pt>
                <c:pt idx="133">
                  <c:v>65</c:v>
                </c:pt>
                <c:pt idx="134">
                  <c:v>75</c:v>
                </c:pt>
                <c:pt idx="135">
                  <c:v>75</c:v>
                </c:pt>
                <c:pt idx="136">
                  <c:v>75</c:v>
                </c:pt>
                <c:pt idx="137">
                  <c:v>75</c:v>
                </c:pt>
                <c:pt idx="138">
                  <c:v>75</c:v>
                </c:pt>
                <c:pt idx="139">
                  <c:v>45</c:v>
                </c:pt>
                <c:pt idx="140">
                  <c:v>45</c:v>
                </c:pt>
                <c:pt idx="141">
                  <c:v>65</c:v>
                </c:pt>
                <c:pt idx="142">
                  <c:v>65</c:v>
                </c:pt>
                <c:pt idx="143">
                  <c:v>75</c:v>
                </c:pt>
                <c:pt idx="144">
                  <c:v>75</c:v>
                </c:pt>
                <c:pt idx="145">
                  <c:v>75</c:v>
                </c:pt>
                <c:pt idx="146">
                  <c:v>75</c:v>
                </c:pt>
                <c:pt idx="147">
                  <c:v>75</c:v>
                </c:pt>
                <c:pt idx="148">
                  <c:v>45</c:v>
                </c:pt>
                <c:pt idx="149">
                  <c:v>45</c:v>
                </c:pt>
                <c:pt idx="150">
                  <c:v>45</c:v>
                </c:pt>
                <c:pt idx="151">
                  <c:v>45</c:v>
                </c:pt>
                <c:pt idx="152">
                  <c:v>45</c:v>
                </c:pt>
                <c:pt idx="153">
                  <c:v>75</c:v>
                </c:pt>
                <c:pt idx="154">
                  <c:v>75</c:v>
                </c:pt>
                <c:pt idx="155">
                  <c:v>75</c:v>
                </c:pt>
                <c:pt idx="156">
                  <c:v>75</c:v>
                </c:pt>
                <c:pt idx="157">
                  <c:v>75</c:v>
                </c:pt>
                <c:pt idx="158">
                  <c:v>75</c:v>
                </c:pt>
                <c:pt idx="159">
                  <c:v>75</c:v>
                </c:pt>
                <c:pt idx="160">
                  <c:v>65</c:v>
                </c:pt>
                <c:pt idx="161">
                  <c:v>45</c:v>
                </c:pt>
                <c:pt idx="162">
                  <c:v>45</c:v>
                </c:pt>
                <c:pt idx="163">
                  <c:v>45</c:v>
                </c:pt>
                <c:pt idx="164">
                  <c:v>45</c:v>
                </c:pt>
                <c:pt idx="165">
                  <c:v>45</c:v>
                </c:pt>
                <c:pt idx="166">
                  <c:v>45</c:v>
                </c:pt>
                <c:pt idx="167">
                  <c:v>45</c:v>
                </c:pt>
                <c:pt idx="168">
                  <c:v>45</c:v>
                </c:pt>
                <c:pt idx="169">
                  <c:v>45</c:v>
                </c:pt>
                <c:pt idx="170">
                  <c:v>45</c:v>
                </c:pt>
                <c:pt idx="171">
                  <c:v>45</c:v>
                </c:pt>
                <c:pt idx="172">
                  <c:v>45</c:v>
                </c:pt>
                <c:pt idx="173">
                  <c:v>45</c:v>
                </c:pt>
                <c:pt idx="174">
                  <c:v>45</c:v>
                </c:pt>
                <c:pt idx="175">
                  <c:v>45</c:v>
                </c:pt>
                <c:pt idx="176">
                  <c:v>45</c:v>
                </c:pt>
              </c:numCache>
            </c:numRef>
          </c:val>
          <c:extLst>
            <c:ext xmlns:c16="http://schemas.microsoft.com/office/drawing/2014/chart" uri="{C3380CC4-5D6E-409C-BE32-E72D297353CC}">
              <c16:uniqueId val="{00000000-E0B1-47E9-B575-AEDC4172AF70}"/>
            </c:ext>
          </c:extLst>
        </c:ser>
        <c:ser>
          <c:idx val="1"/>
          <c:order val="1"/>
          <c:spPr>
            <a:solidFill>
              <a:srgbClr val="0078D4"/>
            </a:solidFill>
            <a:ln w="19050">
              <a:noFill/>
            </a:ln>
          </c:spPr>
          <c:val>
            <c:numRef>
              <c:f>Sheet1!$C$6:$C$182</c:f>
              <c:numCache>
                <c:formatCode>#,##0_);\(#,##0\)</c:formatCode>
                <c:ptCount val="177"/>
                <c:pt idx="0">
                  <c:v>38</c:v>
                </c:pt>
                <c:pt idx="1">
                  <c:v>21</c:v>
                </c:pt>
                <c:pt idx="2">
                  <c:v>29</c:v>
                </c:pt>
                <c:pt idx="3">
                  <c:v>38</c:v>
                </c:pt>
                <c:pt idx="4">
                  <c:v>27</c:v>
                </c:pt>
                <c:pt idx="5">
                  <c:v>65</c:v>
                </c:pt>
                <c:pt idx="6">
                  <c:v>65</c:v>
                </c:pt>
                <c:pt idx="7">
                  <c:v>20</c:v>
                </c:pt>
                <c:pt idx="8">
                  <c:v>35</c:v>
                </c:pt>
                <c:pt idx="9">
                  <c:v>22</c:v>
                </c:pt>
                <c:pt idx="10">
                  <c:v>36</c:v>
                </c:pt>
                <c:pt idx="11">
                  <c:v>26</c:v>
                </c:pt>
                <c:pt idx="12">
                  <c:v>35</c:v>
                </c:pt>
                <c:pt idx="13">
                  <c:v>34</c:v>
                </c:pt>
                <c:pt idx="14">
                  <c:v>26</c:v>
                </c:pt>
                <c:pt idx="15">
                  <c:v>30</c:v>
                </c:pt>
                <c:pt idx="16">
                  <c:v>31</c:v>
                </c:pt>
                <c:pt idx="17">
                  <c:v>26</c:v>
                </c:pt>
                <c:pt idx="18">
                  <c:v>32</c:v>
                </c:pt>
                <c:pt idx="19">
                  <c:v>35</c:v>
                </c:pt>
                <c:pt idx="20">
                  <c:v>28</c:v>
                </c:pt>
                <c:pt idx="21">
                  <c:v>22</c:v>
                </c:pt>
                <c:pt idx="22">
                  <c:v>55</c:v>
                </c:pt>
                <c:pt idx="23">
                  <c:v>27</c:v>
                </c:pt>
                <c:pt idx="24">
                  <c:v>27</c:v>
                </c:pt>
                <c:pt idx="25">
                  <c:v>39</c:v>
                </c:pt>
                <c:pt idx="26">
                  <c:v>30</c:v>
                </c:pt>
                <c:pt idx="27">
                  <c:v>30</c:v>
                </c:pt>
                <c:pt idx="28">
                  <c:v>40</c:v>
                </c:pt>
                <c:pt idx="29">
                  <c:v>40</c:v>
                </c:pt>
                <c:pt idx="30">
                  <c:v>34</c:v>
                </c:pt>
                <c:pt idx="31">
                  <c:v>21</c:v>
                </c:pt>
                <c:pt idx="32">
                  <c:v>27</c:v>
                </c:pt>
                <c:pt idx="33">
                  <c:v>25</c:v>
                </c:pt>
                <c:pt idx="34">
                  <c:v>34</c:v>
                </c:pt>
                <c:pt idx="35">
                  <c:v>24</c:v>
                </c:pt>
                <c:pt idx="36">
                  <c:v>68</c:v>
                </c:pt>
                <c:pt idx="37">
                  <c:v>25</c:v>
                </c:pt>
                <c:pt idx="38">
                  <c:v>21</c:v>
                </c:pt>
                <c:pt idx="39">
                  <c:v>21</c:v>
                </c:pt>
                <c:pt idx="40">
                  <c:v>34</c:v>
                </c:pt>
                <c:pt idx="41">
                  <c:v>21</c:v>
                </c:pt>
                <c:pt idx="42">
                  <c:v>35</c:v>
                </c:pt>
                <c:pt idx="43">
                  <c:v>27</c:v>
                </c:pt>
                <c:pt idx="44">
                  <c:v>26</c:v>
                </c:pt>
                <c:pt idx="45">
                  <c:v>34</c:v>
                </c:pt>
                <c:pt idx="46">
                  <c:v>25</c:v>
                </c:pt>
                <c:pt idx="47">
                  <c:v>31</c:v>
                </c:pt>
                <c:pt idx="48">
                  <c:v>29</c:v>
                </c:pt>
                <c:pt idx="49">
                  <c:v>36</c:v>
                </c:pt>
                <c:pt idx="50">
                  <c:v>34</c:v>
                </c:pt>
                <c:pt idx="51">
                  <c:v>31</c:v>
                </c:pt>
                <c:pt idx="52">
                  <c:v>27</c:v>
                </c:pt>
                <c:pt idx="53">
                  <c:v>28</c:v>
                </c:pt>
                <c:pt idx="54">
                  <c:v>22</c:v>
                </c:pt>
                <c:pt idx="55">
                  <c:v>29</c:v>
                </c:pt>
                <c:pt idx="56">
                  <c:v>25</c:v>
                </c:pt>
                <c:pt idx="57">
                  <c:v>37</c:v>
                </c:pt>
                <c:pt idx="58">
                  <c:v>26</c:v>
                </c:pt>
                <c:pt idx="59">
                  <c:v>34</c:v>
                </c:pt>
                <c:pt idx="60">
                  <c:v>30</c:v>
                </c:pt>
                <c:pt idx="61">
                  <c:v>40</c:v>
                </c:pt>
                <c:pt idx="62">
                  <c:v>34</c:v>
                </c:pt>
                <c:pt idx="63">
                  <c:v>22</c:v>
                </c:pt>
                <c:pt idx="64">
                  <c:v>23</c:v>
                </c:pt>
                <c:pt idx="65">
                  <c:v>37</c:v>
                </c:pt>
                <c:pt idx="66">
                  <c:v>30</c:v>
                </c:pt>
                <c:pt idx="67">
                  <c:v>37</c:v>
                </c:pt>
                <c:pt idx="68">
                  <c:v>35</c:v>
                </c:pt>
                <c:pt idx="69">
                  <c:v>25</c:v>
                </c:pt>
                <c:pt idx="70">
                  <c:v>34</c:v>
                </c:pt>
                <c:pt idx="71">
                  <c:v>27</c:v>
                </c:pt>
                <c:pt idx="72">
                  <c:v>38</c:v>
                </c:pt>
                <c:pt idx="73">
                  <c:v>30</c:v>
                </c:pt>
                <c:pt idx="74">
                  <c:v>25</c:v>
                </c:pt>
                <c:pt idx="75">
                  <c:v>55</c:v>
                </c:pt>
                <c:pt idx="76">
                  <c:v>56</c:v>
                </c:pt>
                <c:pt idx="77">
                  <c:v>65</c:v>
                </c:pt>
                <c:pt idx="78">
                  <c:v>55</c:v>
                </c:pt>
                <c:pt idx="79">
                  <c:v>37</c:v>
                </c:pt>
                <c:pt idx="80">
                  <c:v>22</c:v>
                </c:pt>
                <c:pt idx="81">
                  <c:v>39</c:v>
                </c:pt>
                <c:pt idx="82">
                  <c:v>29</c:v>
                </c:pt>
                <c:pt idx="83">
                  <c:v>20</c:v>
                </c:pt>
                <c:pt idx="84">
                  <c:v>29</c:v>
                </c:pt>
                <c:pt idx="85">
                  <c:v>38</c:v>
                </c:pt>
                <c:pt idx="86">
                  <c:v>39</c:v>
                </c:pt>
                <c:pt idx="87">
                  <c:v>27</c:v>
                </c:pt>
                <c:pt idx="88">
                  <c:v>24</c:v>
                </c:pt>
                <c:pt idx="89">
                  <c:v>38</c:v>
                </c:pt>
                <c:pt idx="90">
                  <c:v>37</c:v>
                </c:pt>
                <c:pt idx="91">
                  <c:v>21</c:v>
                </c:pt>
                <c:pt idx="92">
                  <c:v>36</c:v>
                </c:pt>
                <c:pt idx="93">
                  <c:v>28</c:v>
                </c:pt>
                <c:pt idx="94">
                  <c:v>28</c:v>
                </c:pt>
                <c:pt idx="95">
                  <c:v>39</c:v>
                </c:pt>
                <c:pt idx="96">
                  <c:v>25</c:v>
                </c:pt>
                <c:pt idx="97">
                  <c:v>30</c:v>
                </c:pt>
                <c:pt idx="98">
                  <c:v>37</c:v>
                </c:pt>
                <c:pt idx="99">
                  <c:v>20</c:v>
                </c:pt>
                <c:pt idx="100">
                  <c:v>30</c:v>
                </c:pt>
                <c:pt idx="101">
                  <c:v>28</c:v>
                </c:pt>
                <c:pt idx="102">
                  <c:v>25</c:v>
                </c:pt>
                <c:pt idx="103">
                  <c:v>34</c:v>
                </c:pt>
                <c:pt idx="104">
                  <c:v>23</c:v>
                </c:pt>
                <c:pt idx="105">
                  <c:v>31</c:v>
                </c:pt>
                <c:pt idx="106">
                  <c:v>36</c:v>
                </c:pt>
                <c:pt idx="107">
                  <c:v>29</c:v>
                </c:pt>
                <c:pt idx="108">
                  <c:v>29</c:v>
                </c:pt>
                <c:pt idx="109">
                  <c:v>30</c:v>
                </c:pt>
                <c:pt idx="110">
                  <c:v>25</c:v>
                </c:pt>
                <c:pt idx="111">
                  <c:v>39</c:v>
                </c:pt>
                <c:pt idx="112">
                  <c:v>23</c:v>
                </c:pt>
                <c:pt idx="113">
                  <c:v>25</c:v>
                </c:pt>
                <c:pt idx="114">
                  <c:v>20</c:v>
                </c:pt>
                <c:pt idx="115">
                  <c:v>32</c:v>
                </c:pt>
                <c:pt idx="116">
                  <c:v>40</c:v>
                </c:pt>
                <c:pt idx="117">
                  <c:v>21</c:v>
                </c:pt>
                <c:pt idx="118">
                  <c:v>23</c:v>
                </c:pt>
                <c:pt idx="119">
                  <c:v>21</c:v>
                </c:pt>
                <c:pt idx="120">
                  <c:v>68</c:v>
                </c:pt>
                <c:pt idx="121">
                  <c:v>40</c:v>
                </c:pt>
                <c:pt idx="122">
                  <c:v>22</c:v>
                </c:pt>
                <c:pt idx="123">
                  <c:v>35</c:v>
                </c:pt>
                <c:pt idx="124">
                  <c:v>38</c:v>
                </c:pt>
                <c:pt idx="125">
                  <c:v>32</c:v>
                </c:pt>
                <c:pt idx="126">
                  <c:v>24</c:v>
                </c:pt>
                <c:pt idx="127">
                  <c:v>40</c:v>
                </c:pt>
                <c:pt idx="128">
                  <c:v>27</c:v>
                </c:pt>
                <c:pt idx="129">
                  <c:v>32</c:v>
                </c:pt>
                <c:pt idx="130">
                  <c:v>30</c:v>
                </c:pt>
                <c:pt idx="131">
                  <c:v>55</c:v>
                </c:pt>
                <c:pt idx="132">
                  <c:v>40</c:v>
                </c:pt>
                <c:pt idx="133">
                  <c:v>40</c:v>
                </c:pt>
                <c:pt idx="134">
                  <c:v>29</c:v>
                </c:pt>
                <c:pt idx="135">
                  <c:v>23</c:v>
                </c:pt>
                <c:pt idx="136">
                  <c:v>66</c:v>
                </c:pt>
                <c:pt idx="137">
                  <c:v>30</c:v>
                </c:pt>
                <c:pt idx="138">
                  <c:v>31</c:v>
                </c:pt>
                <c:pt idx="139">
                  <c:v>33</c:v>
                </c:pt>
                <c:pt idx="140">
                  <c:v>36</c:v>
                </c:pt>
                <c:pt idx="141">
                  <c:v>35</c:v>
                </c:pt>
                <c:pt idx="142">
                  <c:v>27</c:v>
                </c:pt>
                <c:pt idx="143">
                  <c:v>55</c:v>
                </c:pt>
                <c:pt idx="144">
                  <c:v>55</c:v>
                </c:pt>
                <c:pt idx="145">
                  <c:v>66</c:v>
                </c:pt>
                <c:pt idx="146">
                  <c:v>38</c:v>
                </c:pt>
                <c:pt idx="147">
                  <c:v>32</c:v>
                </c:pt>
                <c:pt idx="148">
                  <c:v>30</c:v>
                </c:pt>
                <c:pt idx="149">
                  <c:v>38</c:v>
                </c:pt>
                <c:pt idx="150">
                  <c:v>31</c:v>
                </c:pt>
                <c:pt idx="151">
                  <c:v>39</c:v>
                </c:pt>
                <c:pt idx="152">
                  <c:v>24</c:v>
                </c:pt>
                <c:pt idx="153">
                  <c:v>32</c:v>
                </c:pt>
                <c:pt idx="154">
                  <c:v>23</c:v>
                </c:pt>
                <c:pt idx="155">
                  <c:v>66</c:v>
                </c:pt>
                <c:pt idx="156">
                  <c:v>66</c:v>
                </c:pt>
                <c:pt idx="157">
                  <c:v>66</c:v>
                </c:pt>
                <c:pt idx="158">
                  <c:v>55</c:v>
                </c:pt>
                <c:pt idx="159">
                  <c:v>23</c:v>
                </c:pt>
                <c:pt idx="160">
                  <c:v>36</c:v>
                </c:pt>
                <c:pt idx="161">
                  <c:v>26</c:v>
                </c:pt>
                <c:pt idx="162">
                  <c:v>38</c:v>
                </c:pt>
                <c:pt idx="163">
                  <c:v>23</c:v>
                </c:pt>
                <c:pt idx="164">
                  <c:v>21</c:v>
                </c:pt>
                <c:pt idx="165">
                  <c:v>29</c:v>
                </c:pt>
                <c:pt idx="166">
                  <c:v>37</c:v>
                </c:pt>
                <c:pt idx="167">
                  <c:v>25</c:v>
                </c:pt>
                <c:pt idx="168">
                  <c:v>40</c:v>
                </c:pt>
                <c:pt idx="169">
                  <c:v>24</c:v>
                </c:pt>
                <c:pt idx="170">
                  <c:v>28</c:v>
                </c:pt>
                <c:pt idx="171">
                  <c:v>34</c:v>
                </c:pt>
                <c:pt idx="172">
                  <c:v>29</c:v>
                </c:pt>
                <c:pt idx="173">
                  <c:v>20</c:v>
                </c:pt>
                <c:pt idx="174">
                  <c:v>28</c:v>
                </c:pt>
                <c:pt idx="175">
                  <c:v>31</c:v>
                </c:pt>
                <c:pt idx="176">
                  <c:v>32</c:v>
                </c:pt>
              </c:numCache>
            </c:numRef>
          </c:val>
          <c:extLst>
            <c:ext xmlns:c16="http://schemas.microsoft.com/office/drawing/2014/chart" uri="{C3380CC4-5D6E-409C-BE32-E72D297353CC}">
              <c16:uniqueId val="{00000001-E0B1-47E9-B575-AEDC4172AF70}"/>
            </c:ext>
          </c:extLst>
        </c:ser>
        <c:dLbls>
          <c:showLegendKey val="0"/>
          <c:showVal val="0"/>
          <c:showCatName val="0"/>
          <c:showSerName val="0"/>
          <c:showPercent val="0"/>
          <c:showBubbleSize val="0"/>
        </c:dLbls>
        <c:axId val="933371855"/>
        <c:axId val="786096079"/>
      </c:areaChart>
      <c:catAx>
        <c:axId val="933371855"/>
        <c:scaling>
          <c:orientation val="minMax"/>
        </c:scaling>
        <c:delete val="1"/>
        <c:axPos val="b"/>
        <c:majorTickMark val="none"/>
        <c:minorTickMark val="none"/>
        <c:tickLblPos val="nextTo"/>
        <c:crossAx val="786096079"/>
        <c:crosses val="autoZero"/>
        <c:auto val="1"/>
        <c:lblAlgn val="ctr"/>
        <c:lblOffset val="100"/>
        <c:noMultiLvlLbl val="0"/>
      </c:catAx>
      <c:valAx>
        <c:axId val="786096079"/>
        <c:scaling>
          <c:orientation val="minMax"/>
          <c:max val="100"/>
        </c:scaling>
        <c:delete val="1"/>
        <c:axPos val="l"/>
        <c:numFmt formatCode="#,##0_);\(#,##0\)" sourceLinked="1"/>
        <c:majorTickMark val="none"/>
        <c:minorTickMark val="none"/>
        <c:tickLblPos val="nextTo"/>
        <c:crossAx val="933371855"/>
        <c:crosses val="autoZero"/>
        <c:crossBetween val="midCat"/>
      </c:valAx>
      <c:spPr>
        <a:solidFill>
          <a:srgbClr val="EBEAEB"/>
        </a:solidFill>
        <a:ln w="22225">
          <a:noFill/>
        </a:ln>
      </c:spPr>
    </c:plotArea>
    <c:plotVisOnly val="1"/>
    <c:dispBlanksAs val="gap"/>
    <c:showDLblsOverMax val="0"/>
    <c:extLst/>
  </c:chart>
  <c:spPr>
    <a:noFill/>
    <a:ln w="9525" cap="flat" cmpd="sng" algn="ctr">
      <a:noFill/>
      <a:round/>
    </a:ln>
    <a:effectLst/>
  </c:spPr>
  <c:txPr>
    <a:bodyPr/>
    <a:lstStyle/>
    <a:p>
      <a:pPr marL="0" marR="0" lvl="0" indent="0" algn="l" defTabSz="914400" rtl="0" eaLnBrk="0" fontAlgn="base" latinLnBrk="0" hangingPunct="0">
        <a:lnSpc>
          <a:spcPct val="100000"/>
        </a:lnSpc>
        <a:spcBef>
          <a:spcPct val="0"/>
        </a:spcBef>
        <a:spcAft>
          <a:spcPct val="0"/>
        </a:spcAft>
        <a:buClrTx/>
        <a:buSzTx/>
        <a:buFontTx/>
        <a:buNone/>
        <a:tabLst/>
        <a:defRPr kumimoji="0" lang="en-US" sz="1600" b="0" i="1" u="none" strike="noStrike" kern="1200" cap="none" normalizeH="0" baseline="0">
          <a:ln>
            <a:noFill/>
          </a:ln>
          <a:solidFill>
            <a:schemeClr val="tx1"/>
          </a:solidFill>
          <a:effectLst/>
          <a:latin typeface="+mn-lt"/>
          <a:ea typeface="+mn-ea"/>
          <a:cs typeface="+mn-cs"/>
        </a:defRPr>
      </a:pPr>
      <a:endParaRPr lang="pl-PL"/>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2.482192225265785E-3"/>
          <c:y val="1.9577013195215192E-2"/>
          <c:w val="0.97269588552207631"/>
          <c:h val="0.95693057097052658"/>
        </c:manualLayout>
      </c:layout>
      <c:barChart>
        <c:barDir val="col"/>
        <c:grouping val="percentStacked"/>
        <c:varyColors val="0"/>
        <c:ser>
          <c:idx val="4"/>
          <c:order val="0"/>
          <c:tx>
            <c:strRef>
              <c:f>Sheet2!$C$8</c:f>
              <c:strCache>
                <c:ptCount val="1"/>
                <c:pt idx="0">
                  <c:v>Server</c:v>
                </c:pt>
              </c:strCache>
            </c:strRef>
          </c:tx>
          <c:spPr>
            <a:solidFill>
              <a:schemeClr val="tx2"/>
            </a:solidFill>
            <a:ln w="19050">
              <a:solidFill>
                <a:schemeClr val="bg1"/>
              </a:solidFill>
            </a:ln>
            <a:effectLst/>
          </c:spPr>
          <c:invertIfNegative val="0"/>
          <c:dLbls>
            <c:delete val="1"/>
          </c:dLbls>
          <c:val>
            <c:numRef>
              <c:f>Sheet2!$D$8</c:f>
              <c:numCache>
                <c:formatCode>#,##0%_);\(#,##0%\)</c:formatCode>
                <c:ptCount val="1"/>
                <c:pt idx="0">
                  <c:v>0.5</c:v>
                </c:pt>
              </c:numCache>
            </c:numRef>
          </c:val>
          <c:extLst>
            <c:ext xmlns:c16="http://schemas.microsoft.com/office/drawing/2014/chart" uri="{C3380CC4-5D6E-409C-BE32-E72D297353CC}">
              <c16:uniqueId val="{00000000-B296-46D2-AD4D-4E1714A10028}"/>
            </c:ext>
          </c:extLst>
        </c:ser>
        <c:ser>
          <c:idx val="3"/>
          <c:order val="1"/>
          <c:tx>
            <c:strRef>
              <c:f>Sheet2!$C$7</c:f>
              <c:strCache>
                <c:ptCount val="1"/>
                <c:pt idx="0">
                  <c:v>Building</c:v>
                </c:pt>
              </c:strCache>
            </c:strRef>
          </c:tx>
          <c:spPr>
            <a:solidFill>
              <a:schemeClr val="tx2"/>
            </a:solidFill>
            <a:ln w="19050">
              <a:solidFill>
                <a:schemeClr val="bg1"/>
              </a:solidFill>
            </a:ln>
            <a:effectLst/>
          </c:spPr>
          <c:invertIfNegative val="0"/>
          <c:dLbls>
            <c:delete val="1"/>
          </c:dLbls>
          <c:val>
            <c:numRef>
              <c:f>Sheet2!$D$7</c:f>
              <c:numCache>
                <c:formatCode>#,##0%_);\(#,##0%\)</c:formatCode>
                <c:ptCount val="1"/>
                <c:pt idx="0">
                  <c:v>0.15</c:v>
                </c:pt>
              </c:numCache>
            </c:numRef>
          </c:val>
          <c:extLst>
            <c:ext xmlns:c16="http://schemas.microsoft.com/office/drawing/2014/chart" uri="{C3380CC4-5D6E-409C-BE32-E72D297353CC}">
              <c16:uniqueId val="{00000001-B296-46D2-AD4D-4E1714A10028}"/>
            </c:ext>
          </c:extLst>
        </c:ser>
        <c:ser>
          <c:idx val="2"/>
          <c:order val="2"/>
          <c:tx>
            <c:strRef>
              <c:f>Sheet2!$C$6</c:f>
              <c:strCache>
                <c:ptCount val="1"/>
                <c:pt idx="0">
                  <c:v>Power</c:v>
                </c:pt>
              </c:strCache>
            </c:strRef>
          </c:tx>
          <c:spPr>
            <a:solidFill>
              <a:schemeClr val="tx2"/>
            </a:solidFill>
            <a:ln w="19050">
              <a:solidFill>
                <a:schemeClr val="bg1"/>
              </a:solidFill>
            </a:ln>
            <a:effectLst/>
          </c:spPr>
          <c:invertIfNegative val="0"/>
          <c:dLbls>
            <c:delete val="1"/>
          </c:dLbls>
          <c:val>
            <c:numRef>
              <c:f>Sheet2!$D$6</c:f>
              <c:numCache>
                <c:formatCode>#,##0%_);\(#,##0%\)</c:formatCode>
                <c:ptCount val="1"/>
                <c:pt idx="0">
                  <c:v>0.2</c:v>
                </c:pt>
              </c:numCache>
            </c:numRef>
          </c:val>
          <c:extLst>
            <c:ext xmlns:c16="http://schemas.microsoft.com/office/drawing/2014/chart" uri="{C3380CC4-5D6E-409C-BE32-E72D297353CC}">
              <c16:uniqueId val="{00000002-B296-46D2-AD4D-4E1714A10028}"/>
            </c:ext>
          </c:extLst>
        </c:ser>
        <c:ser>
          <c:idx val="1"/>
          <c:order val="3"/>
          <c:tx>
            <c:strRef>
              <c:f>Sheet2!$C$5</c:f>
              <c:strCache>
                <c:ptCount val="1"/>
                <c:pt idx="0">
                  <c:v>People</c:v>
                </c:pt>
              </c:strCache>
            </c:strRef>
          </c:tx>
          <c:spPr>
            <a:solidFill>
              <a:schemeClr val="tx2"/>
            </a:solidFill>
            <a:ln w="19050">
              <a:solidFill>
                <a:schemeClr val="bg1"/>
              </a:solidFill>
            </a:ln>
            <a:effectLst/>
          </c:spPr>
          <c:invertIfNegative val="0"/>
          <c:dLbls>
            <c:delete val="1"/>
          </c:dLbls>
          <c:val>
            <c:numRef>
              <c:f>Sheet2!$D$5</c:f>
              <c:numCache>
                <c:formatCode>#,##0%_);\(#,##0%\)</c:formatCode>
                <c:ptCount val="1"/>
                <c:pt idx="0">
                  <c:v>0.1</c:v>
                </c:pt>
              </c:numCache>
            </c:numRef>
          </c:val>
          <c:extLst>
            <c:ext xmlns:c16="http://schemas.microsoft.com/office/drawing/2014/chart" uri="{C3380CC4-5D6E-409C-BE32-E72D297353CC}">
              <c16:uniqueId val="{00000003-B296-46D2-AD4D-4E1714A10028}"/>
            </c:ext>
          </c:extLst>
        </c:ser>
        <c:ser>
          <c:idx val="0"/>
          <c:order val="4"/>
          <c:tx>
            <c:strRef>
              <c:f>Sheet2!$C$4</c:f>
              <c:strCache>
                <c:ptCount val="1"/>
                <c:pt idx="0">
                  <c:v>Network</c:v>
                </c:pt>
              </c:strCache>
            </c:strRef>
          </c:tx>
          <c:spPr>
            <a:solidFill>
              <a:schemeClr val="tx2"/>
            </a:solidFill>
            <a:ln w="19050">
              <a:solidFill>
                <a:schemeClr val="bg1"/>
              </a:solidFill>
            </a:ln>
            <a:effectLst/>
          </c:spPr>
          <c:invertIfNegative val="0"/>
          <c:dLbls>
            <c:delete val="1"/>
          </c:dLbls>
          <c:val>
            <c:numRef>
              <c:f>Sheet2!$D$4</c:f>
              <c:numCache>
                <c:formatCode>#,##0%_);\(#,##0%\)</c:formatCode>
                <c:ptCount val="1"/>
                <c:pt idx="0">
                  <c:v>0.05</c:v>
                </c:pt>
              </c:numCache>
            </c:numRef>
          </c:val>
          <c:extLst>
            <c:ext xmlns:c16="http://schemas.microsoft.com/office/drawing/2014/chart" uri="{C3380CC4-5D6E-409C-BE32-E72D297353CC}">
              <c16:uniqueId val="{00000004-B296-46D2-AD4D-4E1714A10028}"/>
            </c:ext>
          </c:extLst>
        </c:ser>
        <c:dLbls>
          <c:dLblPos val="ctr"/>
          <c:showLegendKey val="0"/>
          <c:showVal val="1"/>
          <c:showCatName val="0"/>
          <c:showSerName val="0"/>
          <c:showPercent val="0"/>
          <c:showBubbleSize val="0"/>
        </c:dLbls>
        <c:gapWidth val="63"/>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b="1">
          <a:solidFill>
            <a:schemeClr val="bg1"/>
          </a:solidFill>
          <a:latin typeface="+mj-lt"/>
          <a:cs typeface="Segoe UI Light" panose="020B0502040204020203" pitchFamily="34" charset="0"/>
        </a:defRPr>
      </a:pPr>
      <a:endParaRPr lang="pl-P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90652944649227862"/>
        </c:manualLayout>
      </c:layout>
      <c:areaChart>
        <c:grouping val="stacked"/>
        <c:varyColors val="0"/>
        <c:ser>
          <c:idx val="1"/>
          <c:order val="0"/>
          <c:tx>
            <c:strRef>
              <c:f>'Business Case'!$B$81</c:f>
              <c:strCache>
                <c:ptCount val="1"/>
                <c:pt idx="0">
                  <c:v>Opex</c:v>
                </c:pt>
              </c:strCache>
            </c:strRef>
          </c:tx>
          <c:spPr>
            <a:solidFill>
              <a:schemeClr val="tx2"/>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90C8-46EE-8DF8-641DE37DAC04}"/>
                </c:ext>
              </c:extLst>
            </c:dLbl>
            <c:dLbl>
              <c:idx val="1"/>
              <c:delete val="1"/>
              <c:extLst>
                <c:ext xmlns:c15="http://schemas.microsoft.com/office/drawing/2012/chart" uri="{CE6537A1-D6FC-4f65-9D91-7224C49458BB}"/>
                <c:ext xmlns:c16="http://schemas.microsoft.com/office/drawing/2014/chart" uri="{C3380CC4-5D6E-409C-BE32-E72D297353CC}">
                  <c16:uniqueId val="{00000001-90C8-46EE-8DF8-641DE37DAC04}"/>
                </c:ext>
              </c:extLst>
            </c:dLbl>
            <c:dLbl>
              <c:idx val="2"/>
              <c:layout>
                <c:manualLayout>
                  <c:x val="1.3484835787354772E-3"/>
                  <c:y val="4.9845394382453882E-2"/>
                </c:manualLayout>
              </c:layout>
              <c:tx>
                <c:rich>
                  <a:bodyPr rot="0" spcFirstLastPara="1" vertOverflow="ellipsis" vert="horz" wrap="square" lIns="38100" tIns="19050" rIns="38100" bIns="19050" anchor="ctr" anchorCtr="0">
                    <a:noAutofit/>
                  </a:bodyPr>
                  <a:lstStyle/>
                  <a:p>
                    <a:pPr algn="l">
                      <a:defRPr sz="1200" b="1" i="0" u="none" strike="noStrike" kern="1200" baseline="0">
                        <a:solidFill>
                          <a:schemeClr val="bg1"/>
                        </a:solidFill>
                        <a:latin typeface="+mn-lt"/>
                        <a:ea typeface="+mn-ea"/>
                        <a:cs typeface="Segoe UI" panose="020B0502040204020203" pitchFamily="34" charset="0"/>
                      </a:defRPr>
                    </a:pPr>
                    <a:r>
                      <a:rPr lang="en-US" sz="1400" b="1">
                        <a:solidFill>
                          <a:schemeClr val="bg1"/>
                        </a:solidFill>
                        <a:latin typeface="+mj-lt"/>
                        <a:cs typeface="Segoe UI" panose="020B0502040204020203" pitchFamily="34" charset="0"/>
                      </a:rPr>
                      <a:t>On-premises</a:t>
                    </a:r>
                    <a:r>
                      <a:rPr lang="en-US" sz="1400" b="1" baseline="0">
                        <a:solidFill>
                          <a:schemeClr val="bg1"/>
                        </a:solidFill>
                        <a:latin typeface="+mj-lt"/>
                        <a:cs typeface="Segoe UI" panose="020B0502040204020203" pitchFamily="34" charset="0"/>
                      </a:rPr>
                      <a:t> o</a:t>
                    </a:r>
                    <a:r>
                      <a:rPr lang="en-US" sz="1400" b="1">
                        <a:solidFill>
                          <a:schemeClr val="bg1"/>
                        </a:solidFill>
                        <a:latin typeface="+mj-lt"/>
                        <a:cs typeface="Segoe UI" panose="020B0502040204020203" pitchFamily="34" charset="0"/>
                      </a:rPr>
                      <a:t>perating costs</a:t>
                    </a:r>
                  </a:p>
                  <a:p>
                    <a:pPr algn="l">
                      <a:defRPr sz="1200" b="1">
                        <a:solidFill>
                          <a:schemeClr val="bg1"/>
                        </a:solidFill>
                        <a:latin typeface="+mn-lt"/>
                        <a:cs typeface="Segoe UI" panose="020B0502040204020203" pitchFamily="34" charset="0"/>
                      </a:defRPr>
                    </a:pPr>
                    <a:r>
                      <a:rPr lang="en-US" sz="1200" b="0">
                        <a:solidFill>
                          <a:schemeClr val="bg1"/>
                        </a:solidFill>
                        <a:latin typeface="+mn-lt"/>
                        <a:cs typeface="Segoe UI" panose="020B0502040204020203" pitchFamily="34" charset="0"/>
                      </a:rPr>
                      <a:t>(server depreciation, data</a:t>
                    </a:r>
                    <a:r>
                      <a:rPr lang="en-US" sz="1200" b="0" baseline="0">
                        <a:solidFill>
                          <a:schemeClr val="bg1"/>
                        </a:solidFill>
                        <a:latin typeface="+mn-lt"/>
                        <a:cs typeface="Segoe UI" panose="020B0502040204020203" pitchFamily="34" charset="0"/>
                      </a:rPr>
                      <a:t>center costs, licenses, management, etc.)</a:t>
                    </a:r>
                    <a:r>
                      <a:rPr lang="en-US" sz="1200" b="0">
                        <a:solidFill>
                          <a:schemeClr val="bg1"/>
                        </a:solidFill>
                        <a:latin typeface="+mn-lt"/>
                        <a:cs typeface="Segoe UI" panose="020B0502040204020203" pitchFamily="34" charset="0"/>
                      </a:rPr>
                      <a:t> </a:t>
                    </a:r>
                  </a:p>
                </c:rich>
              </c:tx>
              <c:spPr>
                <a:noFill/>
                <a:ln>
                  <a:noFill/>
                </a:ln>
                <a:effectLst/>
              </c:spPr>
              <c:txPr>
                <a:bodyPr rot="0" spcFirstLastPara="1" vertOverflow="ellipsis" vert="horz" wrap="square" lIns="38100" tIns="19050" rIns="38100" bIns="19050" anchor="ctr" anchorCtr="0">
                  <a:noAutofit/>
                </a:bodyPr>
                <a:lstStyle/>
                <a:p>
                  <a:pPr algn="l">
                    <a:defRPr sz="1200" b="1" i="0" u="none" strike="noStrike" kern="1200" baseline="0">
                      <a:solidFill>
                        <a:schemeClr val="bg1"/>
                      </a:solidFill>
                      <a:latin typeface="+mn-lt"/>
                      <a:ea typeface="+mn-ea"/>
                      <a:cs typeface="Segoe UI"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0.34965471408015258"/>
                      <c:h val="0.27934748979082458"/>
                    </c:manualLayout>
                  </c15:layout>
                  <c15:showDataLabelsRange val="0"/>
                </c:ext>
                <c:ext xmlns:c16="http://schemas.microsoft.com/office/drawing/2014/chart" uri="{C3380CC4-5D6E-409C-BE32-E72D297353CC}">
                  <c16:uniqueId val="{00000002-90C8-46EE-8DF8-641DE37DAC04}"/>
                </c:ext>
              </c:extLst>
            </c:dLbl>
            <c:dLbl>
              <c:idx val="3"/>
              <c:delete val="1"/>
              <c:extLst>
                <c:ext xmlns:c15="http://schemas.microsoft.com/office/drawing/2012/chart" uri="{CE6537A1-D6FC-4f65-9D91-7224C49458BB}"/>
                <c:ext xmlns:c16="http://schemas.microsoft.com/office/drawing/2014/chart" uri="{C3380CC4-5D6E-409C-BE32-E72D297353CC}">
                  <c16:uniqueId val="{00000003-90C8-46EE-8DF8-641DE37DAC04}"/>
                </c:ext>
              </c:extLst>
            </c:dLbl>
            <c:dLbl>
              <c:idx val="4"/>
              <c:delete val="1"/>
              <c:extLst>
                <c:ext xmlns:c15="http://schemas.microsoft.com/office/drawing/2012/chart" uri="{CE6537A1-D6FC-4f65-9D91-7224C49458BB}"/>
                <c:ext xmlns:c16="http://schemas.microsoft.com/office/drawing/2014/chart" uri="{C3380CC4-5D6E-409C-BE32-E72D297353CC}">
                  <c16:uniqueId val="{00000004-90C8-46EE-8DF8-641DE37DAC04}"/>
                </c:ext>
              </c:extLst>
            </c:dLbl>
            <c:dLbl>
              <c:idx val="5"/>
              <c:delete val="1"/>
              <c:extLst>
                <c:ext xmlns:c15="http://schemas.microsoft.com/office/drawing/2012/chart" uri="{CE6537A1-D6FC-4f65-9D91-7224C49458BB}"/>
                <c:ext xmlns:c16="http://schemas.microsoft.com/office/drawing/2014/chart" uri="{C3380CC4-5D6E-409C-BE32-E72D297353CC}">
                  <c16:uniqueId val="{00000005-90C8-46EE-8DF8-641DE37DAC04}"/>
                </c:ext>
              </c:extLst>
            </c:dLbl>
            <c:dLbl>
              <c:idx val="6"/>
              <c:delete val="1"/>
              <c:extLst>
                <c:ext xmlns:c15="http://schemas.microsoft.com/office/drawing/2012/chart" uri="{CE6537A1-D6FC-4f65-9D91-7224C49458BB}"/>
                <c:ext xmlns:c16="http://schemas.microsoft.com/office/drawing/2014/chart" uri="{C3380CC4-5D6E-409C-BE32-E72D297353CC}">
                  <c16:uniqueId val="{00000006-90C8-46EE-8DF8-641DE37DAC04}"/>
                </c:ext>
              </c:extLst>
            </c:dLbl>
            <c:dLbl>
              <c:idx val="7"/>
              <c:delete val="1"/>
              <c:extLst>
                <c:ext xmlns:c15="http://schemas.microsoft.com/office/drawing/2012/chart" uri="{CE6537A1-D6FC-4f65-9D91-7224C49458BB}"/>
                <c:ext xmlns:c16="http://schemas.microsoft.com/office/drawing/2014/chart" uri="{C3380CC4-5D6E-409C-BE32-E72D297353CC}">
                  <c16:uniqueId val="{00000007-90C8-46EE-8DF8-641DE37DAC04}"/>
                </c:ext>
              </c:extLst>
            </c:dLbl>
            <c:dLbl>
              <c:idx val="8"/>
              <c:delete val="1"/>
              <c:extLst>
                <c:ext xmlns:c15="http://schemas.microsoft.com/office/drawing/2012/chart" uri="{CE6537A1-D6FC-4f65-9D91-7224C49458BB}"/>
                <c:ext xmlns:c16="http://schemas.microsoft.com/office/drawing/2014/chart" uri="{C3380CC4-5D6E-409C-BE32-E72D297353CC}">
                  <c16:uniqueId val="{00000008-90C8-46EE-8DF8-641DE37DAC04}"/>
                </c:ext>
              </c:extLst>
            </c:dLbl>
            <c:dLbl>
              <c:idx val="9"/>
              <c:delete val="1"/>
              <c:extLst>
                <c:ext xmlns:c15="http://schemas.microsoft.com/office/drawing/2012/chart" uri="{CE6537A1-D6FC-4f65-9D91-7224C49458BB}"/>
                <c:ext xmlns:c16="http://schemas.microsoft.com/office/drawing/2014/chart" uri="{C3380CC4-5D6E-409C-BE32-E72D297353CC}">
                  <c16:uniqueId val="{00000009-90C8-46EE-8DF8-641DE37DAC04}"/>
                </c:ext>
              </c:extLst>
            </c:dLbl>
            <c:dLbl>
              <c:idx val="10"/>
              <c:delete val="1"/>
              <c:extLst>
                <c:ext xmlns:c15="http://schemas.microsoft.com/office/drawing/2012/chart" uri="{CE6537A1-D6FC-4f65-9D91-7224C49458BB}"/>
                <c:ext xmlns:c16="http://schemas.microsoft.com/office/drawing/2014/chart" uri="{C3380CC4-5D6E-409C-BE32-E72D297353CC}">
                  <c16:uniqueId val="{0000000A-90C8-46EE-8DF8-641DE37DAC04}"/>
                </c:ext>
              </c:extLst>
            </c:dLbl>
            <c:spPr>
              <a:noFill/>
              <a:ln>
                <a:noFill/>
              </a:ln>
              <a:effectLst/>
            </c:spPr>
            <c:txPr>
              <a:bodyPr rot="0" spcFirstLastPara="1" vertOverflow="ellipsis" vert="horz" wrap="square" lIns="38100" tIns="19050" rIns="38100" bIns="19050" anchor="ctr" anchorCtr="0">
                <a:spAutoFit/>
              </a:bodyPr>
              <a:lstStyle/>
              <a:p>
                <a:pPr algn="l">
                  <a:defRPr sz="1200" b="1" i="0" u="none" strike="noStrike" kern="1200" baseline="0">
                    <a:solidFill>
                      <a:schemeClr val="bg1"/>
                    </a:solidFill>
                    <a:latin typeface="+mn-lt"/>
                    <a:ea typeface="+mn-ea"/>
                    <a:cs typeface="Segoe UI"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90C8-46EE-8DF8-641DE37DAC04}"/>
            </c:ext>
          </c:extLst>
        </c:ser>
        <c:ser>
          <c:idx val="6"/>
          <c:order val="2"/>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0C-90C8-46EE-8DF8-641DE37DAC04}"/>
            </c:ext>
          </c:extLst>
        </c:ser>
        <c:dLbls>
          <c:showLegendKey val="0"/>
          <c:showVal val="0"/>
          <c:showCatName val="0"/>
          <c:showSerName val="0"/>
          <c:showPercent val="0"/>
          <c:showBubbleSize val="0"/>
        </c:dLbls>
        <c:axId val="1595883920"/>
        <c:axId val="1244584095"/>
      </c:areaChart>
      <c:lineChart>
        <c:grouping val="standard"/>
        <c:varyColors val="0"/>
        <c:ser>
          <c:idx val="3"/>
          <c:order val="1"/>
          <c:tx>
            <c:strRef>
              <c:f>'Business Case'!$B$87</c:f>
              <c:strCache>
                <c:ptCount val="1"/>
                <c:pt idx="0">
                  <c:v>Azure Case P&amp;L</c:v>
                </c:pt>
              </c:strCache>
            </c:strRef>
          </c:tx>
          <c:spPr>
            <a:ln w="28575" cap="rnd">
              <a:noFill/>
              <a:prstDash val="dash"/>
              <a:round/>
            </a:ln>
            <a:effectLst/>
          </c:spPr>
          <c:marker>
            <c:symbol val="none"/>
          </c:marker>
          <c:cat>
            <c:numRef>
              <c:f>'[23]Output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95704801.185933873</c:v>
                </c:pt>
                <c:pt idx="2">
                  <c:v>111520439.6026697</c:v>
                </c:pt>
                <c:pt idx="3">
                  <c:v>110574403.72706634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0D-90C8-46EE-8DF8-641DE37DAC04}"/>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rgbClr val="3C3C41"/>
                </a:solidFill>
                <a:latin typeface="+mj-lt"/>
                <a:ea typeface="+mn-ea"/>
                <a:cs typeface="Segoe UI Light" panose="020B0502040204020203" pitchFamily="34" charset="0"/>
              </a:defRPr>
            </a:pPr>
            <a:endParaRPr lang="pl-PL"/>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pl-PL"/>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267979060926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BDCE-4F61-A576-FF475597D141}"/>
            </c:ext>
          </c:extLst>
        </c:ser>
        <c:ser>
          <c:idx val="2"/>
          <c:order val="1"/>
          <c:tx>
            <c:strRef>
              <c:f>'Business Case'!$B$82</c:f>
              <c:strCache>
                <c:ptCount val="1"/>
                <c:pt idx="0">
                  <c:v>Azure costs</c:v>
                </c:pt>
              </c:strCache>
            </c:strRef>
          </c:tx>
          <c:spPr>
            <a:solidFill>
              <a:schemeClr val="accent5">
                <a:lumMod val="60000"/>
                <a:lumOff val="4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BDCE-4F61-A576-FF475597D141}"/>
                </c:ext>
              </c:extLst>
            </c:dLbl>
            <c:dLbl>
              <c:idx val="1"/>
              <c:delete val="1"/>
              <c:extLst>
                <c:ext xmlns:c15="http://schemas.microsoft.com/office/drawing/2012/chart" uri="{CE6537A1-D6FC-4f65-9D91-7224C49458BB}"/>
                <c:ext xmlns:c16="http://schemas.microsoft.com/office/drawing/2014/chart" uri="{C3380CC4-5D6E-409C-BE32-E72D297353CC}">
                  <c16:uniqueId val="{0000000D-BDCE-4F61-A576-FF475597D141}"/>
                </c:ext>
              </c:extLst>
            </c:dLbl>
            <c:dLbl>
              <c:idx val="2"/>
              <c:delete val="1"/>
              <c:extLst>
                <c:ext xmlns:c15="http://schemas.microsoft.com/office/drawing/2012/chart" uri="{CE6537A1-D6FC-4f65-9D91-7224C49458BB}"/>
                <c:ext xmlns:c16="http://schemas.microsoft.com/office/drawing/2014/chart" uri="{C3380CC4-5D6E-409C-BE32-E72D297353CC}">
                  <c16:uniqueId val="{0000000E-BDCE-4F61-A576-FF475597D141}"/>
                </c:ext>
              </c:extLst>
            </c:dLbl>
            <c:dLbl>
              <c:idx val="3"/>
              <c:delete val="1"/>
              <c:extLst>
                <c:ext xmlns:c15="http://schemas.microsoft.com/office/drawing/2012/chart" uri="{CE6537A1-D6FC-4f65-9D91-7224C49458BB}"/>
                <c:ext xmlns:c16="http://schemas.microsoft.com/office/drawing/2014/chart" uri="{C3380CC4-5D6E-409C-BE32-E72D297353CC}">
                  <c16:uniqueId val="{0000000F-BDCE-4F61-A576-FF475597D141}"/>
                </c:ext>
              </c:extLst>
            </c:dLbl>
            <c:dLbl>
              <c:idx val="4"/>
              <c:delete val="1"/>
              <c:extLst>
                <c:ext xmlns:c15="http://schemas.microsoft.com/office/drawing/2012/chart" uri="{CE6537A1-D6FC-4f65-9D91-7224C49458BB}"/>
                <c:ext xmlns:c16="http://schemas.microsoft.com/office/drawing/2014/chart" uri="{C3380CC4-5D6E-409C-BE32-E72D297353CC}">
                  <c16:uniqueId val="{00000010-BDCE-4F61-A576-FF475597D141}"/>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BDCE-4F61-A576-FF475597D141}"/>
                </c:ext>
              </c:extLst>
            </c:dLbl>
            <c:dLbl>
              <c:idx val="6"/>
              <c:delete val="1"/>
              <c:extLst>
                <c:ext xmlns:c15="http://schemas.microsoft.com/office/drawing/2012/chart" uri="{CE6537A1-D6FC-4f65-9D91-7224C49458BB}"/>
                <c:ext xmlns:c16="http://schemas.microsoft.com/office/drawing/2014/chart" uri="{C3380CC4-5D6E-409C-BE32-E72D297353CC}">
                  <c16:uniqueId val="{00000012-BDCE-4F61-A576-FF475597D141}"/>
                </c:ext>
              </c:extLst>
            </c:dLbl>
            <c:dLbl>
              <c:idx val="7"/>
              <c:delete val="1"/>
              <c:extLst>
                <c:ext xmlns:c15="http://schemas.microsoft.com/office/drawing/2012/chart" uri="{CE6537A1-D6FC-4f65-9D91-7224C49458BB}"/>
                <c:ext xmlns:c16="http://schemas.microsoft.com/office/drawing/2014/chart" uri="{C3380CC4-5D6E-409C-BE32-E72D297353CC}">
                  <c16:uniqueId val="{00000013-BDCE-4F61-A576-FF475597D141}"/>
                </c:ext>
              </c:extLst>
            </c:dLbl>
            <c:dLbl>
              <c:idx val="8"/>
              <c:delete val="1"/>
              <c:extLst>
                <c:ext xmlns:c15="http://schemas.microsoft.com/office/drawing/2012/chart" uri="{CE6537A1-D6FC-4f65-9D91-7224C49458BB}"/>
                <c:ext xmlns:c16="http://schemas.microsoft.com/office/drawing/2014/chart" uri="{C3380CC4-5D6E-409C-BE32-E72D297353CC}">
                  <c16:uniqueId val="{00000014-BDCE-4F61-A576-FF475597D141}"/>
                </c:ext>
              </c:extLst>
            </c:dLbl>
            <c:dLbl>
              <c:idx val="9"/>
              <c:delete val="1"/>
              <c:extLst>
                <c:ext xmlns:c15="http://schemas.microsoft.com/office/drawing/2012/chart" uri="{CE6537A1-D6FC-4f65-9D91-7224C49458BB}"/>
                <c:ext xmlns:c16="http://schemas.microsoft.com/office/drawing/2014/chart" uri="{C3380CC4-5D6E-409C-BE32-E72D297353CC}">
                  <c16:uniqueId val="{00000015-BDCE-4F61-A576-FF475597D141}"/>
                </c:ext>
              </c:extLst>
            </c:dLbl>
            <c:dLbl>
              <c:idx val="10"/>
              <c:delete val="1"/>
              <c:extLst>
                <c:ext xmlns:c15="http://schemas.microsoft.com/office/drawing/2012/chart" uri="{CE6537A1-D6FC-4f65-9D91-7224C49458BB}"/>
                <c:ext xmlns:c16="http://schemas.microsoft.com/office/drawing/2014/chart" uri="{C3380CC4-5D6E-409C-BE32-E72D297353CC}">
                  <c16:uniqueId val="{00000016-BDCE-4F61-A576-FF475597D14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BDCE-4F61-A576-FF475597D141}"/>
            </c:ext>
          </c:extLst>
        </c:ser>
        <c:ser>
          <c:idx val="0"/>
          <c:order val="2"/>
          <c:tx>
            <c:strRef>
              <c:f>'Business Case'!$B$83</c:f>
              <c:strCache>
                <c:ptCount val="1"/>
                <c:pt idx="0">
                  <c:v>Migration</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BDCE-4F61-A576-FF475597D141}"/>
                </c:ext>
              </c:extLst>
            </c:dLbl>
            <c:dLbl>
              <c:idx val="1"/>
              <c:delete val="1"/>
              <c:extLst>
                <c:ext xmlns:c15="http://schemas.microsoft.com/office/drawing/2012/chart" uri="{CE6537A1-D6FC-4f65-9D91-7224C49458BB}"/>
                <c:ext xmlns:c16="http://schemas.microsoft.com/office/drawing/2014/chart" uri="{C3380CC4-5D6E-409C-BE32-E72D297353CC}">
                  <c16:uniqueId val="{00000019-BDCE-4F61-A576-FF475597D141}"/>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600" b="1"/>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BDCE-4F61-A576-FF475597D141}"/>
                </c:ext>
              </c:extLst>
            </c:dLbl>
            <c:dLbl>
              <c:idx val="3"/>
              <c:delete val="1"/>
              <c:extLst>
                <c:ext xmlns:c15="http://schemas.microsoft.com/office/drawing/2012/chart" uri="{CE6537A1-D6FC-4f65-9D91-7224C49458BB}"/>
                <c:ext xmlns:c16="http://schemas.microsoft.com/office/drawing/2014/chart" uri="{C3380CC4-5D6E-409C-BE32-E72D297353CC}">
                  <c16:uniqueId val="{0000001B-BDCE-4F61-A576-FF475597D141}"/>
                </c:ext>
              </c:extLst>
            </c:dLbl>
            <c:dLbl>
              <c:idx val="4"/>
              <c:delete val="1"/>
              <c:extLst>
                <c:ext xmlns:c15="http://schemas.microsoft.com/office/drawing/2012/chart" uri="{CE6537A1-D6FC-4f65-9D91-7224C49458BB}"/>
                <c:ext xmlns:c16="http://schemas.microsoft.com/office/drawing/2014/chart" uri="{C3380CC4-5D6E-409C-BE32-E72D297353CC}">
                  <c16:uniqueId val="{0000001C-BDCE-4F61-A576-FF475597D141}"/>
                </c:ext>
              </c:extLst>
            </c:dLbl>
            <c:dLbl>
              <c:idx val="5"/>
              <c:delete val="1"/>
              <c:extLst>
                <c:ext xmlns:c15="http://schemas.microsoft.com/office/drawing/2012/chart" uri="{CE6537A1-D6FC-4f65-9D91-7224C49458BB}"/>
                <c:ext xmlns:c16="http://schemas.microsoft.com/office/drawing/2014/chart" uri="{C3380CC4-5D6E-409C-BE32-E72D297353CC}">
                  <c16:uniqueId val="{0000001D-BDCE-4F61-A576-FF475597D141}"/>
                </c:ext>
              </c:extLst>
            </c:dLbl>
            <c:dLbl>
              <c:idx val="6"/>
              <c:delete val="1"/>
              <c:extLst>
                <c:ext xmlns:c15="http://schemas.microsoft.com/office/drawing/2012/chart" uri="{CE6537A1-D6FC-4f65-9D91-7224C49458BB}"/>
                <c:ext xmlns:c16="http://schemas.microsoft.com/office/drawing/2014/chart" uri="{C3380CC4-5D6E-409C-BE32-E72D297353CC}">
                  <c16:uniqueId val="{0000001E-BDCE-4F61-A576-FF475597D141}"/>
                </c:ext>
              </c:extLst>
            </c:dLbl>
            <c:dLbl>
              <c:idx val="7"/>
              <c:delete val="1"/>
              <c:extLst>
                <c:ext xmlns:c15="http://schemas.microsoft.com/office/drawing/2012/chart" uri="{CE6537A1-D6FC-4f65-9D91-7224C49458BB}"/>
                <c:ext xmlns:c16="http://schemas.microsoft.com/office/drawing/2014/chart" uri="{C3380CC4-5D6E-409C-BE32-E72D297353CC}">
                  <c16:uniqueId val="{0000001F-BDCE-4F61-A576-FF475597D141}"/>
                </c:ext>
              </c:extLst>
            </c:dLbl>
            <c:dLbl>
              <c:idx val="8"/>
              <c:delete val="1"/>
              <c:extLst>
                <c:ext xmlns:c15="http://schemas.microsoft.com/office/drawing/2012/chart" uri="{CE6537A1-D6FC-4f65-9D91-7224C49458BB}"/>
                <c:ext xmlns:c16="http://schemas.microsoft.com/office/drawing/2014/chart" uri="{C3380CC4-5D6E-409C-BE32-E72D297353CC}">
                  <c16:uniqueId val="{00000020-BDCE-4F61-A576-FF475597D141}"/>
                </c:ext>
              </c:extLst>
            </c:dLbl>
            <c:dLbl>
              <c:idx val="9"/>
              <c:delete val="1"/>
              <c:extLst>
                <c:ext xmlns:c15="http://schemas.microsoft.com/office/drawing/2012/chart" uri="{CE6537A1-D6FC-4f65-9D91-7224C49458BB}"/>
                <c:ext xmlns:c16="http://schemas.microsoft.com/office/drawing/2014/chart" uri="{C3380CC4-5D6E-409C-BE32-E72D297353CC}">
                  <c16:uniqueId val="{00000021-BDCE-4F61-A576-FF475597D141}"/>
                </c:ext>
              </c:extLst>
            </c:dLbl>
            <c:dLbl>
              <c:idx val="10"/>
              <c:delete val="1"/>
              <c:extLst>
                <c:ext xmlns:c15="http://schemas.microsoft.com/office/drawing/2012/chart" uri="{CE6537A1-D6FC-4f65-9D91-7224C49458BB}"/>
                <c:ext xmlns:c16="http://schemas.microsoft.com/office/drawing/2014/chart" uri="{C3380CC4-5D6E-409C-BE32-E72D297353CC}">
                  <c16:uniqueId val="{00000022-BDCE-4F61-A576-FF475597D14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BDCE-4F61-A576-FF475597D141}"/>
            </c:ext>
          </c:extLst>
        </c:ser>
        <c:ser>
          <c:idx val="5"/>
          <c:order val="5"/>
          <c:tx>
            <c:strRef>
              <c:f>'Business Case'!$B$84</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24-BDCE-4F61-A576-FF475597D141}"/>
                </c:ext>
              </c:extLst>
            </c:dLbl>
            <c:dLbl>
              <c:idx val="1"/>
              <c:delete val="1"/>
              <c:extLst>
                <c:ext xmlns:c15="http://schemas.microsoft.com/office/drawing/2012/chart" uri="{CE6537A1-D6FC-4f65-9D91-7224C49458BB}"/>
                <c:ext xmlns:c16="http://schemas.microsoft.com/office/drawing/2014/chart" uri="{C3380CC4-5D6E-409C-BE32-E72D297353CC}">
                  <c16:uniqueId val="{00000025-BDCE-4F61-A576-FF475597D141}"/>
                </c:ext>
              </c:extLst>
            </c:dLbl>
            <c:dLbl>
              <c:idx val="2"/>
              <c:delete val="1"/>
              <c:extLst>
                <c:ext xmlns:c15="http://schemas.microsoft.com/office/drawing/2012/chart" uri="{CE6537A1-D6FC-4f65-9D91-7224C49458BB}"/>
                <c:ext xmlns:c16="http://schemas.microsoft.com/office/drawing/2014/chart" uri="{C3380CC4-5D6E-409C-BE32-E72D297353CC}">
                  <c16:uniqueId val="{00000026-BDCE-4F61-A576-FF475597D141}"/>
                </c:ext>
              </c:extLst>
            </c:dLbl>
            <c:dLbl>
              <c:idx val="3"/>
              <c:layout>
                <c:manualLayout>
                  <c:x val="-8.1770755537138775E-3"/>
                  <c:y val="-5.2749615460378811E-2"/>
                </c:manualLayout>
              </c:layout>
              <c:tx>
                <c:rich>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r>
                      <a:rPr lang="en-US" sz="1400" b="1">
                        <a:solidFill>
                          <a:srgbClr val="00B050"/>
                        </a:solidFill>
                      </a:rPr>
                      <a:t>Microsoft Investments</a:t>
                    </a:r>
                  </a:p>
                </c:rich>
              </c:tx>
              <c:spPr>
                <a:noFill/>
                <a:ln>
                  <a:noFill/>
                </a:ln>
                <a:effectLst/>
              </c:spPr>
              <c:txPr>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0.50397943668040812"/>
                      <c:h val="0.11691052276432645"/>
                    </c:manualLayout>
                  </c15:layout>
                  <c15:showDataLabelsRange val="0"/>
                </c:ext>
                <c:ext xmlns:c16="http://schemas.microsoft.com/office/drawing/2014/chart" uri="{C3380CC4-5D6E-409C-BE32-E72D297353CC}">
                  <c16:uniqueId val="{00000027-BDCE-4F61-A576-FF475597D141}"/>
                </c:ext>
              </c:extLst>
            </c:dLbl>
            <c:dLbl>
              <c:idx val="4"/>
              <c:delete val="1"/>
              <c:extLst>
                <c:ext xmlns:c15="http://schemas.microsoft.com/office/drawing/2012/chart" uri="{CE6537A1-D6FC-4f65-9D91-7224C49458BB}"/>
                <c:ext xmlns:c16="http://schemas.microsoft.com/office/drawing/2014/chart" uri="{C3380CC4-5D6E-409C-BE32-E72D297353CC}">
                  <c16:uniqueId val="{00000028-BDCE-4F61-A576-FF475597D141}"/>
                </c:ext>
              </c:extLst>
            </c:dLbl>
            <c:dLbl>
              <c:idx val="5"/>
              <c:delete val="1"/>
              <c:extLst>
                <c:ext xmlns:c15="http://schemas.microsoft.com/office/drawing/2012/chart" uri="{CE6537A1-D6FC-4f65-9D91-7224C49458BB}"/>
                <c:ext xmlns:c16="http://schemas.microsoft.com/office/drawing/2014/chart" uri="{C3380CC4-5D6E-409C-BE32-E72D297353CC}">
                  <c16:uniqueId val="{00000029-BDCE-4F61-A576-FF475597D141}"/>
                </c:ext>
              </c:extLst>
            </c:dLbl>
            <c:dLbl>
              <c:idx val="6"/>
              <c:delete val="1"/>
              <c:extLst>
                <c:ext xmlns:c15="http://schemas.microsoft.com/office/drawing/2012/chart" uri="{CE6537A1-D6FC-4f65-9D91-7224C49458BB}"/>
                <c:ext xmlns:c16="http://schemas.microsoft.com/office/drawing/2014/chart" uri="{C3380CC4-5D6E-409C-BE32-E72D297353CC}">
                  <c16:uniqueId val="{0000002A-BDCE-4F61-A576-FF475597D141}"/>
                </c:ext>
              </c:extLst>
            </c:dLbl>
            <c:dLbl>
              <c:idx val="7"/>
              <c:delete val="1"/>
              <c:extLst>
                <c:ext xmlns:c15="http://schemas.microsoft.com/office/drawing/2012/chart" uri="{CE6537A1-D6FC-4f65-9D91-7224C49458BB}"/>
                <c:ext xmlns:c16="http://schemas.microsoft.com/office/drawing/2014/chart" uri="{C3380CC4-5D6E-409C-BE32-E72D297353CC}">
                  <c16:uniqueId val="{0000002B-BDCE-4F61-A576-FF475597D141}"/>
                </c:ext>
              </c:extLst>
            </c:dLbl>
            <c:dLbl>
              <c:idx val="8"/>
              <c:delete val="1"/>
              <c:extLst>
                <c:ext xmlns:c15="http://schemas.microsoft.com/office/drawing/2012/chart" uri="{CE6537A1-D6FC-4f65-9D91-7224C49458BB}"/>
                <c:ext xmlns:c16="http://schemas.microsoft.com/office/drawing/2014/chart" uri="{C3380CC4-5D6E-409C-BE32-E72D297353CC}">
                  <c16:uniqueId val="{0000002C-BDCE-4F61-A576-FF475597D141}"/>
                </c:ext>
              </c:extLst>
            </c:dLbl>
            <c:dLbl>
              <c:idx val="9"/>
              <c:delete val="1"/>
              <c:extLst>
                <c:ext xmlns:c15="http://schemas.microsoft.com/office/drawing/2012/chart" uri="{CE6537A1-D6FC-4f65-9D91-7224C49458BB}"/>
                <c:ext xmlns:c16="http://schemas.microsoft.com/office/drawing/2014/chart" uri="{C3380CC4-5D6E-409C-BE32-E72D297353CC}">
                  <c16:uniqueId val="{0000002D-BDCE-4F61-A576-FF475597D141}"/>
                </c:ext>
              </c:extLst>
            </c:dLbl>
            <c:dLbl>
              <c:idx val="10"/>
              <c:delete val="1"/>
              <c:extLst>
                <c:ext xmlns:c15="http://schemas.microsoft.com/office/drawing/2012/chart" uri="{CE6537A1-D6FC-4f65-9D91-7224C49458BB}"/>
                <c:ext xmlns:c16="http://schemas.microsoft.com/office/drawing/2014/chart" uri="{C3380CC4-5D6E-409C-BE32-E72D297353CC}">
                  <c16:uniqueId val="{0000002E-BDCE-4F61-A576-FF475597D141}"/>
                </c:ext>
              </c:extLst>
            </c:dLbl>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Case'!$C$84:$M$84</c:f>
              <c:numCache>
                <c:formatCode>"$"#,##0,,"M"_);\("$"#,##0,,"M"\)</c:formatCode>
                <c:ptCount val="11"/>
                <c:pt idx="1">
                  <c:v>-7500000</c:v>
                </c:pt>
                <c:pt idx="2">
                  <c:v>-4950000</c:v>
                </c:pt>
                <c:pt idx="3">
                  <c:v>-2550000</c:v>
                </c:pt>
                <c:pt idx="4">
                  <c:v>0</c:v>
                </c:pt>
                <c:pt idx="5">
                  <c:v>0</c:v>
                </c:pt>
              </c:numCache>
            </c:numRef>
          </c:val>
          <c:extLst>
            <c:ext xmlns:c16="http://schemas.microsoft.com/office/drawing/2014/chart" uri="{C3380CC4-5D6E-409C-BE32-E72D297353CC}">
              <c16:uniqueId val="{0000002F-BDCE-4F61-A576-FF475597D141}"/>
            </c:ext>
          </c:extLst>
        </c:ser>
        <c:ser>
          <c:idx val="6"/>
          <c:order val="6"/>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BDCE-4F61-A576-FF475597D141}"/>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solidFill>
                <a:srgbClr val="0070C0"/>
              </a:solid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{062520A3-1B70-4BA8-A447-5F2418C1DC15}</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BDCE-4F61-A576-FF475597D141}"/>
                </c:ext>
              </c:extLst>
            </c:dLbl>
            <c:dLbl>
              <c:idx val="9"/>
              <c:layout>
                <c:manualLayout>
                  <c:x val="-5.0305070069060646E-2"/>
                  <c:y val="0.12718307438903256"/>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r>
                      <a:rPr lang="en-US" sz="1400">
                        <a:solidFill>
                          <a:srgbClr val="327CC0"/>
                        </a:solidFill>
                      </a:rPr>
                      <a:t>Azure</a:t>
                    </a:r>
                    <a:r>
                      <a:rPr lang="en-US" sz="1400" baseline="0">
                        <a:solidFill>
                          <a:srgbClr val="327CC0"/>
                        </a:solidFill>
                      </a:rPr>
                      <a:t> Case</a:t>
                    </a:r>
                    <a:endParaRPr lang="en-US" sz="1400">
                      <a:solidFill>
                        <a:srgbClr val="327CC0"/>
                      </a:solidFill>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2477105747348038"/>
                    </c:manualLayout>
                  </c15:layout>
                  <c15:showDataLabelsRange val="0"/>
                </c:ext>
                <c:ext xmlns:c16="http://schemas.microsoft.com/office/drawing/2014/chart" uri="{C3380CC4-5D6E-409C-BE32-E72D297353CC}">
                  <c16:uniqueId val="{00000032-BDCE-4F61-A576-FF475597D141}"/>
                </c:ext>
              </c:extLst>
            </c:dLbl>
            <c:dLbl>
              <c:idx val="10"/>
              <c:layout>
                <c:manualLayout>
                  <c:x val="-0.24551697033171807"/>
                  <c:y val="4.2581781323789987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BDCE-4F61-A576-FF475597D141}"/>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pl-PL"/>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98704801.185933873</c:v>
                </c:pt>
                <c:pt idx="2">
                  <c:v>111070439.6026697</c:v>
                </c:pt>
                <c:pt idx="3">
                  <c:v>108024403.72706634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BDCE-4F61-A576-FF475597D141}"/>
            </c:ext>
          </c:extLst>
        </c:ser>
        <c:ser>
          <c:idx val="4"/>
          <c:order val="4"/>
          <c:tx>
            <c:strRef>
              <c:f>'Business Case'!$B$72</c:f>
              <c:strCache>
                <c:ptCount val="1"/>
                <c:pt idx="0">
                  <c:v>Status Quo P&amp;L</c:v>
                </c:pt>
              </c:strCache>
            </c:strRef>
          </c:tx>
          <c:spPr>
            <a:ln w="28575" cap="rnd">
              <a:solidFill>
                <a:srgbClr val="FF0000"/>
              </a:solidFill>
              <a:prstDash val="sysDash"/>
              <a:round/>
            </a:ln>
            <a:effectLst/>
          </c:spPr>
          <c:marker>
            <c:symbol val="none"/>
          </c:marker>
          <c:dLbls>
            <c:dLbl>
              <c:idx val="9"/>
              <c:layout>
                <c:manualLayout>
                  <c:x val="-0.10046661834900167"/>
                  <c:y val="-8.4563719529847717E-2"/>
                </c:manualLayout>
              </c:layout>
              <c:tx>
                <c:rich>
                  <a:bodyPr/>
                  <a:lstStyle/>
                  <a:p>
                    <a:r>
                      <a:rPr lang="en-US" sz="1400">
                        <a:solidFill>
                          <a:srgbClr val="FF0000"/>
                        </a:solidFill>
                      </a:rPr>
                      <a:t>Status Quo</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BDCE-4F61-A576-FF475597D141}"/>
                </c:ext>
              </c:extLst>
            </c:dLbl>
            <c:dLbl>
              <c:idx val="10"/>
              <c:layout>
                <c:manualLayout>
                  <c:x val="-0.27290279815058172"/>
                  <c:y val="-7.2355478065524739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BDCE-4F61-A576-FF475597D141}"/>
                </c:ext>
              </c:extLst>
            </c:dLbl>
            <c:spPr>
              <a:no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pl-PL"/>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BDCE-4F61-A576-FF475597D141}"/>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pl-PL"/>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pl-PL"/>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3824271621922E-3"/>
          <c:y val="1.3331207648845966E-2"/>
          <c:w val="0.99433396884670988"/>
          <c:h val="0.90274276712222346"/>
        </c:manualLayout>
      </c:layout>
      <c:areaChart>
        <c:grouping val="stacked"/>
        <c:varyColors val="0"/>
        <c:ser>
          <c:idx val="1"/>
          <c:order val="0"/>
          <c:tx>
            <c:strRef>
              <c:f>'Business Case'!$B$31</c:f>
              <c:strCache>
                <c:ptCount val="1"/>
                <c:pt idx="0">
                  <c:v>Capex</c:v>
                </c:pt>
              </c:strCache>
            </c:strRef>
          </c:tx>
          <c:spPr>
            <a:solidFill>
              <a:srgbClr val="3C3B41"/>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D113-4297-9E2E-1EB3A3CAF6E8}"/>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Segoe UI" panose="020B0502040204020203" pitchFamily="34" charset="0"/>
                      </a:defRPr>
                    </a:pPr>
                    <a:r>
                      <a:rPr lang="en-US" sz="1800" b="0">
                        <a:solidFill>
                          <a:schemeClr val="bg1"/>
                        </a:solidFill>
                        <a:latin typeface="+mn-lt"/>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Segoe UI"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113-4297-9E2E-1EB3A3CAF6E8}"/>
                </c:ext>
              </c:extLst>
            </c:dLbl>
            <c:dLbl>
              <c:idx val="2"/>
              <c:delete val="1"/>
              <c:extLst>
                <c:ext xmlns:c15="http://schemas.microsoft.com/office/drawing/2012/chart" uri="{CE6537A1-D6FC-4f65-9D91-7224C49458BB}"/>
                <c:ext xmlns:c16="http://schemas.microsoft.com/office/drawing/2014/chart" uri="{C3380CC4-5D6E-409C-BE32-E72D297353CC}">
                  <c16:uniqueId val="{00000002-D113-4297-9E2E-1EB3A3CAF6E8}"/>
                </c:ext>
              </c:extLst>
            </c:dLbl>
            <c:dLbl>
              <c:idx val="3"/>
              <c:delete val="1"/>
              <c:extLst>
                <c:ext xmlns:c15="http://schemas.microsoft.com/office/drawing/2012/chart" uri="{CE6537A1-D6FC-4f65-9D91-7224C49458BB}"/>
                <c:ext xmlns:c16="http://schemas.microsoft.com/office/drawing/2014/chart" uri="{C3380CC4-5D6E-409C-BE32-E72D297353CC}">
                  <c16:uniqueId val="{00000003-D113-4297-9E2E-1EB3A3CAF6E8}"/>
                </c:ext>
              </c:extLst>
            </c:dLbl>
            <c:dLbl>
              <c:idx val="4"/>
              <c:delete val="1"/>
              <c:extLst>
                <c:ext xmlns:c15="http://schemas.microsoft.com/office/drawing/2012/chart" uri="{CE6537A1-D6FC-4f65-9D91-7224C49458BB}"/>
                <c:ext xmlns:c16="http://schemas.microsoft.com/office/drawing/2014/chart" uri="{C3380CC4-5D6E-409C-BE32-E72D297353CC}">
                  <c16:uniqueId val="{00000004-D113-4297-9E2E-1EB3A3CAF6E8}"/>
                </c:ext>
              </c:extLst>
            </c:dLbl>
            <c:dLbl>
              <c:idx val="5"/>
              <c:delete val="1"/>
              <c:extLst>
                <c:ext xmlns:c15="http://schemas.microsoft.com/office/drawing/2012/chart" uri="{CE6537A1-D6FC-4f65-9D91-7224C49458BB}"/>
                <c:ext xmlns:c16="http://schemas.microsoft.com/office/drawing/2014/chart" uri="{C3380CC4-5D6E-409C-BE32-E72D297353CC}">
                  <c16:uniqueId val="{00000005-D113-4297-9E2E-1EB3A3CAF6E8}"/>
                </c:ext>
              </c:extLst>
            </c:dLbl>
            <c:dLbl>
              <c:idx val="6"/>
              <c:delete val="1"/>
              <c:extLst>
                <c:ext xmlns:c15="http://schemas.microsoft.com/office/drawing/2012/chart" uri="{CE6537A1-D6FC-4f65-9D91-7224C49458BB}"/>
                <c:ext xmlns:c16="http://schemas.microsoft.com/office/drawing/2014/chart" uri="{C3380CC4-5D6E-409C-BE32-E72D297353CC}">
                  <c16:uniqueId val="{00000006-D113-4297-9E2E-1EB3A3CAF6E8}"/>
                </c:ext>
              </c:extLst>
            </c:dLbl>
            <c:dLbl>
              <c:idx val="7"/>
              <c:delete val="1"/>
              <c:extLst>
                <c:ext xmlns:c15="http://schemas.microsoft.com/office/drawing/2012/chart" uri="{CE6537A1-D6FC-4f65-9D91-7224C49458BB}"/>
                <c:ext xmlns:c16="http://schemas.microsoft.com/office/drawing/2014/chart" uri="{C3380CC4-5D6E-409C-BE32-E72D297353CC}">
                  <c16:uniqueId val="{00000007-D113-4297-9E2E-1EB3A3CAF6E8}"/>
                </c:ext>
              </c:extLst>
            </c:dLbl>
            <c:dLbl>
              <c:idx val="8"/>
              <c:delete val="1"/>
              <c:extLst>
                <c:ext xmlns:c15="http://schemas.microsoft.com/office/drawing/2012/chart" uri="{CE6537A1-D6FC-4f65-9D91-7224C49458BB}"/>
                <c:ext xmlns:c16="http://schemas.microsoft.com/office/drawing/2014/chart" uri="{C3380CC4-5D6E-409C-BE32-E72D297353CC}">
                  <c16:uniqueId val="{00000008-D113-4297-9E2E-1EB3A3CAF6E8}"/>
                </c:ext>
              </c:extLst>
            </c:dLbl>
            <c:dLbl>
              <c:idx val="9"/>
              <c:delete val="1"/>
              <c:extLst>
                <c:ext xmlns:c15="http://schemas.microsoft.com/office/drawing/2012/chart" uri="{CE6537A1-D6FC-4f65-9D91-7224C49458BB}"/>
                <c:ext xmlns:c16="http://schemas.microsoft.com/office/drawing/2014/chart" uri="{C3380CC4-5D6E-409C-BE32-E72D297353CC}">
                  <c16:uniqueId val="{00000009-D113-4297-9E2E-1EB3A3CAF6E8}"/>
                </c:ext>
              </c:extLst>
            </c:dLbl>
            <c:dLbl>
              <c:idx val="10"/>
              <c:delete val="1"/>
              <c:extLst>
                <c:ext xmlns:c15="http://schemas.microsoft.com/office/drawing/2012/chart" uri="{CE6537A1-D6FC-4f65-9D91-7224C49458BB}"/>
                <c:ext xmlns:c16="http://schemas.microsoft.com/office/drawing/2014/chart" uri="{C3380CC4-5D6E-409C-BE32-E72D297353CC}">
                  <c16:uniqueId val="{0000000A-D113-4297-9E2E-1EB3A3CAF6E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Segoe UI"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D113-4297-9E2E-1EB3A3CAF6E8}"/>
            </c:ext>
          </c:extLst>
        </c:ser>
        <c:ser>
          <c:idx val="2"/>
          <c:order val="1"/>
          <c:tx>
            <c:strRef>
              <c:f>'Business Case'!$B$39</c:f>
              <c:strCache>
                <c:ptCount val="1"/>
                <c:pt idx="0">
                  <c:v>Total Opex</c:v>
                </c:pt>
              </c:strCache>
            </c:strRef>
          </c:tx>
          <c:spPr>
            <a:solidFill>
              <a:schemeClr val="tx2"/>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D113-4297-9E2E-1EB3A3CAF6E8}"/>
                </c:ext>
              </c:extLst>
            </c:dLbl>
            <c:dLbl>
              <c:idx val="1"/>
              <c:delete val="1"/>
              <c:extLst>
                <c:ext xmlns:c15="http://schemas.microsoft.com/office/drawing/2012/chart" uri="{CE6537A1-D6FC-4f65-9D91-7224C49458BB}"/>
                <c:ext xmlns:c16="http://schemas.microsoft.com/office/drawing/2014/chart" uri="{C3380CC4-5D6E-409C-BE32-E72D297353CC}">
                  <c16:uniqueId val="{0000000D-D113-4297-9E2E-1EB3A3CAF6E8}"/>
                </c:ext>
              </c:extLst>
            </c:dLbl>
            <c:dLbl>
              <c:idx val="2"/>
              <c:layout>
                <c:manualLayout>
                  <c:x val="-0.11228521306229548"/>
                  <c:y val="-0.26565201287192208"/>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r>
                      <a:rPr lang="en-US" sz="1800" b="0" i="0" u="none" strike="noStrike" kern="1200" baseline="0">
                        <a:solidFill>
                          <a:schemeClr val="bg1"/>
                        </a:solidFill>
                        <a:latin typeface="+mn-lt"/>
                        <a:ea typeface="+mn-ea"/>
                        <a:cs typeface="Segoe UI" panose="020B0502040204020203" pitchFamily="34" charset="0"/>
                      </a:rPr>
                      <a:t>On-prem OPEX</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bg1"/>
                      </a:solidFill>
                      <a:latin typeface="+mn-lt"/>
                      <a:ea typeface="+mn-ea"/>
                      <a:cs typeface="Segoe UI"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9.5161723653920602E-2"/>
                      <c:h val="0.22329654017360234"/>
                    </c:manualLayout>
                  </c15:layout>
                  <c15:showDataLabelsRange val="0"/>
                </c:ext>
                <c:ext xmlns:c16="http://schemas.microsoft.com/office/drawing/2014/chart" uri="{C3380CC4-5D6E-409C-BE32-E72D297353CC}">
                  <c16:uniqueId val="{0000000E-D113-4297-9E2E-1EB3A3CAF6E8}"/>
                </c:ext>
              </c:extLst>
            </c:dLbl>
            <c:dLbl>
              <c:idx val="3"/>
              <c:delete val="1"/>
              <c:extLst>
                <c:ext xmlns:c15="http://schemas.microsoft.com/office/drawing/2012/chart" uri="{CE6537A1-D6FC-4f65-9D91-7224C49458BB}"/>
                <c:ext xmlns:c16="http://schemas.microsoft.com/office/drawing/2014/chart" uri="{C3380CC4-5D6E-409C-BE32-E72D297353CC}">
                  <c16:uniqueId val="{0000000F-D113-4297-9E2E-1EB3A3CAF6E8}"/>
                </c:ext>
              </c:extLst>
            </c:dLbl>
            <c:dLbl>
              <c:idx val="4"/>
              <c:delete val="1"/>
              <c:extLst>
                <c:ext xmlns:c15="http://schemas.microsoft.com/office/drawing/2012/chart" uri="{CE6537A1-D6FC-4f65-9D91-7224C49458BB}"/>
                <c:ext xmlns:c16="http://schemas.microsoft.com/office/drawing/2014/chart" uri="{C3380CC4-5D6E-409C-BE32-E72D297353CC}">
                  <c16:uniqueId val="{00000010-D113-4297-9E2E-1EB3A3CAF6E8}"/>
                </c:ext>
              </c:extLst>
            </c:dLbl>
            <c:dLbl>
              <c:idx val="5"/>
              <c:delete val="1"/>
              <c:extLst>
                <c:ext xmlns:c15="http://schemas.microsoft.com/office/drawing/2012/chart" uri="{CE6537A1-D6FC-4f65-9D91-7224C49458BB}"/>
                <c:ext xmlns:c16="http://schemas.microsoft.com/office/drawing/2014/chart" uri="{C3380CC4-5D6E-409C-BE32-E72D297353CC}">
                  <c16:uniqueId val="{00000011-D113-4297-9E2E-1EB3A3CAF6E8}"/>
                </c:ext>
              </c:extLst>
            </c:dLbl>
            <c:dLbl>
              <c:idx val="6"/>
              <c:delete val="1"/>
              <c:extLst>
                <c:ext xmlns:c15="http://schemas.microsoft.com/office/drawing/2012/chart" uri="{CE6537A1-D6FC-4f65-9D91-7224C49458BB}"/>
                <c:ext xmlns:c16="http://schemas.microsoft.com/office/drawing/2014/chart" uri="{C3380CC4-5D6E-409C-BE32-E72D297353CC}">
                  <c16:uniqueId val="{00000012-D113-4297-9E2E-1EB3A3CAF6E8}"/>
                </c:ext>
              </c:extLst>
            </c:dLbl>
            <c:dLbl>
              <c:idx val="7"/>
              <c:delete val="1"/>
              <c:extLst>
                <c:ext xmlns:c15="http://schemas.microsoft.com/office/drawing/2012/chart" uri="{CE6537A1-D6FC-4f65-9D91-7224C49458BB}"/>
                <c:ext xmlns:c16="http://schemas.microsoft.com/office/drawing/2014/chart" uri="{C3380CC4-5D6E-409C-BE32-E72D297353CC}">
                  <c16:uniqueId val="{00000013-D113-4297-9E2E-1EB3A3CAF6E8}"/>
                </c:ext>
              </c:extLst>
            </c:dLbl>
            <c:dLbl>
              <c:idx val="8"/>
              <c:delete val="1"/>
              <c:extLst>
                <c:ext xmlns:c15="http://schemas.microsoft.com/office/drawing/2012/chart" uri="{CE6537A1-D6FC-4f65-9D91-7224C49458BB}"/>
                <c:ext xmlns:c16="http://schemas.microsoft.com/office/drawing/2014/chart" uri="{C3380CC4-5D6E-409C-BE32-E72D297353CC}">
                  <c16:uniqueId val="{00000014-D113-4297-9E2E-1EB3A3CAF6E8}"/>
                </c:ext>
              </c:extLst>
            </c:dLbl>
            <c:dLbl>
              <c:idx val="9"/>
              <c:delete val="1"/>
              <c:extLst>
                <c:ext xmlns:c15="http://schemas.microsoft.com/office/drawing/2012/chart" uri="{CE6537A1-D6FC-4f65-9D91-7224C49458BB}"/>
                <c:ext xmlns:c16="http://schemas.microsoft.com/office/drawing/2014/chart" uri="{C3380CC4-5D6E-409C-BE32-E72D297353CC}">
                  <c16:uniqueId val="{00000015-D113-4297-9E2E-1EB3A3CAF6E8}"/>
                </c:ext>
              </c:extLst>
            </c:dLbl>
            <c:dLbl>
              <c:idx val="10"/>
              <c:delete val="1"/>
              <c:extLst>
                <c:ext xmlns:c15="http://schemas.microsoft.com/office/drawing/2012/chart" uri="{CE6537A1-D6FC-4f65-9D91-7224C49458BB}"/>
                <c:ext xmlns:c16="http://schemas.microsoft.com/office/drawing/2014/chart" uri="{C3380CC4-5D6E-409C-BE32-E72D297353CC}">
                  <c16:uniqueId val="{00000016-D113-4297-9E2E-1EB3A3CAF6E8}"/>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D113-4297-9E2E-1EB3A3CAF6E8}"/>
            </c:ext>
          </c:extLst>
        </c:ser>
        <c:ser>
          <c:idx val="6"/>
          <c:order val="2"/>
          <c:tx>
            <c:strRef>
              <c:f>'Business Case'!$B$40</c:f>
              <c:strCache>
                <c:ptCount val="1"/>
                <c:pt idx="0">
                  <c:v>Azure Costs</c:v>
                </c:pt>
              </c:strCache>
            </c:strRef>
          </c:tx>
          <c:spPr>
            <a:solidFill>
              <a:schemeClr val="accent5"/>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D113-4297-9E2E-1EB3A3CAF6E8}"/>
                </c:ext>
              </c:extLst>
            </c:dLbl>
            <c:dLbl>
              <c:idx val="1"/>
              <c:delete val="1"/>
              <c:extLst>
                <c:ext xmlns:c15="http://schemas.microsoft.com/office/drawing/2012/chart" uri="{CE6537A1-D6FC-4f65-9D91-7224C49458BB}"/>
                <c:ext xmlns:c16="http://schemas.microsoft.com/office/drawing/2014/chart" uri="{C3380CC4-5D6E-409C-BE32-E72D297353CC}">
                  <c16:uniqueId val="{00000019-D113-4297-9E2E-1EB3A3CAF6E8}"/>
                </c:ext>
              </c:extLst>
            </c:dLbl>
            <c:dLbl>
              <c:idx val="2"/>
              <c:delete val="1"/>
              <c:extLst>
                <c:ext xmlns:c15="http://schemas.microsoft.com/office/drawing/2012/chart" uri="{CE6537A1-D6FC-4f65-9D91-7224C49458BB}"/>
                <c:ext xmlns:c16="http://schemas.microsoft.com/office/drawing/2014/chart" uri="{C3380CC4-5D6E-409C-BE32-E72D297353CC}">
                  <c16:uniqueId val="{0000001A-D113-4297-9E2E-1EB3A3CAF6E8}"/>
                </c:ext>
              </c:extLst>
            </c:dLbl>
            <c:dLbl>
              <c:idx val="3"/>
              <c:delete val="1"/>
              <c:extLst>
                <c:ext xmlns:c15="http://schemas.microsoft.com/office/drawing/2012/chart" uri="{CE6537A1-D6FC-4f65-9D91-7224C49458BB}"/>
                <c:ext xmlns:c16="http://schemas.microsoft.com/office/drawing/2014/chart" uri="{C3380CC4-5D6E-409C-BE32-E72D297353CC}">
                  <c16:uniqueId val="{0000001B-D113-4297-9E2E-1EB3A3CAF6E8}"/>
                </c:ext>
              </c:extLst>
            </c:dLbl>
            <c:dLbl>
              <c:idx val="4"/>
              <c:delete val="1"/>
              <c:extLst>
                <c:ext xmlns:c15="http://schemas.microsoft.com/office/drawing/2012/chart" uri="{CE6537A1-D6FC-4f65-9D91-7224C49458BB}"/>
                <c:ext xmlns:c16="http://schemas.microsoft.com/office/drawing/2014/chart" uri="{C3380CC4-5D6E-409C-BE32-E72D297353CC}">
                  <c16:uniqueId val="{0000001C-D113-4297-9E2E-1EB3A3CAF6E8}"/>
                </c:ext>
              </c:extLst>
            </c:dLbl>
            <c:dLbl>
              <c:idx val="5"/>
              <c:delete val="1"/>
              <c:extLst>
                <c:ext xmlns:c15="http://schemas.microsoft.com/office/drawing/2012/chart" uri="{CE6537A1-D6FC-4f65-9D91-7224C49458BB}"/>
                <c:ext xmlns:c16="http://schemas.microsoft.com/office/drawing/2014/chart" uri="{C3380CC4-5D6E-409C-BE32-E72D297353CC}">
                  <c16:uniqueId val="{0000001D-D113-4297-9E2E-1EB3A3CAF6E8}"/>
                </c:ext>
              </c:extLst>
            </c:dLbl>
            <c:dLbl>
              <c:idx val="6"/>
              <c:layout>
                <c:manualLayout>
                  <c:x val="6.5528872092594156E-2"/>
                  <c:y val="6.6749591911315466E-3"/>
                </c:manualLayout>
              </c:layout>
              <c:tx>
                <c:rich>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r>
                      <a:rPr lang="en-US" sz="1800" b="0" i="0" u="none" strike="noStrike" kern="1200" baseline="0">
                        <a:solidFill>
                          <a:schemeClr val="tx1"/>
                        </a:solidFill>
                        <a:latin typeface="+mn-lt"/>
                        <a:ea typeface="+mn-ea"/>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0">
                  <a:noAutofit/>
                </a:bodyPr>
                <a:lstStyle/>
                <a:p>
                  <a:pPr algn="ctr" rtl="0">
                    <a:defRPr sz="1800" b="0" i="0" u="none" strike="noStrike" kern="1200" baseline="0">
                      <a:solidFill>
                        <a:schemeClr val="tx1"/>
                      </a:solidFill>
                      <a:latin typeface="+mn-lt"/>
                      <a:ea typeface="+mn-ea"/>
                      <a:cs typeface="Segoe UI"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D113-4297-9E2E-1EB3A3CAF6E8}"/>
                </c:ext>
              </c:extLst>
            </c:dLbl>
            <c:dLbl>
              <c:idx val="7"/>
              <c:delete val="1"/>
              <c:extLst>
                <c:ext xmlns:c15="http://schemas.microsoft.com/office/drawing/2012/chart" uri="{CE6537A1-D6FC-4f65-9D91-7224C49458BB}"/>
                <c:ext xmlns:c16="http://schemas.microsoft.com/office/drawing/2014/chart" uri="{C3380CC4-5D6E-409C-BE32-E72D297353CC}">
                  <c16:uniqueId val="{0000001F-D113-4297-9E2E-1EB3A3CAF6E8}"/>
                </c:ext>
              </c:extLst>
            </c:dLbl>
            <c:dLbl>
              <c:idx val="8"/>
              <c:delete val="1"/>
              <c:extLst>
                <c:ext xmlns:c15="http://schemas.microsoft.com/office/drawing/2012/chart" uri="{CE6537A1-D6FC-4f65-9D91-7224C49458BB}"/>
                <c:ext xmlns:c16="http://schemas.microsoft.com/office/drawing/2014/chart" uri="{C3380CC4-5D6E-409C-BE32-E72D297353CC}">
                  <c16:uniqueId val="{00000020-D113-4297-9E2E-1EB3A3CAF6E8}"/>
                </c:ext>
              </c:extLst>
            </c:dLbl>
            <c:dLbl>
              <c:idx val="9"/>
              <c:delete val="1"/>
              <c:extLst>
                <c:ext xmlns:c15="http://schemas.microsoft.com/office/drawing/2012/chart" uri="{CE6537A1-D6FC-4f65-9D91-7224C49458BB}"/>
                <c:ext xmlns:c16="http://schemas.microsoft.com/office/drawing/2014/chart" uri="{C3380CC4-5D6E-409C-BE32-E72D297353CC}">
                  <c16:uniqueId val="{00000021-D113-4297-9E2E-1EB3A3CAF6E8}"/>
                </c:ext>
              </c:extLst>
            </c:dLbl>
            <c:dLbl>
              <c:idx val="10"/>
              <c:delete val="1"/>
              <c:extLst>
                <c:ext xmlns:c15="http://schemas.microsoft.com/office/drawing/2012/chart" uri="{CE6537A1-D6FC-4f65-9D91-7224C49458BB}"/>
                <c:ext xmlns:c16="http://schemas.microsoft.com/office/drawing/2014/chart" uri="{C3380CC4-5D6E-409C-BE32-E72D297353CC}">
                  <c16:uniqueId val="{00000022-D113-4297-9E2E-1EB3A3CAF6E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D113-4297-9E2E-1EB3A3CAF6E8}"/>
            </c:ext>
          </c:extLst>
        </c:ser>
        <c:dLbls>
          <c:showLegendKey val="0"/>
          <c:showVal val="0"/>
          <c:showCatName val="0"/>
          <c:showSerName val="0"/>
          <c:showPercent val="0"/>
          <c:showBubbleSize val="0"/>
        </c:dLbls>
        <c:axId val="1595883920"/>
        <c:axId val="1244584095"/>
      </c:areaChart>
      <c:catAx>
        <c:axId val="1595883920"/>
        <c:scaling>
          <c:orientation val="minMax"/>
        </c:scaling>
        <c:delete val="0"/>
        <c:axPos val="b"/>
        <c:numFmt formatCode="General" sourceLinked="1"/>
        <c:majorTickMark val="out"/>
        <c:minorTickMark val="none"/>
        <c:tickLblPos val="nextTo"/>
        <c:spPr>
          <a:noFill/>
          <a:ln w="6350" cap="flat" cmpd="sng" algn="ctr">
            <a:noFill/>
            <a:round/>
          </a:ln>
          <a:effectLst/>
        </c:spPr>
        <c:txPr>
          <a:bodyPr rot="-60000000" spcFirstLastPara="1" vertOverflow="ellipsis" vert="horz" wrap="square" anchor="ctr" anchorCtr="1"/>
          <a:lstStyle/>
          <a:p>
            <a:pPr>
              <a:defRPr sz="1200" b="0" i="0" u="none" strike="noStrike" kern="1200" baseline="0">
                <a:solidFill>
                  <a:srgbClr val="3B3B40"/>
                </a:solidFill>
                <a:latin typeface="+mj-lt"/>
                <a:ea typeface="+mn-ea"/>
                <a:cs typeface="Segoe UI Light" panose="020B0502040204020203" pitchFamily="34" charset="0"/>
              </a:defRPr>
            </a:pPr>
            <a:endParaRPr lang="pl-PL"/>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pl-PL"/>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267979060926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A6C5-49B7-99F1-E316DB5B9178}"/>
            </c:ext>
          </c:extLst>
        </c:ser>
        <c:ser>
          <c:idx val="2"/>
          <c:order val="1"/>
          <c:tx>
            <c:strRef>
              <c:f>'Business Case'!$B$82</c:f>
              <c:strCache>
                <c:ptCount val="1"/>
                <c:pt idx="0">
                  <c:v>Azure costs</c:v>
                </c:pt>
              </c:strCache>
            </c:strRef>
          </c:tx>
          <c:spPr>
            <a:solidFill>
              <a:schemeClr val="accent5">
                <a:lumMod val="60000"/>
                <a:lumOff val="4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6C5-49B7-99F1-E316DB5B9178}"/>
                </c:ext>
              </c:extLst>
            </c:dLbl>
            <c:dLbl>
              <c:idx val="1"/>
              <c:delete val="1"/>
              <c:extLst>
                <c:ext xmlns:c15="http://schemas.microsoft.com/office/drawing/2012/chart" uri="{CE6537A1-D6FC-4f65-9D91-7224C49458BB}"/>
                <c:ext xmlns:c16="http://schemas.microsoft.com/office/drawing/2014/chart" uri="{C3380CC4-5D6E-409C-BE32-E72D297353CC}">
                  <c16:uniqueId val="{0000000D-A6C5-49B7-99F1-E316DB5B9178}"/>
                </c:ext>
              </c:extLst>
            </c:dLbl>
            <c:dLbl>
              <c:idx val="2"/>
              <c:delete val="1"/>
              <c:extLst>
                <c:ext xmlns:c15="http://schemas.microsoft.com/office/drawing/2012/chart" uri="{CE6537A1-D6FC-4f65-9D91-7224C49458BB}"/>
                <c:ext xmlns:c16="http://schemas.microsoft.com/office/drawing/2014/chart" uri="{C3380CC4-5D6E-409C-BE32-E72D297353CC}">
                  <c16:uniqueId val="{0000000E-A6C5-49B7-99F1-E316DB5B9178}"/>
                </c:ext>
              </c:extLst>
            </c:dLbl>
            <c:dLbl>
              <c:idx val="3"/>
              <c:delete val="1"/>
              <c:extLst>
                <c:ext xmlns:c15="http://schemas.microsoft.com/office/drawing/2012/chart" uri="{CE6537A1-D6FC-4f65-9D91-7224C49458BB}"/>
                <c:ext xmlns:c16="http://schemas.microsoft.com/office/drawing/2014/chart" uri="{C3380CC4-5D6E-409C-BE32-E72D297353CC}">
                  <c16:uniqueId val="{0000000F-A6C5-49B7-99F1-E316DB5B9178}"/>
                </c:ext>
              </c:extLst>
            </c:dLbl>
            <c:dLbl>
              <c:idx val="4"/>
              <c:delete val="1"/>
              <c:extLst>
                <c:ext xmlns:c15="http://schemas.microsoft.com/office/drawing/2012/chart" uri="{CE6537A1-D6FC-4f65-9D91-7224C49458BB}"/>
                <c:ext xmlns:c16="http://schemas.microsoft.com/office/drawing/2014/chart" uri="{C3380CC4-5D6E-409C-BE32-E72D297353CC}">
                  <c16:uniqueId val="{00000010-A6C5-49B7-99F1-E316DB5B9178}"/>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6C5-49B7-99F1-E316DB5B9178}"/>
                </c:ext>
              </c:extLst>
            </c:dLbl>
            <c:dLbl>
              <c:idx val="6"/>
              <c:delete val="1"/>
              <c:extLst>
                <c:ext xmlns:c15="http://schemas.microsoft.com/office/drawing/2012/chart" uri="{CE6537A1-D6FC-4f65-9D91-7224C49458BB}"/>
                <c:ext xmlns:c16="http://schemas.microsoft.com/office/drawing/2014/chart" uri="{C3380CC4-5D6E-409C-BE32-E72D297353CC}">
                  <c16:uniqueId val="{00000012-A6C5-49B7-99F1-E316DB5B9178}"/>
                </c:ext>
              </c:extLst>
            </c:dLbl>
            <c:dLbl>
              <c:idx val="7"/>
              <c:delete val="1"/>
              <c:extLst>
                <c:ext xmlns:c15="http://schemas.microsoft.com/office/drawing/2012/chart" uri="{CE6537A1-D6FC-4f65-9D91-7224C49458BB}"/>
                <c:ext xmlns:c16="http://schemas.microsoft.com/office/drawing/2014/chart" uri="{C3380CC4-5D6E-409C-BE32-E72D297353CC}">
                  <c16:uniqueId val="{00000013-A6C5-49B7-99F1-E316DB5B9178}"/>
                </c:ext>
              </c:extLst>
            </c:dLbl>
            <c:dLbl>
              <c:idx val="8"/>
              <c:delete val="1"/>
              <c:extLst>
                <c:ext xmlns:c15="http://schemas.microsoft.com/office/drawing/2012/chart" uri="{CE6537A1-D6FC-4f65-9D91-7224C49458BB}"/>
                <c:ext xmlns:c16="http://schemas.microsoft.com/office/drawing/2014/chart" uri="{C3380CC4-5D6E-409C-BE32-E72D297353CC}">
                  <c16:uniqueId val="{00000014-A6C5-49B7-99F1-E316DB5B9178}"/>
                </c:ext>
              </c:extLst>
            </c:dLbl>
            <c:dLbl>
              <c:idx val="9"/>
              <c:delete val="1"/>
              <c:extLst>
                <c:ext xmlns:c15="http://schemas.microsoft.com/office/drawing/2012/chart" uri="{CE6537A1-D6FC-4f65-9D91-7224C49458BB}"/>
                <c:ext xmlns:c16="http://schemas.microsoft.com/office/drawing/2014/chart" uri="{C3380CC4-5D6E-409C-BE32-E72D297353CC}">
                  <c16:uniqueId val="{00000015-A6C5-49B7-99F1-E316DB5B9178}"/>
                </c:ext>
              </c:extLst>
            </c:dLbl>
            <c:dLbl>
              <c:idx val="10"/>
              <c:delete val="1"/>
              <c:extLst>
                <c:ext xmlns:c15="http://schemas.microsoft.com/office/drawing/2012/chart" uri="{CE6537A1-D6FC-4f65-9D91-7224C49458BB}"/>
                <c:ext xmlns:c16="http://schemas.microsoft.com/office/drawing/2014/chart" uri="{C3380CC4-5D6E-409C-BE32-E72D297353CC}">
                  <c16:uniqueId val="{00000016-A6C5-49B7-99F1-E316DB5B917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A6C5-49B7-99F1-E316DB5B9178}"/>
            </c:ext>
          </c:extLst>
        </c:ser>
        <c:ser>
          <c:idx val="0"/>
          <c:order val="2"/>
          <c:tx>
            <c:strRef>
              <c:f>'Business Case'!$B$83</c:f>
              <c:strCache>
                <c:ptCount val="1"/>
                <c:pt idx="0">
                  <c:v>Migration</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6C5-49B7-99F1-E316DB5B9178}"/>
                </c:ext>
              </c:extLst>
            </c:dLbl>
            <c:dLbl>
              <c:idx val="1"/>
              <c:delete val="1"/>
              <c:extLst>
                <c:ext xmlns:c15="http://schemas.microsoft.com/office/drawing/2012/chart" uri="{CE6537A1-D6FC-4f65-9D91-7224C49458BB}"/>
                <c:ext xmlns:c16="http://schemas.microsoft.com/office/drawing/2014/chart" uri="{C3380CC4-5D6E-409C-BE32-E72D297353CC}">
                  <c16:uniqueId val="{00000019-A6C5-49B7-99F1-E316DB5B9178}"/>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600" b="1"/>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6C5-49B7-99F1-E316DB5B9178}"/>
                </c:ext>
              </c:extLst>
            </c:dLbl>
            <c:dLbl>
              <c:idx val="3"/>
              <c:delete val="1"/>
              <c:extLst>
                <c:ext xmlns:c15="http://schemas.microsoft.com/office/drawing/2012/chart" uri="{CE6537A1-D6FC-4f65-9D91-7224C49458BB}"/>
                <c:ext xmlns:c16="http://schemas.microsoft.com/office/drawing/2014/chart" uri="{C3380CC4-5D6E-409C-BE32-E72D297353CC}">
                  <c16:uniqueId val="{0000001B-A6C5-49B7-99F1-E316DB5B9178}"/>
                </c:ext>
              </c:extLst>
            </c:dLbl>
            <c:dLbl>
              <c:idx val="4"/>
              <c:delete val="1"/>
              <c:extLst>
                <c:ext xmlns:c15="http://schemas.microsoft.com/office/drawing/2012/chart" uri="{CE6537A1-D6FC-4f65-9D91-7224C49458BB}"/>
                <c:ext xmlns:c16="http://schemas.microsoft.com/office/drawing/2014/chart" uri="{C3380CC4-5D6E-409C-BE32-E72D297353CC}">
                  <c16:uniqueId val="{0000001C-A6C5-49B7-99F1-E316DB5B9178}"/>
                </c:ext>
              </c:extLst>
            </c:dLbl>
            <c:dLbl>
              <c:idx val="5"/>
              <c:delete val="1"/>
              <c:extLst>
                <c:ext xmlns:c15="http://schemas.microsoft.com/office/drawing/2012/chart" uri="{CE6537A1-D6FC-4f65-9D91-7224C49458BB}"/>
                <c:ext xmlns:c16="http://schemas.microsoft.com/office/drawing/2014/chart" uri="{C3380CC4-5D6E-409C-BE32-E72D297353CC}">
                  <c16:uniqueId val="{0000001D-A6C5-49B7-99F1-E316DB5B9178}"/>
                </c:ext>
              </c:extLst>
            </c:dLbl>
            <c:dLbl>
              <c:idx val="6"/>
              <c:delete val="1"/>
              <c:extLst>
                <c:ext xmlns:c15="http://schemas.microsoft.com/office/drawing/2012/chart" uri="{CE6537A1-D6FC-4f65-9D91-7224C49458BB}"/>
                <c:ext xmlns:c16="http://schemas.microsoft.com/office/drawing/2014/chart" uri="{C3380CC4-5D6E-409C-BE32-E72D297353CC}">
                  <c16:uniqueId val="{0000001E-A6C5-49B7-99F1-E316DB5B9178}"/>
                </c:ext>
              </c:extLst>
            </c:dLbl>
            <c:dLbl>
              <c:idx val="7"/>
              <c:delete val="1"/>
              <c:extLst>
                <c:ext xmlns:c15="http://schemas.microsoft.com/office/drawing/2012/chart" uri="{CE6537A1-D6FC-4f65-9D91-7224C49458BB}"/>
                <c:ext xmlns:c16="http://schemas.microsoft.com/office/drawing/2014/chart" uri="{C3380CC4-5D6E-409C-BE32-E72D297353CC}">
                  <c16:uniqueId val="{0000001F-A6C5-49B7-99F1-E316DB5B9178}"/>
                </c:ext>
              </c:extLst>
            </c:dLbl>
            <c:dLbl>
              <c:idx val="8"/>
              <c:delete val="1"/>
              <c:extLst>
                <c:ext xmlns:c15="http://schemas.microsoft.com/office/drawing/2012/chart" uri="{CE6537A1-D6FC-4f65-9D91-7224C49458BB}"/>
                <c:ext xmlns:c16="http://schemas.microsoft.com/office/drawing/2014/chart" uri="{C3380CC4-5D6E-409C-BE32-E72D297353CC}">
                  <c16:uniqueId val="{00000020-A6C5-49B7-99F1-E316DB5B9178}"/>
                </c:ext>
              </c:extLst>
            </c:dLbl>
            <c:dLbl>
              <c:idx val="9"/>
              <c:delete val="1"/>
              <c:extLst>
                <c:ext xmlns:c15="http://schemas.microsoft.com/office/drawing/2012/chart" uri="{CE6537A1-D6FC-4f65-9D91-7224C49458BB}"/>
                <c:ext xmlns:c16="http://schemas.microsoft.com/office/drawing/2014/chart" uri="{C3380CC4-5D6E-409C-BE32-E72D297353CC}">
                  <c16:uniqueId val="{00000021-A6C5-49B7-99F1-E316DB5B9178}"/>
                </c:ext>
              </c:extLst>
            </c:dLbl>
            <c:dLbl>
              <c:idx val="10"/>
              <c:delete val="1"/>
              <c:extLst>
                <c:ext xmlns:c15="http://schemas.microsoft.com/office/drawing/2012/chart" uri="{CE6537A1-D6FC-4f65-9D91-7224C49458BB}"/>
                <c:ext xmlns:c16="http://schemas.microsoft.com/office/drawing/2014/chart" uri="{C3380CC4-5D6E-409C-BE32-E72D297353CC}">
                  <c16:uniqueId val="{00000022-A6C5-49B7-99F1-E316DB5B917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A6C5-49B7-99F1-E316DB5B9178}"/>
            </c:ext>
          </c:extLst>
        </c:ser>
        <c:ser>
          <c:idx val="5"/>
          <c:order val="5"/>
          <c:tx>
            <c:strRef>
              <c:f>'Business Case'!$B$84</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24-A6C5-49B7-99F1-E316DB5B9178}"/>
                </c:ext>
              </c:extLst>
            </c:dLbl>
            <c:dLbl>
              <c:idx val="1"/>
              <c:delete val="1"/>
              <c:extLst>
                <c:ext xmlns:c15="http://schemas.microsoft.com/office/drawing/2012/chart" uri="{CE6537A1-D6FC-4f65-9D91-7224C49458BB}"/>
                <c:ext xmlns:c16="http://schemas.microsoft.com/office/drawing/2014/chart" uri="{C3380CC4-5D6E-409C-BE32-E72D297353CC}">
                  <c16:uniqueId val="{00000025-A6C5-49B7-99F1-E316DB5B9178}"/>
                </c:ext>
              </c:extLst>
            </c:dLbl>
            <c:dLbl>
              <c:idx val="2"/>
              <c:delete val="1"/>
              <c:extLst>
                <c:ext xmlns:c15="http://schemas.microsoft.com/office/drawing/2012/chart" uri="{CE6537A1-D6FC-4f65-9D91-7224C49458BB}"/>
                <c:ext xmlns:c16="http://schemas.microsoft.com/office/drawing/2014/chart" uri="{C3380CC4-5D6E-409C-BE32-E72D297353CC}">
                  <c16:uniqueId val="{00000026-A6C5-49B7-99F1-E316DB5B9178}"/>
                </c:ext>
              </c:extLst>
            </c:dLbl>
            <c:dLbl>
              <c:idx val="3"/>
              <c:layout>
                <c:manualLayout>
                  <c:x val="-8.1770755537138775E-3"/>
                  <c:y val="-5.2749615460378811E-2"/>
                </c:manualLayout>
              </c:layout>
              <c:tx>
                <c:rich>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r>
                      <a:rPr lang="en-US" sz="1400" b="1">
                        <a:solidFill>
                          <a:srgbClr val="00B050"/>
                        </a:solidFill>
                      </a:rPr>
                      <a:t>Microsoft Investments</a:t>
                    </a:r>
                  </a:p>
                </c:rich>
              </c:tx>
              <c:spPr>
                <a:noFill/>
                <a:ln>
                  <a:noFill/>
                </a:ln>
                <a:effectLst/>
              </c:spPr>
              <c:txPr>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0.50397943668040812"/>
                      <c:h val="0.11691052276432645"/>
                    </c:manualLayout>
                  </c15:layout>
                  <c15:showDataLabelsRange val="0"/>
                </c:ext>
                <c:ext xmlns:c16="http://schemas.microsoft.com/office/drawing/2014/chart" uri="{C3380CC4-5D6E-409C-BE32-E72D297353CC}">
                  <c16:uniqueId val="{00000027-A6C5-49B7-99F1-E316DB5B9178}"/>
                </c:ext>
              </c:extLst>
            </c:dLbl>
            <c:dLbl>
              <c:idx val="4"/>
              <c:delete val="1"/>
              <c:extLst>
                <c:ext xmlns:c15="http://schemas.microsoft.com/office/drawing/2012/chart" uri="{CE6537A1-D6FC-4f65-9D91-7224C49458BB}"/>
                <c:ext xmlns:c16="http://schemas.microsoft.com/office/drawing/2014/chart" uri="{C3380CC4-5D6E-409C-BE32-E72D297353CC}">
                  <c16:uniqueId val="{00000028-A6C5-49B7-99F1-E316DB5B9178}"/>
                </c:ext>
              </c:extLst>
            </c:dLbl>
            <c:dLbl>
              <c:idx val="5"/>
              <c:delete val="1"/>
              <c:extLst>
                <c:ext xmlns:c15="http://schemas.microsoft.com/office/drawing/2012/chart" uri="{CE6537A1-D6FC-4f65-9D91-7224C49458BB}"/>
                <c:ext xmlns:c16="http://schemas.microsoft.com/office/drawing/2014/chart" uri="{C3380CC4-5D6E-409C-BE32-E72D297353CC}">
                  <c16:uniqueId val="{00000029-A6C5-49B7-99F1-E316DB5B9178}"/>
                </c:ext>
              </c:extLst>
            </c:dLbl>
            <c:dLbl>
              <c:idx val="6"/>
              <c:delete val="1"/>
              <c:extLst>
                <c:ext xmlns:c15="http://schemas.microsoft.com/office/drawing/2012/chart" uri="{CE6537A1-D6FC-4f65-9D91-7224C49458BB}"/>
                <c:ext xmlns:c16="http://schemas.microsoft.com/office/drawing/2014/chart" uri="{C3380CC4-5D6E-409C-BE32-E72D297353CC}">
                  <c16:uniqueId val="{0000002A-A6C5-49B7-99F1-E316DB5B9178}"/>
                </c:ext>
              </c:extLst>
            </c:dLbl>
            <c:dLbl>
              <c:idx val="7"/>
              <c:delete val="1"/>
              <c:extLst>
                <c:ext xmlns:c15="http://schemas.microsoft.com/office/drawing/2012/chart" uri="{CE6537A1-D6FC-4f65-9D91-7224C49458BB}"/>
                <c:ext xmlns:c16="http://schemas.microsoft.com/office/drawing/2014/chart" uri="{C3380CC4-5D6E-409C-BE32-E72D297353CC}">
                  <c16:uniqueId val="{0000002B-A6C5-49B7-99F1-E316DB5B9178}"/>
                </c:ext>
              </c:extLst>
            </c:dLbl>
            <c:dLbl>
              <c:idx val="8"/>
              <c:delete val="1"/>
              <c:extLst>
                <c:ext xmlns:c15="http://schemas.microsoft.com/office/drawing/2012/chart" uri="{CE6537A1-D6FC-4f65-9D91-7224C49458BB}"/>
                <c:ext xmlns:c16="http://schemas.microsoft.com/office/drawing/2014/chart" uri="{C3380CC4-5D6E-409C-BE32-E72D297353CC}">
                  <c16:uniqueId val="{0000002C-A6C5-49B7-99F1-E316DB5B9178}"/>
                </c:ext>
              </c:extLst>
            </c:dLbl>
            <c:dLbl>
              <c:idx val="9"/>
              <c:delete val="1"/>
              <c:extLst>
                <c:ext xmlns:c15="http://schemas.microsoft.com/office/drawing/2012/chart" uri="{CE6537A1-D6FC-4f65-9D91-7224C49458BB}"/>
                <c:ext xmlns:c16="http://schemas.microsoft.com/office/drawing/2014/chart" uri="{C3380CC4-5D6E-409C-BE32-E72D297353CC}">
                  <c16:uniqueId val="{0000002D-A6C5-49B7-99F1-E316DB5B9178}"/>
                </c:ext>
              </c:extLst>
            </c:dLbl>
            <c:dLbl>
              <c:idx val="10"/>
              <c:delete val="1"/>
              <c:extLst>
                <c:ext xmlns:c15="http://schemas.microsoft.com/office/drawing/2012/chart" uri="{CE6537A1-D6FC-4f65-9D91-7224C49458BB}"/>
                <c:ext xmlns:c16="http://schemas.microsoft.com/office/drawing/2014/chart" uri="{C3380CC4-5D6E-409C-BE32-E72D297353CC}">
                  <c16:uniqueId val="{0000002E-A6C5-49B7-99F1-E316DB5B9178}"/>
                </c:ext>
              </c:extLst>
            </c:dLbl>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Case'!$C$84:$M$84</c:f>
              <c:numCache>
                <c:formatCode>"$"#,##0,,"M"_);\("$"#,##0,,"M"\)</c:formatCode>
                <c:ptCount val="11"/>
                <c:pt idx="1">
                  <c:v>-7500000</c:v>
                </c:pt>
                <c:pt idx="2">
                  <c:v>-4950000</c:v>
                </c:pt>
                <c:pt idx="3">
                  <c:v>-2550000</c:v>
                </c:pt>
                <c:pt idx="4">
                  <c:v>0</c:v>
                </c:pt>
                <c:pt idx="5">
                  <c:v>0</c:v>
                </c:pt>
              </c:numCache>
            </c:numRef>
          </c:val>
          <c:extLst>
            <c:ext xmlns:c16="http://schemas.microsoft.com/office/drawing/2014/chart" uri="{C3380CC4-5D6E-409C-BE32-E72D297353CC}">
              <c16:uniqueId val="{0000002F-A6C5-49B7-99F1-E316DB5B9178}"/>
            </c:ext>
          </c:extLst>
        </c:ser>
        <c:ser>
          <c:idx val="6"/>
          <c:order val="6"/>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A6C5-49B7-99F1-E316DB5B9178}"/>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solidFill>
                <a:srgbClr val="0070C0"/>
              </a:solid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{AA1F48D1-C649-4D73-B945-F488979038F4}</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A6C5-49B7-99F1-E316DB5B9178}"/>
                </c:ext>
              </c:extLst>
            </c:dLbl>
            <c:dLbl>
              <c:idx val="9"/>
              <c:layout>
                <c:manualLayout>
                  <c:x val="-5.0305070069060646E-2"/>
                  <c:y val="0.12718307438903256"/>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r>
                      <a:rPr lang="en-US" sz="1400">
                        <a:solidFill>
                          <a:srgbClr val="327CC0"/>
                        </a:solidFill>
                      </a:rPr>
                      <a:t>Azure</a:t>
                    </a:r>
                    <a:r>
                      <a:rPr lang="en-US" sz="1400" baseline="0">
                        <a:solidFill>
                          <a:srgbClr val="327CC0"/>
                        </a:solidFill>
                      </a:rPr>
                      <a:t> Case</a:t>
                    </a:r>
                    <a:endParaRPr lang="en-US" sz="1400">
                      <a:solidFill>
                        <a:srgbClr val="327CC0"/>
                      </a:solidFill>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2477105747348038"/>
                    </c:manualLayout>
                  </c15:layout>
                  <c15:showDataLabelsRange val="0"/>
                </c:ext>
                <c:ext xmlns:c16="http://schemas.microsoft.com/office/drawing/2014/chart" uri="{C3380CC4-5D6E-409C-BE32-E72D297353CC}">
                  <c16:uniqueId val="{00000032-A6C5-49B7-99F1-E316DB5B9178}"/>
                </c:ext>
              </c:extLst>
            </c:dLbl>
            <c:dLbl>
              <c:idx val="10"/>
              <c:layout>
                <c:manualLayout>
                  <c:x val="-0.24551697033171807"/>
                  <c:y val="4.2581781323789987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A6C5-49B7-99F1-E316DB5B917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pl-PL"/>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98704801.185933873</c:v>
                </c:pt>
                <c:pt idx="2">
                  <c:v>111070439.6026697</c:v>
                </c:pt>
                <c:pt idx="3">
                  <c:v>108024403.72706634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A6C5-49B7-99F1-E316DB5B9178}"/>
            </c:ext>
          </c:extLst>
        </c:ser>
        <c:ser>
          <c:idx val="4"/>
          <c:order val="4"/>
          <c:tx>
            <c:strRef>
              <c:f>'Business Case'!$B$72</c:f>
              <c:strCache>
                <c:ptCount val="1"/>
                <c:pt idx="0">
                  <c:v>Status Quo P&amp;L</c:v>
                </c:pt>
              </c:strCache>
            </c:strRef>
          </c:tx>
          <c:spPr>
            <a:ln w="28575" cap="rnd">
              <a:solidFill>
                <a:srgbClr val="FF0000"/>
              </a:solidFill>
              <a:prstDash val="sysDash"/>
              <a:round/>
            </a:ln>
            <a:effectLst/>
          </c:spPr>
          <c:marker>
            <c:symbol val="none"/>
          </c:marker>
          <c:dLbls>
            <c:dLbl>
              <c:idx val="9"/>
              <c:layout>
                <c:manualLayout>
                  <c:x val="-0.10046661834900167"/>
                  <c:y val="-8.4563719529847717E-2"/>
                </c:manualLayout>
              </c:layout>
              <c:tx>
                <c:rich>
                  <a:bodyPr/>
                  <a:lstStyle/>
                  <a:p>
                    <a:r>
                      <a:rPr lang="en-US" sz="1400">
                        <a:solidFill>
                          <a:srgbClr val="FF0000"/>
                        </a:solidFill>
                      </a:rPr>
                      <a:t>Status Quo</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6C5-49B7-99F1-E316DB5B9178}"/>
                </c:ext>
              </c:extLst>
            </c:dLbl>
            <c:dLbl>
              <c:idx val="10"/>
              <c:layout>
                <c:manualLayout>
                  <c:x val="-0.27290279815058172"/>
                  <c:y val="-7.2355478065524739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pl-PL"/>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A6C5-49B7-99F1-E316DB5B9178}"/>
                </c:ext>
              </c:extLst>
            </c:dLbl>
            <c:spPr>
              <a:no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pl-PL"/>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A6C5-49B7-99F1-E316DB5B9178}"/>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pl-PL"/>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pl-P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design principles</a:t>
          </a:r>
          <a:r>
            <a:rPr lang="en-US" sz="1300" kern="120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foundation: </a:t>
          </a:r>
          <a:r>
            <a:rPr lang="en-US" sz="1300" kern="120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a:t>Enterprise-scale landing zone(s): </a:t>
          </a:r>
          <a:r>
            <a:rPr lang="en-US" sz="1300" kern="1200"/>
            <a:t>A reference implementation of a workload environment conforming to the enterprise-scale architecture (opinionated way to implement, code)</a:t>
          </a:r>
        </a:p>
      </dsp:txBody>
      <dsp:txXfrm>
        <a:off x="5471869" y="510837"/>
        <a:ext cx="4799841" cy="19983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904871" y="0"/>
          <a:ext cx="2310103" cy="485083"/>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1433370" y="0"/>
          <a:ext cx="3659343" cy="31241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32791-EB6B-4686-B650-40B3A0B366FD}" type="datetimeFigureOut">
              <a:rPr lang="LID4096" smtClean="0"/>
              <a:t>09/08/2023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8126C-9641-46A3-9185-710E3A40EB6F}" type="slidenum">
              <a:rPr lang="LID4096" smtClean="0"/>
              <a:t>‹#›</a:t>
            </a:fld>
            <a:endParaRPr lang="LID4096"/>
          </a:p>
        </p:txBody>
      </p:sp>
    </p:spTree>
    <p:extLst>
      <p:ext uri="{BB962C8B-B14F-4D97-AF65-F5344CB8AC3E}">
        <p14:creationId xmlns:p14="http://schemas.microsoft.com/office/powerpoint/2010/main" val="87193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cloud-adoption-framework/manage/considerations/" TargetMode="External"/><Relationship Id="rId2" Type="http://schemas.openxmlformats.org/officeDocument/2006/relationships/slide" Target="../slides/slide131.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organize/cloud-center-of-excellence"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docs.microsoft.com/en-us/azure/cloud-adoption-framework/manage/considerations/business-alignment"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docs.microsoft.com/en-us/azure/cloud-adoption-framework/manage/azure-management-guide/enhanced-baseline?tabs=AzureAutomation%2CAzureSecurityCenter"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cloud-adoption-framework/get-started/migrate"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get-started/innovat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cloud-adoption-framework/get-started/migrat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customers.microsoft.com/story/792289-walgreens-boots-alliance-retailers-azure-sap-migration" TargetMode="External"/><Relationship Id="rId5" Type="http://schemas.openxmlformats.org/officeDocument/2006/relationships/hyperlink" Target="https://customers.microsoft.com/story/845185-academy-motion-picture-arts-sciences-media-entertainment-azure" TargetMode="External"/><Relationship Id="rId4" Type="http://schemas.openxmlformats.org/officeDocument/2006/relationships/hyperlink" Target="https://customers.microsoft.com/story/canadian-power-generator-shines-light-on-number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cloud-adoption-framework/get-started/innovate"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customers.microsoft.com/story/724203-the-descartes-systems-group-travel-and-transportation-azure-sql-database" TargetMode="External"/><Relationship Id="rId4" Type="http://schemas.openxmlformats.org/officeDocument/2006/relationships/hyperlink" Target="https://customers.microsoft.com/story/846315-ge-aviation-manufacturing-azure"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overview/cloud-economic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strategy/business-outcomes/sustainability"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customers.microsoft.com/en-us/story/784040-cerner-partner-professional-service-microsoft365-security" TargetMode="External"/><Relationship Id="rId3" Type="http://schemas.openxmlformats.org/officeDocument/2006/relationships/hyperlink" Target="https://customers.microsoft.com/en-us/story/816461-tenthline-secures-a-modern-finanical-services-infrastructure-on-open-source-stack-on-azure" TargetMode="External"/><Relationship Id="rId7" Type="http://schemas.openxmlformats.org/officeDocument/2006/relationships/hyperlink" Target="https://customers.microsoft.com/en-us/story/792289-walgreens-boots-alliance-retailers-azure-sap-migra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customers.microsoft.com/en-us/story/730776-buhler-group-consumer-goods-azure-iot-germany" TargetMode="External"/><Relationship Id="rId5" Type="http://schemas.openxmlformats.org/officeDocument/2006/relationships/hyperlink" Target="https://customers.microsoft.com/en-us/story/845185-academy-motion-picture-arts-sciences-media-entertainment-azure" TargetMode="External"/><Relationship Id="rId10" Type="http://schemas.openxmlformats.org/officeDocument/2006/relationships/hyperlink" Target="https://customers.microsoft.com/en-us/story/846315-ge-aviation-manufacturing-azure" TargetMode="External"/><Relationship Id="rId4" Type="http://schemas.openxmlformats.org/officeDocument/2006/relationships/hyperlink" Target="https://customers.microsoft.com/en-us/story/canadian-power-generator-shines-light-on-numbers" TargetMode="External"/><Relationship Id="rId9" Type="http://schemas.openxmlformats.org/officeDocument/2006/relationships/hyperlink" Target="https://customers.microsoft.com/en-us/story/724203-the-descartes-systems-group-travel-and-transportation-azure-sql-databas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cloud-adoption-framework/strategy/business-outcomes/"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strategy/business-outcomes/agility-outcome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cloud-adoption-framework/"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820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5320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4943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6010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4685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Ready stage of the Microsoft Cloud Adoption Framework involves preparing organizations’ people, process and </a:t>
            </a:r>
            <a:r>
              <a:rPr lang="en-US" sz="1100" b="1" dirty="0">
                <a:latin typeface="Segoe"/>
              </a:rPr>
              <a:t>environment </a:t>
            </a:r>
            <a:r>
              <a:rPr lang="en-US" sz="1100" b="0" dirty="0">
                <a:latin typeface="Segoe"/>
              </a:rPr>
              <a:t>for digital transformation</a:t>
            </a:r>
            <a:r>
              <a:rPr lang="en-US" sz="1100" dirty="0">
                <a:latin typeface="Segoe"/>
              </a:rPr>
              <a:t>.</a:t>
            </a:r>
          </a:p>
          <a:p>
            <a:endParaRPr lang="en-US" sz="1100" dirty="0">
              <a:latin typeface="Segoe"/>
            </a:endParaRPr>
          </a:p>
          <a:p>
            <a:pPr marL="171450" indent="-171450">
              <a:buFont typeface="Wingdings" panose="05000000000000000000" pitchFamily="2" charset="2"/>
              <a:buChar char="§"/>
            </a:pPr>
            <a:r>
              <a:rPr lang="en-US" sz="1100" dirty="0">
                <a:latin typeface="Segoe"/>
              </a:rPr>
              <a:t>We want to enable customers to successfully adopt the Azure cloud.</a:t>
            </a:r>
          </a:p>
          <a:p>
            <a:pPr marL="171450" indent="-171450">
              <a:buFont typeface="Wingdings" panose="05000000000000000000" pitchFamily="2" charset="2"/>
              <a:buChar char="§"/>
            </a:pPr>
            <a:r>
              <a:rPr lang="en-US" sz="1100" dirty="0">
                <a:latin typeface="Segoe"/>
              </a:rPr>
              <a:t>When we’re talking about cloud adoption and landing zones, we’re pointing to the Ready stage.</a:t>
            </a:r>
          </a:p>
          <a:p>
            <a:pPr marL="171450" indent="-171450">
              <a:buFont typeface="Wingdings" panose="05000000000000000000" pitchFamily="2" charset="2"/>
              <a:buChar char="§"/>
            </a:pPr>
            <a:r>
              <a:rPr lang="en-US" sz="1100" dirty="0">
                <a:latin typeface="Segoe"/>
              </a:rPr>
              <a:t>In the Ready stage, cloud adoption plans have been discussed and defined, and we are ready to deploy a workload on Azure.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Azure landing zones in more detail.</a:t>
            </a:r>
          </a:p>
          <a:p>
            <a:endParaRPr lang="en-US" dirty="0">
              <a:latin typeface="Segoe UI "/>
            </a:endParaRPr>
          </a:p>
        </p:txBody>
      </p:sp>
    </p:spTree>
    <p:extLst>
      <p:ext uri="{BB962C8B-B14F-4D97-AF65-F5344CB8AC3E}">
        <p14:creationId xmlns:p14="http://schemas.microsoft.com/office/powerpoint/2010/main" val="38413272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the cloud, IT management grew from a simple acquisition function. Acquisition of technical equipment to support business processes required technical expertise and deep experience with a specific group of equipment vendors. IT management consolidated the selection, acquisition, and configuration of IT assets. Generally, the acquired assets included storage, computing power, networking, and other similar assets that are required to power the desired business function. As the primary subject matter experts on the equipment, IT was also tasked with operating the equipment to ensure maximum performance and minimal business disruptions.</a:t>
            </a:r>
          </a:p>
          <a:p>
            <a:endParaRPr lang="en-US"/>
          </a:p>
          <a:p>
            <a:r>
              <a:rPr lang="en-US"/>
              <a:t>When the business builds out new technology solutions, it has a clear need that can justify the significant expenses associated with acquiring assets, or even building out full datacenters. When it builds solutions, the business sees the acquisition costs as an investment in the future. After the business need is met, the perception of the same costs shifts. Costs that are associated with existing solutions are seen as operational drag that's created by past needs. That perception is why many businesses view IT as a cost center. It's also why many IT organizations experience regular cost-control exercises or reductions in IT staff.</a:t>
            </a:r>
          </a:p>
          <a:p>
            <a:endParaRPr lang="en-US"/>
          </a:p>
          <a:p>
            <a:r>
              <a:rPr lang="en-US"/>
              <a:t>Overview Ref:  </a:t>
            </a:r>
            <a:r>
              <a:rPr lang="en-US">
                <a:hlinkClick r:id="rId3"/>
              </a:rPr>
              <a:t>https://docs.microsoft.com/en-us/azure/cloud-adoption-framework/manage/considerations/</a:t>
            </a:r>
            <a:endParaRPr lang="en-US"/>
          </a:p>
          <a:p>
            <a:r>
              <a:rPr lang="en-US"/>
              <a:t>Cloud Center of Excellence Ref:  </a:t>
            </a:r>
            <a:r>
              <a:rPr lang="en-US">
                <a:hlinkClick r:id="rId4"/>
              </a:rPr>
              <a:t>https://docs.microsoft.com/en-us/azure/cloud-adoption-framework/organize/cloud-center-of-excellence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4795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With the Microsoft Cloud Adoption Framework, Microsoft recommends different exercises to help organizations develop business and technical approaches for providing cloud management that powers ongoing operations. </a:t>
            </a:r>
          </a:p>
          <a:p>
            <a:r>
              <a:rPr lang="en-IN" sz="1200" kern="1200">
                <a:solidFill>
                  <a:schemeClr val="tx1"/>
                </a:solidFill>
                <a:effectLst/>
                <a:latin typeface="+mn-lt"/>
                <a:ea typeface="+mn-ea"/>
                <a:cs typeface="+mn-cs"/>
              </a:rPr>
              <a:t>To prepare you for this phase of the cloud adoption lifecycle, the framework suggests the following exercises:</a:t>
            </a:r>
          </a:p>
          <a:p>
            <a:endParaRPr lang="en-IN" sz="120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Establish a management baseline:</a:t>
            </a:r>
            <a:r>
              <a:rPr lang="en-IN" sz="1200" kern="1200">
                <a:solidFill>
                  <a:schemeClr val="tx1"/>
                </a:solidFill>
                <a:effectLst/>
                <a:latin typeface="+mn-lt"/>
                <a:ea typeface="+mn-ea"/>
                <a:cs typeface="+mn-cs"/>
              </a:rPr>
              <a:t> Define the criticality classifications, cloud management tools, and processes required to deliver your minimum commitment to operations management.</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Define business commitments:</a:t>
            </a:r>
            <a:r>
              <a:rPr lang="en-IN" sz="1200" kern="1200">
                <a:solidFill>
                  <a:schemeClr val="tx1"/>
                </a:solidFill>
                <a:effectLst/>
                <a:latin typeface="+mn-lt"/>
                <a:ea typeface="+mn-ea"/>
                <a:cs typeface="+mn-cs"/>
              </a:rPr>
              <a:t> Document supported workloads to establish operational commitments with the business and agree on cloud management investments for each workload.</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Expand the management baseline:</a:t>
            </a:r>
            <a:r>
              <a:rPr lang="en-IN" sz="1200" kern="1200">
                <a:solidFill>
                  <a:schemeClr val="tx1"/>
                </a:solidFill>
                <a:effectLst/>
                <a:latin typeface="+mn-lt"/>
                <a:ea typeface="+mn-ea"/>
                <a:cs typeface="+mn-cs"/>
              </a:rPr>
              <a:t> Based on business commitments and operations decisions, make use of the included best practices to implement the required cloud management tooling.</a:t>
            </a:r>
          </a:p>
          <a:p>
            <a:pPr marL="171450" indent="-171450">
              <a:buFont typeface="Arial" panose="020B0604020202020204" pitchFamily="34" charset="0"/>
              <a:buChar char="•"/>
            </a:pPr>
            <a:r>
              <a:rPr lang="en-IN" sz="1200" b="1" kern="1200">
                <a:solidFill>
                  <a:schemeClr val="tx1"/>
                </a:solidFill>
                <a:effectLst/>
                <a:latin typeface="+mn-lt"/>
                <a:ea typeface="+mn-ea"/>
                <a:cs typeface="+mn-cs"/>
              </a:rPr>
              <a:t>Ensure advanced operations and design principles:</a:t>
            </a:r>
            <a:r>
              <a:rPr lang="en-IN" sz="1200" kern="1200">
                <a:solidFill>
                  <a:schemeClr val="tx1"/>
                </a:solidFill>
                <a:effectLst/>
                <a:latin typeface="+mn-lt"/>
                <a:ea typeface="+mn-ea"/>
                <a:cs typeface="+mn-cs"/>
              </a:rPr>
              <a:t> Platforms or workloads that require a higher level of business commitment might require a deeper architecture review to deliver on resiliency and reliability commitments.</a:t>
            </a:r>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6078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preceding steps create actionable approaches to deliver on the Microsoft Cloud Adoption Framework's Manage methodology.</a:t>
            </a:r>
            <a:r>
              <a:rPr lang="en-IN">
                <a:effectLst/>
              </a:rPr>
              <a:t> The Microsoft Cloud Adoption Framework guides customers in establishing tooling to enable cloud management across management baselines, business commitments, enhanced management baseline, and advanced operations.</a:t>
            </a:r>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7949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Phase introduction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126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a:solidFill>
                  <a:schemeClr val="tx1"/>
                </a:solidFill>
                <a:effectLst/>
                <a:latin typeface="+mn-lt"/>
                <a:ea typeface="+mn-ea"/>
                <a:cs typeface="+mn-cs"/>
              </a:rPr>
              <a:t>Why we need a management baseline</a:t>
            </a:r>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A well-guided management baseline defines a set of cloud management tools and processes required to deliver your minimum commitment to operations management. It ensures a minimum set of tools and processes that should be applied to every asset in an environment.</a:t>
            </a:r>
          </a:p>
          <a:p>
            <a:endParaRPr lang="en-IN" sz="1200" kern="1200">
              <a:solidFill>
                <a:schemeClr val="tx1"/>
              </a:solidFill>
              <a:effectLst/>
              <a:latin typeface="+mn-lt"/>
              <a:ea typeface="+mn-ea"/>
              <a:cs typeface="+mn-cs"/>
            </a:endParaRPr>
          </a:p>
          <a:p>
            <a:r>
              <a:rPr lang="en-IN" sz="1200" b="1" kern="1200">
                <a:solidFill>
                  <a:schemeClr val="tx1"/>
                </a:solidFill>
                <a:effectLst/>
                <a:latin typeface="+mn-lt"/>
                <a:ea typeface="+mn-ea"/>
                <a:cs typeface="+mn-cs"/>
              </a:rPr>
              <a:t>Goals for management baseline</a:t>
            </a:r>
            <a:endParaRPr lang="en-IN" sz="120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a:solidFill>
                  <a:schemeClr val="tx1"/>
                </a:solidFill>
                <a:effectLst/>
                <a:latin typeface="+mn-lt"/>
                <a:ea typeface="+mn-ea"/>
                <a:cs typeface="+mn-cs"/>
              </a:rPr>
              <a:t>With management baselines, you can define the set of basic tools needed for managing operations around any Azure production environment</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Focus on the minimum options and processes necessary instead of all the available options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Use the management baseline to apply resource consistency across different resources on the Azure platform </a:t>
            </a: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527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cloud management baseline consists of three basic disciplines for cloud resource management: inventory and visibility, operational compliance, and protection and recovery. These disciplines help organizations accelerate cloud management capabilities by focusing on the minimum options necessary instead of on all of the available options. Let’s drill down into each of the disciplines of a cloud management baseline.</a:t>
            </a:r>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7391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Consistent management requires an understanding about what is managed (inventory) and how those managed workloads and assets change over time (visibility). Create an inventory of assets across multiple clouds and develop deep visibility into the run state of each asset. Clear insights about inventory and visibility help empower teams to manage the environment effectively.</a:t>
            </a:r>
          </a:p>
          <a:p>
            <a:endParaRPr lang="en-IN" sz="1200" kern="1200">
              <a:solidFill>
                <a:schemeClr val="tx1"/>
              </a:solidFill>
              <a:effectLst/>
              <a:latin typeface="+mn-lt"/>
              <a:ea typeface="+mn-ea"/>
              <a:cs typeface="+mn-cs"/>
            </a:endParaRPr>
          </a:p>
          <a:p>
            <a:pPr lvl="0"/>
            <a:r>
              <a:rPr lang="en-IN" sz="1200" kern="1200">
                <a:solidFill>
                  <a:schemeClr val="tx1"/>
                </a:solidFill>
                <a:effectLst/>
                <a:latin typeface="+mn-lt"/>
                <a:ea typeface="+mn-ea"/>
                <a:cs typeface="+mn-cs"/>
              </a:rPr>
              <a:t>The first step toward inventory and visibility is to ensure that the responsible parties have access to the right data. Before you implement any cloud-native tools for visibility, ensure that each monitoring tool has been configured with proper access and scope for each operations team.</a:t>
            </a:r>
          </a:p>
          <a:p>
            <a:pPr lvl="0"/>
            <a:r>
              <a:rPr lang="en-IN" sz="1200" kern="1200">
                <a:solidFill>
                  <a:schemeClr val="tx1"/>
                </a:solidFill>
                <a:effectLst/>
                <a:latin typeface="+mn-lt"/>
                <a:ea typeface="+mn-ea"/>
                <a:cs typeface="+mn-cs"/>
              </a:rPr>
              <a:t>Before an asset or workload can be managed, it must be inventoried and classified towards stable operations.</a:t>
            </a:r>
          </a:p>
          <a:p>
            <a:pPr lvl="0"/>
            <a:r>
              <a:rPr lang="en-IN" sz="1200" kern="1200">
                <a:solidFill>
                  <a:schemeClr val="tx1"/>
                </a:solidFill>
                <a:effectLst/>
                <a:latin typeface="+mn-lt"/>
                <a:ea typeface="+mn-ea"/>
                <a:cs typeface="+mn-cs"/>
              </a:rPr>
              <a:t>Centralized logging is critical to the visibility required every day by the operations management teams. In Azure, that central location is log analytics. The centralization of logging drives reports about change management, service health, configuration, and most other aspects of IT operations.</a:t>
            </a:r>
          </a:p>
          <a:p>
            <a:pPr lvl="0"/>
            <a:r>
              <a:rPr lang="en-IN" sz="1200" kern="1200">
                <a:solidFill>
                  <a:schemeClr val="tx1"/>
                </a:solidFill>
                <a:effectLst/>
                <a:latin typeface="+mn-lt"/>
                <a:ea typeface="+mn-ea"/>
                <a:cs typeface="+mn-cs"/>
              </a:rPr>
              <a:t>Awareness and understanding of technical changes across multiple workloads is essential for reliable operations. Any cloud management solution should include a means of understanding the when, how, and why of technical change. Without those data points, remediation efforts are significantly hindered.</a:t>
            </a:r>
          </a:p>
          <a:p>
            <a:pPr lvl="0"/>
            <a:r>
              <a:rPr lang="en-IN" sz="1200" kern="1200">
                <a:solidFill>
                  <a:schemeClr val="tx1"/>
                </a:solidFill>
                <a:effectLst/>
                <a:latin typeface="+mn-lt"/>
                <a:ea typeface="+mn-ea"/>
                <a:cs typeface="+mn-cs"/>
              </a:rPr>
              <a:t>To properly maintain commitments, the cloud operations team must first understand the telemetry about the stability, performance, and operations of the workload, and the assets which support the workload.</a:t>
            </a:r>
          </a:p>
          <a:p>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The Microsoft Cloud Adoption Framework aligns different tools that provide inventory and visibility into the inventory's run state, including: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Service health</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Log analytics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change tracking and inventory service</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activity log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monitor for VMs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network watcher</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DNS analytics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1348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Improving operational compliance reduces the likelihood of an outage related to configuration drift or vulnerabilities related to systems being improperly patched. Operational compliance builds on the discipline of inventory and visibility. </a:t>
            </a:r>
          </a:p>
          <a:p>
            <a:r>
              <a:rPr lang="en-IN"/>
              <a:t>As the first actionable step of cloud management, this discipline focuses on regular telemetry reviews and remediation efforts (both proactive and reactive remediation). Operational compliance helps organizations establish controls and processes to ensure each state is properly configured and running in a well-governed environment.</a:t>
            </a:r>
          </a:p>
          <a:p>
            <a:pPr marL="171450" indent="-171450">
              <a:buFont typeface="Arial" panose="020B0604020202020204" pitchFamily="34" charset="0"/>
              <a:buChar char="•"/>
            </a:pPr>
            <a:r>
              <a:rPr lang="en-IN"/>
              <a:t>Streamline and update management solutions to schedule and control all required updates to be deployed. </a:t>
            </a:r>
          </a:p>
          <a:p>
            <a:pPr marL="171450" indent="-171450">
              <a:buFont typeface="Arial" panose="020B0604020202020204" pitchFamily="34" charset="0"/>
              <a:buChar char="•"/>
            </a:pPr>
            <a:r>
              <a:rPr lang="en-IN"/>
              <a:t>Ensure policy enforcement across configuration of operating systems, applications, and underlying environments.</a:t>
            </a:r>
          </a:p>
          <a:p>
            <a:pPr marL="171450" indent="-171450">
              <a:buFont typeface="Arial" panose="020B0604020202020204" pitchFamily="34" charset="0"/>
              <a:buChar char="•"/>
            </a:pPr>
            <a:r>
              <a:rPr lang="en-IN"/>
              <a:t>Get automated compliance for core services to enforce operational compliance in an environment.</a:t>
            </a:r>
          </a:p>
          <a:p>
            <a:pPr marL="0" indent="0">
              <a:buFont typeface="Arial" panose="020B0604020202020204" pitchFamily="34" charset="0"/>
              <a:buNone/>
            </a:pPr>
            <a:endParaRPr lang="en-IN"/>
          </a:p>
          <a:p>
            <a:pPr marL="0" indent="0">
              <a:buFont typeface="Arial" panose="020B0604020202020204" pitchFamily="34" charset="0"/>
              <a:buNone/>
            </a:pPr>
            <a:r>
              <a:rPr lang="en-IN"/>
              <a:t>Maintaining compliance with operational commitments requires analysis, automation, and human remediation, but the most effective step that a cloud management team can take toward operational compliance is to establish consistency in resource organization and tagging. When resources are consistently organized and tagged, all other operational tasks become easier.</a:t>
            </a:r>
          </a:p>
          <a:p>
            <a:pPr marL="171450" indent="-171450">
              <a:buFont typeface="Arial" panose="020B0604020202020204" pitchFamily="34" charset="0"/>
              <a:buChar char="•"/>
            </a:pPr>
            <a:r>
              <a:rPr lang="en-IN"/>
              <a:t>When landing zones are consistent and enforced through automated tools, it is significantly less complex to diagnose and resolve operational issues.</a:t>
            </a:r>
          </a:p>
          <a:p>
            <a:pPr marL="171450" indent="-171450">
              <a:buFont typeface="Arial" panose="020B0604020202020204" pitchFamily="34" charset="0"/>
              <a:buChar char="•"/>
            </a:pPr>
            <a:r>
              <a:rPr lang="en-IN"/>
              <a:t>As it builds on governance and readiness approaches, cloud management should include processes for the ongoing monitoring and evaluation of its adherence to resource consistency requirements.</a:t>
            </a:r>
          </a:p>
          <a:p>
            <a:pPr marL="171450" indent="-171450">
              <a:buFont typeface="Arial" panose="020B0604020202020204" pitchFamily="34" charset="0"/>
              <a:buChar char="•"/>
            </a:pPr>
            <a:r>
              <a:rPr lang="en-IN"/>
              <a:t>Any cloud management baseline should include a means of scheduling, controlling, and possibly automating necessary updates. Those updates should include patches at a minimum, but could also include performance, sizing, and other aspects of updating assets.</a:t>
            </a:r>
          </a:p>
          <a:p>
            <a:pPr marL="171450" indent="-171450">
              <a:buFont typeface="Arial" panose="020B0604020202020204" pitchFamily="34" charset="0"/>
              <a:buChar char="•"/>
            </a:pPr>
            <a:r>
              <a:rPr lang="en-IN"/>
              <a:t>When a workload commonly encounters issues that can't be resolved through code or architectural changes, automating remediation can help reduce the burden of cloud management and increase user satisfaction.</a:t>
            </a:r>
          </a:p>
          <a:p>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The Microsoft Cloud Adoption Framework aligns different tools that provide operational</a:t>
            </a:r>
            <a:r>
              <a:rPr lang="en-IN" sz="1200" kern="1200" baseline="0">
                <a:solidFill>
                  <a:schemeClr val="tx1"/>
                </a:solidFill>
                <a:effectLst/>
                <a:latin typeface="+mn-lt"/>
                <a:ea typeface="+mn-ea"/>
                <a:cs typeface="+mn-cs"/>
              </a:rPr>
              <a:t> compliance,</a:t>
            </a:r>
            <a:r>
              <a:rPr lang="en-IN" sz="1200" kern="1200">
                <a:solidFill>
                  <a:schemeClr val="tx1"/>
                </a:solidFill>
                <a:effectLst/>
                <a:latin typeface="+mn-lt"/>
                <a:ea typeface="+mn-ea"/>
                <a:cs typeface="+mn-cs"/>
              </a:rPr>
              <a:t> including: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Primitives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automation</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update management service</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policy</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blueprint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After they've met the requirements for inventory, visibility, and operational compliance, cloud management teams can anticipate and prepare for a potential workload outage. The protection and recovery exercise helps organizations ensure all managed assets are protected and can be recovered using baseline management tooling.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Protect and recover business critical workloads in the cloud to anticipate and prepare for a potential workload outage.</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Define plans to back up, protect, and recover your data and VMs in Azure.</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Get short- and long-term backup without the need to deploy complex on-premises backup solutions.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Replicate VMs and workloads to the secondary location to ensure business continuity.</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When an outage occurs in your primary region, failover to the copy running in the secondary region.</a:t>
            </a:r>
          </a:p>
          <a:p>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The Microsoft Cloud Adoption Framework aligns different tools that provide protection and recovery, including: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Backup</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Site Recovery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0082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Phase introduction slide</a:t>
            </a: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5430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a:solidFill>
                  <a:schemeClr val="tx1"/>
                </a:solidFill>
                <a:effectLst/>
                <a:latin typeface="+mn-lt"/>
                <a:ea typeface="+mn-ea"/>
                <a:cs typeface="+mn-cs"/>
              </a:rPr>
              <a:t>Why we need business alignments and commitments</a:t>
            </a:r>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To help support business operations, IT management delivers processes designed to minimize disruptions to those assets. When an organization moves to the cloud, management and operations shift to create an opportunity to develop tighter business alignment. Business alignment with cloud management is required to rethink commitments to operational management in partnership with the business.</a:t>
            </a:r>
          </a:p>
          <a:p>
            <a:r>
              <a:rPr lang="en-IN" sz="1200" kern="1200">
                <a:solidFill>
                  <a:schemeClr val="tx1"/>
                </a:solidFill>
                <a:effectLst/>
                <a:latin typeface="+mn-lt"/>
                <a:ea typeface="+mn-ea"/>
                <a:cs typeface="+mn-cs"/>
              </a:rPr>
              <a:t> </a:t>
            </a:r>
          </a:p>
          <a:p>
            <a:r>
              <a:rPr lang="en-IN" sz="1200" b="1" kern="1200">
                <a:solidFill>
                  <a:schemeClr val="tx1"/>
                </a:solidFill>
                <a:effectLst/>
                <a:latin typeface="+mn-lt"/>
                <a:ea typeface="+mn-ea"/>
                <a:cs typeface="+mn-cs"/>
              </a:rPr>
              <a:t>Goals for business alignments and commitments</a:t>
            </a:r>
            <a:endParaRPr lang="en-IN" sz="120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a:solidFill>
                  <a:schemeClr val="tx1"/>
                </a:solidFill>
                <a:effectLst/>
                <a:latin typeface="+mn-lt"/>
                <a:ea typeface="+mn-ea"/>
                <a:cs typeface="+mn-cs"/>
              </a:rPr>
              <a:t>Identify the critical business workloads and document the criticality and relative business value of each workload</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Better calculate business impact by establishing clear performance expectations and business interruption time/value metrics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Document, track, and report on commitments to cost and performance</a:t>
            </a: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0945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To ensure business models and requirements are better aligned to the cloud adoption journey, organizations need to consider a new approach across three specific terms that can help them improve business outcomes: criticality, impact, and commitments.</a:t>
            </a:r>
          </a:p>
          <a:p>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Let’s drill down into each term to understand how each can help organizations get the most out of their cloud adoption journey.</a:t>
            </a: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980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Identifying criticality for each business workload is the first step toward establishing mutual commitments to cloud management. Proceed further by mapping workloads to business processes and ranking their criticality to focus investments.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Understand the criticality of each workload in the IT portfolio to identify missing critical workloads.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Create a criticality scale for criticality with business and categorize them with custom criticality classifications, such as mission critical, highly critical, medium, low, and more.</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Define default criticality to apply to all workloads and ensure criticality classification doesn't block your broader cloud strategy; based on the preceding criticality-scale table, Microsoft recommends that you adopt Medium criticality as the default in order to allow your cloud strategy team to quickly identify workloads that require a higher level of criticality.</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Use pre-defined templates to record the criticality scale, define default criticality, and provide the correct value to reflect any deviations using the Operations management workbook as a template to define the criticality scale.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61248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Assume the best and prepare for the worst. Apart from assuming all good situations, it’s always important to understand the impact of potential outages to aid in evaluating the return on investment for cloud management.</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For all standardized workloads, business impact serves as a prioritization variable when you're recovering systems during an outage.</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Calculate impact time depending on the nature of workloads, from high to low frequency of workload usage. For high-paced transactional systems such as a real-time trading platform, losses per millisecond might be significant. Less frequently used systems, such as payroll, might not be used every hour.</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Calculate the total business impact more accurately with three approaches: adjusted losses, historical losses, and complete loss calculation.</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After the total impact has been calculated, that impact must be attributed across each of the workloads using the Operations management workbook as a template to define business impact.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545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Key point</a:t>
            </a:r>
            <a:r>
              <a:rPr lang="en-US" sz="1200" b="0" i="0" u="none" strike="noStrike" dirty="0">
                <a:solidFill>
                  <a:srgbClr val="000000"/>
                </a:solidFill>
                <a:effectLst/>
                <a:latin typeface="Segoe"/>
              </a:rPr>
              <a:t>&gt;: 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Unblock environmental design and configuration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Assess the digital estate</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Create a cloud adoption plan</a:t>
            </a:r>
          </a:p>
          <a:p>
            <a:r>
              <a:rPr lang="en-US" sz="1200" dirty="0">
                <a:latin typeface="Segoe"/>
              </a:rPr>
              <a:t>Cloud adoption plan template: Deploy the basic template.</a:t>
            </a:r>
          </a:p>
          <a:p>
            <a:r>
              <a:rPr lang="en-US" sz="1200" dirty="0">
                <a:latin typeface="Segoe"/>
              </a:rPr>
              <a:t>Workload alignment: Define workloads in the backlog.</a:t>
            </a:r>
          </a:p>
          <a:p>
            <a:r>
              <a:rPr lang="en-US" sz="1200" dirty="0">
                <a:latin typeface="Segoe"/>
              </a:rPr>
              <a:t>Effort alignment: Align assets and workloads in the backlog to clearly define efforts for prioritized workloads.</a:t>
            </a:r>
          </a:p>
          <a:p>
            <a:r>
              <a:rPr lang="en-US" sz="1200" dirty="0">
                <a:latin typeface="Segoe"/>
              </a:rPr>
              <a:t>People and time alignment: Establish iteration, velocity, and releases for the migrated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Deploy the first landing zone</a:t>
            </a:r>
          </a:p>
          <a:p>
            <a:pPr algn="l" rtl="0" fontAlgn="base"/>
            <a:r>
              <a:rPr lang="en-US" sz="1200" b="0" i="0" kern="1200" dirty="0">
                <a:solidFill>
                  <a:schemeClr val="tx1"/>
                </a:solidFill>
                <a:effectLst/>
                <a:latin typeface="Segoe"/>
                <a:ea typeface="+mn-ea"/>
                <a:cs typeface="+mn-cs"/>
              </a:rPr>
              <a:t>Choose a landing zone: Find the right approach to deploying a landing zone based on your short-term adoption plan, then deploy that standardized code base.</a:t>
            </a:r>
          </a:p>
          <a:p>
            <a:pPr algn="l" rtl="0" fontAlgn="base"/>
            <a:r>
              <a:rPr lang="en-US" sz="1200" b="0" i="0" kern="1200" dirty="0">
                <a:solidFill>
                  <a:schemeClr val="tx1"/>
                </a:solidFill>
                <a:effectLst/>
                <a:latin typeface="Segoe"/>
                <a:ea typeface="+mn-ea"/>
                <a:cs typeface="+mn-cs"/>
              </a:rPr>
              <a:t>Expand your landing zone: Don't attempt to meet long-term governance, security, or operation constraints yet, unless they're required to support the short-term adoption plan.</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Deploy an initial governance foundation</a:t>
            </a:r>
          </a:p>
          <a:p>
            <a:pPr algn="l" rtl="0" fontAlgn="base"/>
            <a:r>
              <a:rPr lang="en-US" sz="1200" b="0" i="0" dirty="0">
                <a:solidFill>
                  <a:srgbClr val="444444"/>
                </a:solidFill>
                <a:effectLst/>
                <a:latin typeface="Segoe"/>
              </a:rPr>
              <a:t>Governance approach: Outlines a process for thinking about corporate policy and processes, then build the disciplines required to deliver on governance across cloud enterprise adoption efforts.</a:t>
            </a:r>
          </a:p>
          <a:p>
            <a:pPr algn="l" rtl="0" fontAlgn="base"/>
            <a:r>
              <a:rPr lang="en-US" sz="1200" b="0" i="0" dirty="0">
                <a:solidFill>
                  <a:srgbClr val="444444"/>
                </a:solidFill>
                <a:effectLst/>
                <a:latin typeface="Segoe"/>
              </a:rPr>
              <a:t>Governance benchmark tool: Find gaps in your current state so that you can plan for the future.</a:t>
            </a:r>
          </a:p>
          <a:p>
            <a:pPr algn="l" rtl="0" fontAlgn="base"/>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1"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6: Implement an operations baseline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 in the cloud.</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a:t>
            </a:r>
          </a:p>
          <a:p>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Expand the landing zone</a:t>
            </a:r>
          </a:p>
          <a:p>
            <a:r>
              <a:rPr lang="en-US" sz="1200" b="0" i="1" u="none" strike="noStrike" dirty="0">
                <a:solidFill>
                  <a:srgbClr val="444444"/>
                </a:solidFill>
                <a:effectLst/>
                <a:latin typeface="Segoe"/>
              </a:rPr>
              <a:t>Refactor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M</a:t>
            </a:r>
            <a:r>
              <a:rPr lang="en-US" sz="1200" b="0" i="0" kern="1200" dirty="0">
                <a:solidFill>
                  <a:schemeClr val="tx1"/>
                </a:solidFill>
                <a:effectLst/>
                <a:latin typeface="Segoe"/>
                <a:ea typeface="+mn-ea"/>
                <a:cs typeface="+mn-cs"/>
              </a:rPr>
              <a:t>odify or restructure source code to optimize the output, accelerate migration, and remove common blockers.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Test-driven development of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Use test-driven DevOps processes to i</a:t>
            </a:r>
            <a:r>
              <a:rPr lang="en-US" sz="1200" b="0" i="0" kern="1200" dirty="0">
                <a:solidFill>
                  <a:schemeClr val="tx1"/>
                </a:solidFill>
                <a:effectLst/>
                <a:latin typeface="Segoe"/>
                <a:ea typeface="+mn-ea"/>
                <a:cs typeface="+mn-cs"/>
              </a:rPr>
              <a:t>mprove the quality of new features and improvements in code-based solutions.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governance</a:t>
            </a:r>
            <a:r>
              <a:rPr lang="en-US" sz="1200" b="0" i="0" u="none" strike="noStrike" dirty="0">
                <a:solidFill>
                  <a:srgbClr val="444444"/>
                </a:solidFill>
                <a:effectLst/>
                <a:latin typeface="Segoe"/>
              </a:rPr>
              <a:t>: Improve the landing zone governance foundation to </a:t>
            </a:r>
            <a:r>
              <a:rPr lang="en-US" sz="1200" b="0" i="0" kern="1200" dirty="0">
                <a:solidFill>
                  <a:schemeClr val="tx1"/>
                </a:solidFill>
                <a:effectLst/>
                <a:latin typeface="Segoe"/>
                <a:ea typeface="+mn-ea"/>
                <a:cs typeface="+mn-cs"/>
              </a:rPr>
              <a:t>integrate cost controls, establish basic tooling to allow for scale, and will make it easier for the cloud governance team to deliver on the Five Disciplines of Cloud Governance.</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operations</a:t>
            </a:r>
            <a:r>
              <a:rPr lang="en-US" sz="1200" b="0" i="0" u="none" strike="noStrike" dirty="0">
                <a:solidFill>
                  <a:srgbClr val="444444"/>
                </a:solidFill>
                <a:effectLst/>
                <a:latin typeface="Segoe"/>
              </a:rPr>
              <a:t>: Use landing zone governance best practices with naming and tagging standards, cost tracking across workloads, scaling with multiple subscriptions, and organizing and managing subscriptions.</a:t>
            </a:r>
          </a:p>
          <a:p>
            <a:pPr algn="l" rtl="0" fontAlgn="base"/>
            <a:r>
              <a:rPr lang="en-US" sz="1200" b="0" i="1" u="none" strike="noStrike" dirty="0">
                <a:solidFill>
                  <a:srgbClr val="444444"/>
                </a:solidFill>
                <a:effectLst/>
                <a:latin typeface="Segoe"/>
              </a:rPr>
              <a:t>Expand landing zone security: </a:t>
            </a:r>
            <a:r>
              <a:rPr lang="en-US" sz="1200" b="0" i="0" u="none" strike="noStrike" dirty="0">
                <a:solidFill>
                  <a:srgbClr val="444444"/>
                </a:solidFill>
                <a:effectLst/>
                <a:latin typeface="Segoe"/>
              </a:rPr>
              <a:t>Use landing zone best practices to </a:t>
            </a:r>
            <a:r>
              <a:rPr lang="en-US" sz="1200" b="0" i="0" kern="1200" dirty="0">
                <a:solidFill>
                  <a:schemeClr val="tx1"/>
                </a:solidFill>
                <a:effectLst/>
                <a:latin typeface="Segoe"/>
                <a:ea typeface="+mn-ea"/>
                <a:cs typeface="+mn-cs"/>
              </a:rPr>
              <a:t>protect data and assets, building on the test-driven development approach to landing zones, expanding or refactoring the landing zone to account for heightened security requirements.</a:t>
            </a:r>
            <a:endParaRPr lang="en-US" sz="1200" b="0" i="1" u="none" strike="noStrike" dirty="0">
              <a:solidFill>
                <a:srgbClr val="444444"/>
              </a:solidFill>
              <a:effectLst/>
              <a:latin typeface="Segoe"/>
            </a:endParaRPr>
          </a:p>
          <a:p>
            <a:pPr algn="l" rtl="0" fontAlgn="base"/>
            <a:r>
              <a:rPr lang="en-US" sz="1200" b="0" i="0" dirty="0">
                <a:solidFill>
                  <a:srgbClr val="444444"/>
                </a:solidFill>
                <a:effectLst/>
                <a:latin typeface="Segoe"/>
              </a:rPr>
              <a:t>​</a:t>
            </a:r>
          </a:p>
          <a:p>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Let’s look at the</a:t>
            </a:r>
            <a:r>
              <a:rPr lang="en-US" sz="1200" dirty="0">
                <a:latin typeface="Segoe"/>
              </a:rPr>
              <a:t> </a:t>
            </a:r>
            <a:r>
              <a:rPr lang="en-US" sz="1200" b="1" i="1" dirty="0">
                <a:latin typeface="Segoe"/>
              </a:rPr>
              <a:t>Get Started guides </a:t>
            </a:r>
            <a:r>
              <a:rPr lang="en-US" sz="1200" b="0" i="0" dirty="0">
                <a:latin typeface="Segoe"/>
              </a:rPr>
              <a:t>in</a:t>
            </a:r>
            <a:r>
              <a:rPr lang="en-US" sz="1200" b="1" i="1" dirty="0">
                <a:latin typeface="Segoe"/>
              </a:rPr>
              <a:t> </a:t>
            </a:r>
            <a:r>
              <a:rPr lang="en-US" sz="1200" b="0" i="0" dirty="0">
                <a:latin typeface="Segoe"/>
              </a:rPr>
              <a:t>Microsoft Cloud Adoption Framework Documentation</a:t>
            </a:r>
          </a:p>
          <a:p>
            <a:pPr algn="l" rtl="0" fontAlgn="base"/>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Defining business commitment is an exercise in balancing priorities. For each workload in the portfolio, the cloud operations team and cloud strategy team should align on the level of management provided directly by the cloud operations team. By establishing business commitments, you can develop true partnerships by creating and documenting agreements with the business.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Define business commitment by aligning the proper level of operational management at an acceptable operating cost.</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Commitments to business stability, via technical resiliency or other SLA impacts, are a business justification decision.</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Establish commitment with the business by aligning the following aspects:</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IT operations prerequisites </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Management responsibility </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Cloud tenancy</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Soft-cost factors</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Loss avoidance ROI</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Validation of management level</a:t>
            </a:r>
          </a:p>
          <a:p>
            <a:pPr marL="628650" lvl="1" indent="-171450">
              <a:buFont typeface="Arial" panose="020B0604020202020204" pitchFamily="34" charset="0"/>
              <a:buChar char="•"/>
            </a:pPr>
            <a:endParaRPr lang="en-IN" sz="1200" kern="1200">
              <a:solidFill>
                <a:schemeClr val="tx1"/>
              </a:solidFill>
              <a:effectLst/>
              <a:latin typeface="+mn-lt"/>
              <a:ea typeface="+mn-ea"/>
              <a:cs typeface="+mn-cs"/>
            </a:endParaRPr>
          </a:p>
          <a:p>
            <a:pPr marL="457200" lvl="1" indent="0">
              <a:buFont typeface="Arial" panose="020B0604020202020204" pitchFamily="34" charset="0"/>
              <a:buNone/>
            </a:pPr>
            <a:endParaRPr lang="en-I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a:solidFill>
                  <a:schemeClr val="tx1"/>
                </a:solidFill>
                <a:effectLst/>
                <a:latin typeface="+mn-lt"/>
                <a:ea typeface="+mn-ea"/>
                <a:cs typeface="+mn-cs"/>
              </a:rPr>
              <a:t>The Microsoft Cloud Adoption Framework establishes business commitments using the operations management workbook.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661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capture decisions that result from this conversation about term alignment, an Ops Management workbook is available on our GitHub site. This workbook does not perform SLA or cost calculations. It serves only to help capture such measures and forecast return on loss-avoidance efforts.</a:t>
            </a:r>
          </a:p>
          <a:p>
            <a:endParaRPr lang="en-US"/>
          </a:p>
          <a:p>
            <a:r>
              <a:rPr lang="en-US"/>
              <a:t>Alternatively, these same workloads and associated assets could be tagged directly in Azure, if the solutions are already deployed to the cloud.</a:t>
            </a:r>
          </a:p>
          <a:p>
            <a:endParaRPr lang="en-US"/>
          </a:p>
          <a:p>
            <a:r>
              <a:rPr lang="en-US"/>
              <a:t>1: Capture stated criticality from business partners &amp; work define Time/Value impact (revenue impact in case of an outage per hour). Invest as needed through workload operations.</a:t>
            </a:r>
          </a:p>
          <a:p>
            <a:endParaRPr lang="en-US"/>
          </a:p>
          <a:p>
            <a:r>
              <a:rPr lang="en-US"/>
              <a:t>2: Ensure that your management baseline is sufficient to meet a standard commitment for all workloads, using Medium criticality as the benchmark</a:t>
            </a:r>
          </a:p>
          <a:p>
            <a:endParaRPr lang="en-US"/>
          </a:p>
          <a:p>
            <a:r>
              <a:rPr lang="en-US"/>
              <a:t>3: Before investing heavily in workload operations, validate that criticality definitions are consistent. I.E. a mission critical app with a significantly lower Time/Value impact may not really be mission critical &amp; may make it hard to justify investment. Especially when reviewing the ROI of that investment.</a:t>
            </a:r>
          </a:p>
          <a:p>
            <a:endParaRPr lang="en-US"/>
          </a:p>
          <a:p>
            <a:r>
              <a:rPr lang="en-US"/>
              <a:t>Create business alignment in cloud management Ref:  </a:t>
            </a:r>
            <a:r>
              <a:rPr lang="en-US">
                <a:hlinkClick r:id="rId3"/>
              </a:rPr>
              <a:t>https://docs.microsoft.com/en-us/azure/cloud-adoption-framework/manage/considerations/business-alignment</a:t>
            </a:r>
            <a:endParaRPr lang="en-US"/>
          </a:p>
          <a:p>
            <a:r>
              <a:rPr lang="en-US"/>
              <a:t>Ops Management workbook Ref:  https://raw.githubusercontent.com/microsoft/CloudAdoptionFramework/master/manage/opsmanagementworkbook.xlsx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78880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first three cloud management disciplines describe a management baseline. The preceding articles in this guide outline a minimum viable product (MVP) for cloud management services, which is referred to as a management baseline.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purpose of a management baseline is to create a consistent offering that provides a minimum level of business commitment for </a:t>
            </a:r>
            <a:r>
              <a:rPr lang="en-US" sz="1200" b="0" i="1" kern="1200">
                <a:solidFill>
                  <a:schemeClr val="tx1"/>
                </a:solidFill>
                <a:effectLst/>
                <a:latin typeface="+mn-lt"/>
                <a:ea typeface="+mn-ea"/>
                <a:cs typeface="+mn-cs"/>
              </a:rPr>
              <a:t>all</a:t>
            </a:r>
            <a:r>
              <a:rPr lang="en-US" sz="1200" b="0" i="0" kern="1200">
                <a:solidFill>
                  <a:schemeClr val="tx1"/>
                </a:solidFill>
                <a:effectLst/>
                <a:latin typeface="+mn-lt"/>
                <a:ea typeface="+mn-ea"/>
                <a:cs typeface="+mn-cs"/>
              </a:rPr>
              <a:t> supported workloads. With this baseline of common, repeatable management offerings, the team can deliver highly optimized operational management with minimal deviation.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However, you might need a greater commitment to the business beyond the standard offering.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Workload operations:</a:t>
            </a:r>
            <a:endParaRPr lang="en-US" sz="1200" b="0" i="0" kern="1200">
              <a:solidFill>
                <a:schemeClr val="tx1"/>
              </a:solidFill>
              <a:effectLst/>
              <a:latin typeface="+mn-lt"/>
              <a:ea typeface="+mn-ea"/>
              <a:cs typeface="+mn-cs"/>
            </a:endParaRPr>
          </a:p>
          <a:p>
            <a:pPr lvl="1"/>
            <a:r>
              <a:rPr lang="en-US" sz="1200" b="0" i="0" kern="1200">
                <a:solidFill>
                  <a:schemeClr val="tx1"/>
                </a:solidFill>
                <a:effectLst/>
                <a:latin typeface="+mn-lt"/>
                <a:ea typeface="+mn-ea"/>
                <a:cs typeface="+mn-cs"/>
              </a:rPr>
              <a:t>Largest per-workload operations investment.</a:t>
            </a:r>
          </a:p>
          <a:p>
            <a:pPr lvl="1"/>
            <a:r>
              <a:rPr lang="en-US" sz="1200" b="0" i="0" kern="1200">
                <a:solidFill>
                  <a:schemeClr val="tx1"/>
                </a:solidFill>
                <a:effectLst/>
                <a:latin typeface="+mn-lt"/>
                <a:ea typeface="+mn-ea"/>
                <a:cs typeface="+mn-cs"/>
              </a:rPr>
              <a:t>Highest degree of resiliency.</a:t>
            </a:r>
          </a:p>
          <a:p>
            <a:pPr lvl="1"/>
            <a:r>
              <a:rPr lang="en-US" sz="1200" b="0" i="0" kern="1200">
                <a:solidFill>
                  <a:schemeClr val="tx1"/>
                </a:solidFill>
                <a:effectLst/>
                <a:latin typeface="+mn-lt"/>
                <a:ea typeface="+mn-ea"/>
                <a:cs typeface="+mn-cs"/>
              </a:rPr>
              <a:t>Suggested for the approximately 20% of workloads that drive business value.</a:t>
            </a:r>
          </a:p>
          <a:p>
            <a:pPr lvl="1"/>
            <a:r>
              <a:rPr lang="en-US" sz="1200" b="0" i="0" kern="1200">
                <a:solidFill>
                  <a:schemeClr val="tx1"/>
                </a:solidFill>
                <a:effectLst/>
                <a:latin typeface="+mn-lt"/>
                <a:ea typeface="+mn-ea"/>
                <a:cs typeface="+mn-cs"/>
              </a:rPr>
              <a:t>Typically reserved for high-criticality or mission-critical workloads.</a:t>
            </a:r>
          </a:p>
          <a:p>
            <a:pPr lvl="1"/>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Platform operations:</a:t>
            </a:r>
            <a:endParaRPr lang="en-US" sz="1200" b="0" i="0" kern="1200">
              <a:solidFill>
                <a:schemeClr val="tx1"/>
              </a:solidFill>
              <a:effectLst/>
              <a:latin typeface="+mn-lt"/>
              <a:ea typeface="+mn-ea"/>
              <a:cs typeface="+mn-cs"/>
            </a:endParaRPr>
          </a:p>
          <a:p>
            <a:pPr lvl="1"/>
            <a:r>
              <a:rPr lang="en-US" sz="1200" b="0" i="0" kern="1200">
                <a:solidFill>
                  <a:schemeClr val="tx1"/>
                </a:solidFill>
                <a:effectLst/>
                <a:latin typeface="+mn-lt"/>
                <a:ea typeface="+mn-ea"/>
                <a:cs typeface="+mn-cs"/>
              </a:rPr>
              <a:t>Operations investment is spread across many workloads.</a:t>
            </a:r>
          </a:p>
          <a:p>
            <a:pPr lvl="1"/>
            <a:r>
              <a:rPr lang="en-US" sz="1200" b="0" i="0" kern="1200">
                <a:solidFill>
                  <a:schemeClr val="tx1"/>
                </a:solidFill>
                <a:effectLst/>
                <a:latin typeface="+mn-lt"/>
                <a:ea typeface="+mn-ea"/>
                <a:cs typeface="+mn-cs"/>
              </a:rPr>
              <a:t>Resiliency improvements affect all workloads that use the defined platform.</a:t>
            </a:r>
          </a:p>
          <a:p>
            <a:pPr lvl="1"/>
            <a:r>
              <a:rPr lang="en-US" sz="1200" b="0" i="0" kern="1200">
                <a:solidFill>
                  <a:schemeClr val="tx1"/>
                </a:solidFill>
                <a:effectLst/>
                <a:latin typeface="+mn-lt"/>
                <a:ea typeface="+mn-ea"/>
                <a:cs typeface="+mn-cs"/>
              </a:rPr>
              <a:t>Suggested for the approximately 20% of platforms that have highest criticality.</a:t>
            </a:r>
          </a:p>
          <a:p>
            <a:pPr lvl="1"/>
            <a:r>
              <a:rPr lang="en-US" sz="1200" b="0" i="0" kern="1200">
                <a:solidFill>
                  <a:schemeClr val="tx1"/>
                </a:solidFill>
                <a:effectLst/>
                <a:latin typeface="+mn-lt"/>
                <a:ea typeface="+mn-ea"/>
                <a:cs typeface="+mn-cs"/>
              </a:rPr>
              <a:t>Typically reserved for medium-criticality to high-criticality workloads.</a:t>
            </a:r>
          </a:p>
          <a:p>
            <a:pPr lvl="1"/>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Enhanced management baseline:</a:t>
            </a:r>
            <a:endParaRPr lang="en-US" sz="1200" b="0" i="0" kern="1200">
              <a:solidFill>
                <a:schemeClr val="tx1"/>
              </a:solidFill>
              <a:effectLst/>
              <a:latin typeface="+mn-lt"/>
              <a:ea typeface="+mn-ea"/>
              <a:cs typeface="+mn-cs"/>
            </a:endParaRPr>
          </a:p>
          <a:p>
            <a:pPr lvl="1"/>
            <a:r>
              <a:rPr lang="en-US" sz="1200" b="0" i="0" kern="1200">
                <a:solidFill>
                  <a:schemeClr val="tx1"/>
                </a:solidFill>
                <a:effectLst/>
                <a:latin typeface="+mn-lt"/>
                <a:ea typeface="+mn-ea"/>
                <a:cs typeface="+mn-cs"/>
              </a:rPr>
              <a:t>Lowest relative operations investment.</a:t>
            </a:r>
          </a:p>
          <a:p>
            <a:pPr lvl="1"/>
            <a:r>
              <a:rPr lang="en-US" sz="1200" b="0" i="0" kern="1200">
                <a:solidFill>
                  <a:schemeClr val="tx1"/>
                </a:solidFill>
                <a:effectLst/>
                <a:latin typeface="+mn-lt"/>
                <a:ea typeface="+mn-ea"/>
                <a:cs typeface="+mn-cs"/>
              </a:rPr>
              <a:t>Slightly improved business commitments using additional cloud-native operations tools and processes.</a:t>
            </a: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Enhanced management baseline in Azure Ref:  </a:t>
            </a:r>
            <a:r>
              <a:rPr lang="en-US">
                <a:hlinkClick r:id="rId3"/>
              </a:rPr>
              <a:t>https://docs.microsoft.com/en-us/azure/cloud-adoption-framework/manage/azure-management-guide/enhanced-baseline?tabs=AzureAutomation%2CAzureSecurityCenter</a:t>
            </a:r>
            <a:endParaRPr lang="en-US"/>
          </a:p>
          <a:p>
            <a:endParaRPr lang="en-US" sz="1200" b="0" i="0" kern="1200">
              <a:solidFill>
                <a:schemeClr val="tx1"/>
              </a:solidFill>
              <a:effectLst/>
              <a:latin typeface="+mn-lt"/>
              <a:ea typeface="+mn-ea"/>
              <a:cs typeface="+mn-cs"/>
            </a:endParaRP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2772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Phase introduction slide</a:t>
            </a: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7734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a:solidFill>
                  <a:schemeClr val="tx1"/>
                </a:solidFill>
                <a:effectLst/>
                <a:latin typeface="+mn-lt"/>
                <a:ea typeface="+mn-ea"/>
                <a:cs typeface="+mn-cs"/>
              </a:rPr>
              <a:t>Why we need to enhance the management baseline</a:t>
            </a:r>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The management baseline outlines a minimum viable product (MVP) for cloud management services, and adds common improvements to the baseline that can further help organizations go beyond the management baseline and enhanced business commitments. </a:t>
            </a:r>
          </a:p>
          <a:p>
            <a:r>
              <a:rPr lang="en-IN" sz="1200" b="1" kern="1200">
                <a:solidFill>
                  <a:schemeClr val="tx1"/>
                </a:solidFill>
                <a:effectLst/>
                <a:latin typeface="+mn-lt"/>
                <a:ea typeface="+mn-ea"/>
                <a:cs typeface="+mn-cs"/>
              </a:rPr>
              <a:t>Goals for management baseline</a:t>
            </a:r>
            <a:endParaRPr lang="en-IN" sz="120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a:solidFill>
                  <a:schemeClr val="tx1"/>
                </a:solidFill>
                <a:effectLst/>
                <a:latin typeface="+mn-lt"/>
                <a:ea typeface="+mn-ea"/>
                <a:cs typeface="+mn-cs"/>
              </a:rPr>
              <a:t>To reduce the number of workloads that require such investments, an enhanced management baseline can provide enough of an improvement to the business commitment </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Improve uptime and decrease recovery times with cloud-native tools and processes to better achieve greater</a:t>
            </a:r>
            <a:r>
              <a:rPr lang="en-IN" sz="1200" kern="1200" baseline="0">
                <a:solidFill>
                  <a:schemeClr val="tx1"/>
                </a:solidFill>
                <a:effectLst/>
                <a:latin typeface="+mn-lt"/>
                <a:ea typeface="+mn-ea"/>
                <a:cs typeface="+mn-cs"/>
              </a:rPr>
              <a:t> business commitments</a:t>
            </a:r>
            <a:endParaRPr lang="en-IN"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3391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your business needs additional levels of commitment from the standard level of management baseline, you can define the next level of commitment with enhanced management baseline. This is made in acceptance with the business and costs associated with the enhanced baseline-managed offering. Although these enhancements aren't cost effective for every workload, there should be common processes, tools, and solutions for any workload that can justify the cost of the extra management support.</a:t>
            </a: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1050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Before enhancing the management baseline, it’s always recommended to first evaluate common additions that can be added to go beyond the management baseline and meet business needs.</a:t>
            </a:r>
          </a:p>
          <a:p>
            <a:endParaRPr lang="en-IN" sz="120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a:solidFill>
                  <a:schemeClr val="tx1"/>
                </a:solidFill>
                <a:effectLst/>
                <a:latin typeface="+mn-lt"/>
                <a:ea typeface="+mn-ea"/>
                <a:cs typeface="+mn-cs"/>
              </a:rPr>
              <a:t>Use enhanced management baseline cloud-native operations tools and processes across inventory and visibility, operation compliance, and recovery and protection to extend the business commitment.</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 number of mission-critical workloads might require enhancements to the management baseline for better commitment.</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Enhanced baseline can be enabled to perform advanced management operations and processes such as:</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Service change tracking, which gives greater visibility into changes to Azure services and might help detect negative effects sooner or remediate faster.</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ITSM integration to automated ITSM connection.</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Operations automation, which automates operational compliance for faster, more accurate response to change.</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Automation of operations across multiple clouds.</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Guest automation with code-based configuration of guest operating systems to reduce errors and configuration drift.</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Breach notification to extend protection to include security-breach recovery triggers.</a:t>
            </a:r>
          </a:p>
          <a:p>
            <a:pPr marL="0" lvl="0" indent="0">
              <a:buFont typeface="Arial" panose="020B0604020202020204" pitchFamily="34" charset="0"/>
              <a:buNone/>
            </a:pPr>
            <a:endParaRPr lang="en-US"/>
          </a:p>
          <a:p>
            <a:r>
              <a:rPr lang="en-IN" sz="1200" kern="1200">
                <a:solidFill>
                  <a:schemeClr val="tx1"/>
                </a:solidFill>
                <a:effectLst/>
                <a:latin typeface="+mn-lt"/>
                <a:ea typeface="+mn-ea"/>
                <a:cs typeface="+mn-cs"/>
              </a:rPr>
              <a:t>The Microsoft Cloud Adoption Framework aligns different tools to allow organizations to enhance the management baseline, including: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Resource Graph</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IT Service Management Connector</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Automation</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Automation Hybrid Runbook Worker</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Desired State Configuration (DSC)</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Security </a:t>
            </a:r>
            <a:r>
              <a:rPr lang="en-IN" sz="1200" kern="1200" err="1">
                <a:solidFill>
                  <a:schemeClr val="tx1"/>
                </a:solidFill>
                <a:effectLst/>
                <a:latin typeface="+mn-lt"/>
                <a:ea typeface="+mn-ea"/>
                <a:cs typeface="+mn-cs"/>
              </a:rPr>
              <a:t>Center</a:t>
            </a:r>
            <a:endParaRPr lang="en-IN" sz="1200" kern="1200">
              <a:solidFill>
                <a:schemeClr val="tx1"/>
              </a:solidFill>
              <a:effectLst/>
              <a:latin typeface="+mn-lt"/>
              <a:ea typeface="+mn-ea"/>
              <a:cs typeface="+mn-cs"/>
            </a:endParaRPr>
          </a:p>
          <a:p>
            <a:pPr marL="0" lv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3742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Phase introduction slide</a:t>
            </a: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3332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a:solidFill>
                  <a:schemeClr val="tx1"/>
                </a:solidFill>
                <a:effectLst/>
                <a:latin typeface="+mn-lt"/>
                <a:ea typeface="+mn-ea"/>
                <a:cs typeface="+mn-cs"/>
              </a:rPr>
              <a:t>Why you need advanced operations and design principles </a:t>
            </a:r>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Aspects of workload and platform operations might require changes to design and architecture principles. Management specialization is required to improve the design of common systems (platforms) or specific workloads to effectively minimize interruptions.</a:t>
            </a:r>
          </a:p>
          <a:p>
            <a:r>
              <a:rPr lang="en-IN" sz="1200" kern="1200">
                <a:solidFill>
                  <a:schemeClr val="tx1"/>
                </a:solidFill>
                <a:effectLst/>
                <a:latin typeface="+mn-lt"/>
                <a:ea typeface="+mn-ea"/>
                <a:cs typeface="+mn-cs"/>
              </a:rPr>
              <a:t> </a:t>
            </a:r>
          </a:p>
          <a:p>
            <a:r>
              <a:rPr lang="en-IN" sz="1200" b="1" kern="1200">
                <a:solidFill>
                  <a:schemeClr val="tx1"/>
                </a:solidFill>
                <a:effectLst/>
                <a:latin typeface="+mn-lt"/>
                <a:ea typeface="+mn-ea"/>
                <a:cs typeface="+mn-cs"/>
              </a:rPr>
              <a:t>Goals for management baseline</a:t>
            </a:r>
            <a:endParaRPr lang="en-IN" sz="120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kern="1200">
                <a:solidFill>
                  <a:schemeClr val="tx1"/>
                </a:solidFill>
                <a:effectLst/>
                <a:latin typeface="+mn-lt"/>
                <a:ea typeface="+mn-ea"/>
                <a:cs typeface="+mn-cs"/>
              </a:rPr>
              <a:t>Improve the resiliency and design of business workloads that can help in minimizing business interruptions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Detect trends and provide automated remediation</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Create repeatable solutions to minimize maintenance overhead by aligning the cloud platform team and cloud automation team</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Use advanced monitoring tools to discover incremental improvements to address in the next pass of system design, automation, and scale.</a:t>
            </a:r>
          </a:p>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00186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Advanced operations and design principles extend to areas of specialization, including platform specialization and workload specialization. Workload specialization is usually reserved for high criticality or mission-critical workloads. On the other hand, platform specialization is usually reserved for medium to high criticality workloads.</a:t>
            </a:r>
          </a:p>
          <a:p>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Let’s look into each area of specialization.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225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a:solidFill>
                  <a:srgbClr val="000000"/>
                </a:solidFill>
                <a:effectLst/>
                <a:latin typeface="Segoe"/>
              </a:rPr>
              <a:t>&lt;</a:t>
            </a:r>
            <a:r>
              <a:rPr lang="en-US" b="1"/>
              <a:t>Key point&gt;: </a:t>
            </a:r>
            <a:r>
              <a:rPr lang="en-US"/>
              <a:t>Find more </a:t>
            </a:r>
            <a:r>
              <a:rPr lang="en-US" b="1" i="1"/>
              <a:t>Get Started guides </a:t>
            </a:r>
            <a:r>
              <a:rPr lang="en-US" b="0" i="0"/>
              <a:t>in</a:t>
            </a:r>
            <a:r>
              <a:rPr lang="en-US" b="1" i="1"/>
              <a:t> </a:t>
            </a:r>
            <a:r>
              <a:rPr lang="en-US" b="0" i="0"/>
              <a:t>Microsoft Cloud Adoption Framework Documentation</a:t>
            </a:r>
          </a:p>
          <a:p>
            <a:endParaRPr lang="en-US" b="0" i="0"/>
          </a:p>
          <a:p>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a:solidFill>
                <a:srgbClr val="000000"/>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Segoe"/>
              </a:rPr>
              <a:t>&lt;Transition&gt; </a:t>
            </a:r>
            <a:r>
              <a:rPr lang="en-US" sz="1200" b="0" i="0" u="none" strike="noStrike">
                <a:solidFill>
                  <a:srgbClr val="000000"/>
                </a:solidFill>
                <a:effectLst/>
                <a:latin typeface="Segoe"/>
              </a:rPr>
              <a:t>There are a variety of tools, templates and assessments that will support your path to digital transformation; we will now look at a high-level overview of those resources</a:t>
            </a:r>
            <a:endParaRPr lang="en-US" b="0" i="0">
              <a:solidFill>
                <a:srgbClr val="444444"/>
              </a:solidFill>
              <a:effectLst/>
              <a:latin typeface="Calibri" panose="020F0502020204030204" pitchFamily="34" charset="0"/>
            </a:endParaRPr>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Much like the enhanced management baseline, platform specialization is an extension beyond the standard management baseline. </a:t>
            </a:r>
            <a:r>
              <a:rPr lang="en-US" sz="1200" kern="1200">
                <a:solidFill>
                  <a:schemeClr val="tx1"/>
                </a:solidFill>
                <a:effectLst/>
                <a:latin typeface="+mn-lt"/>
                <a:ea typeface="+mn-ea"/>
                <a:cs typeface="+mn-cs"/>
              </a:rPr>
              <a:t>Investing in ongoing operations of a specific workload is generally reserved for mission-critical workloads</a:t>
            </a:r>
            <a:r>
              <a:rPr lang="en-IN" sz="1200" kern="1200">
                <a:solidFill>
                  <a:schemeClr val="tx1"/>
                </a:solidFill>
                <a:effectLst/>
                <a:latin typeface="+mn-lt"/>
                <a:ea typeface="+mn-ea"/>
                <a:cs typeface="+mn-cs"/>
              </a:rPr>
              <a:t>. </a:t>
            </a:r>
          </a:p>
          <a:p>
            <a:pPr marL="0" lvl="0" indent="0">
              <a:buFont typeface="Arial" panose="020B0604020202020204" pitchFamily="34" charset="0"/>
              <a:buNone/>
            </a:pPr>
            <a:r>
              <a:rPr lang="en-IN" sz="1200" kern="1200">
                <a:solidFill>
                  <a:schemeClr val="tx1"/>
                </a:solidFill>
                <a:effectLst/>
                <a:latin typeface="+mn-lt"/>
                <a:ea typeface="+mn-ea"/>
                <a:cs typeface="+mn-cs"/>
              </a:rPr>
              <a:t>Platform specialization consists of a disciplined execution of the following processes in an iterative approach:</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Improve the design of common systems (platforms) or specific workloads by considering best practices for architecture frameworks with Azure Architecture Frameworks </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Minimize business interruptions with Azure Architecture Framework by improving systems designs with scalability, availability, resiliency, security, and management</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Automate remediation and reduce the impact of interruptions; when resolution of technical debt isn't the desired approach, automated remediation is commonly the next step</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Scale changes across the environment through the service catalog, where these catalogs can help maximize adoption and minimize maintenance overhead of any optimized platform</a:t>
            </a:r>
          </a:p>
          <a:p>
            <a:pPr marL="628650" lvl="1" indent="-171450">
              <a:buFont typeface="Arial" panose="020B0604020202020204" pitchFamily="34" charset="0"/>
              <a:buChar char="•"/>
            </a:pPr>
            <a:r>
              <a:rPr lang="en-IN" sz="1200" kern="1200">
                <a:solidFill>
                  <a:schemeClr val="tx1"/>
                </a:solidFill>
                <a:effectLst/>
                <a:latin typeface="+mn-lt"/>
                <a:ea typeface="+mn-ea"/>
                <a:cs typeface="+mn-cs"/>
              </a:rPr>
              <a:t>Discover incremental improvements to address in the next pass of system design, automation, and scale</a:t>
            </a:r>
          </a:p>
          <a:p>
            <a:pPr marL="0" indent="0">
              <a:buFont typeface="Arial" panose="020B0604020202020204" pitchFamily="34" charset="0"/>
              <a:buNone/>
            </a:pPr>
            <a:endParaRPr lang="en-IN" sz="1200" kern="1200">
              <a:solidFill>
                <a:schemeClr val="tx1"/>
              </a:solidFill>
              <a:effectLst/>
              <a:latin typeface="+mn-lt"/>
              <a:ea typeface="+mn-ea"/>
              <a:cs typeface="+mn-cs"/>
            </a:endParaRPr>
          </a:p>
          <a:p>
            <a:pPr marL="0" indent="0">
              <a:buFont typeface="Arial" panose="020B0604020202020204" pitchFamily="34" charset="0"/>
              <a:buNone/>
            </a:pPr>
            <a:r>
              <a:rPr lang="en-IN" sz="1200" kern="1200">
                <a:solidFill>
                  <a:schemeClr val="tx1"/>
                </a:solidFill>
                <a:effectLst/>
                <a:latin typeface="+mn-lt"/>
                <a:ea typeface="+mn-ea"/>
                <a:cs typeface="+mn-cs"/>
              </a:rPr>
              <a:t>The Microsoft Cloud Adoption Framework aligns different tools to enable platform specialization, including: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Managed Applications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Monitor for containers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SQL analytics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SQL Server health check</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Automation</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Architecture Framework</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7423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Workload specialization is similar in execution to platform specialization. But unlike common platforms, the specialization required by individual workloads often doesn't scale. When workload specialization is required, operational management commonly evolves beyond a central IT perspective. Invest in ongoing operations of a shared platform to distribute the investment across multiple workloads.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Workload specialization often triggers a cultural change in traditional IT build processes that focus on delivering a management baseline, enhanced baselines, and platform operations.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Apply best practices for improving the resiliency and design of a specific system with Azure Architecture Frameworks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Get the flexibility of advanced monitoring of options for monitoring performance, availability, usage, and dependencies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Operational tasks shift to an application-development or business-unit organization</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Application insights—to get deep insights on the specific workload around performance, availability, usage, and dependencies—are required to provide clear workload operations</a:t>
            </a:r>
          </a:p>
          <a:p>
            <a:endParaRPr lang="en-IN" sz="1200" kern="1200">
              <a:solidFill>
                <a:schemeClr val="tx1"/>
              </a:solidFill>
              <a:effectLst/>
              <a:latin typeface="+mn-lt"/>
              <a:ea typeface="+mn-ea"/>
              <a:cs typeface="+mn-cs"/>
            </a:endParaRPr>
          </a:p>
          <a:p>
            <a:r>
              <a:rPr lang="en-IN" sz="1200" kern="1200">
                <a:solidFill>
                  <a:schemeClr val="tx1"/>
                </a:solidFill>
                <a:effectLst/>
                <a:latin typeface="+mn-lt"/>
                <a:ea typeface="+mn-ea"/>
                <a:cs typeface="+mn-cs"/>
              </a:rPr>
              <a:t>The Microsoft Cloud Adoption Framework aligns different tools to enable workload specialization, including</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Monitor logs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Application Insights</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Automation</a:t>
            </a:r>
          </a:p>
          <a:p>
            <a:pPr marL="171450" lvl="0" indent="-171450">
              <a:buFont typeface="Arial" panose="020B0604020202020204" pitchFamily="34" charset="0"/>
              <a:buChar char="•"/>
            </a:pPr>
            <a:r>
              <a:rPr lang="en-IN" sz="1200" kern="1200">
                <a:solidFill>
                  <a:schemeClr val="tx1"/>
                </a:solidFill>
                <a:effectLst/>
                <a:latin typeface="+mn-lt"/>
                <a:ea typeface="+mn-ea"/>
                <a:cs typeface="+mn-cs"/>
              </a:rPr>
              <a:t>Azure Architecture Framework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6709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4114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We have tools, assessments, and other assets to support your cloud adoption journey.</a:t>
            </a:r>
          </a:p>
          <a:p>
            <a:endParaRPr lang="en-US" b="1">
              <a:cs typeface="Calibri"/>
            </a:endParaRPr>
          </a:p>
          <a:p>
            <a:r>
              <a:rPr lang="en-US" b="1">
                <a:cs typeface="Calibri"/>
              </a:rPr>
              <a:t>&lt;Transition&gt; Although the tools, templates, and assessments enable you to manage your own journey, not everyone wants to do this alone. Let's talk about the role of Microsoft Partners - and how they can lighten the load.</a:t>
            </a:r>
          </a:p>
          <a:p>
            <a:endParaRPr lang="en-US"/>
          </a:p>
        </p:txBody>
      </p:sp>
    </p:spTree>
    <p:extLst>
      <p:ext uri="{BB962C8B-B14F-4D97-AF65-F5344CB8AC3E}">
        <p14:creationId xmlns:p14="http://schemas.microsoft.com/office/powerpoint/2010/main" val="496557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r>
              <a:rPr lang="en-IN" sz="1200" kern="1200" dirty="0">
                <a:solidFill>
                  <a:schemeClr val="tx1"/>
                </a:solidFill>
                <a:effectLst/>
                <a:latin typeface="+mn-lt"/>
                <a:ea typeface="+mn-ea"/>
                <a:cs typeface="+mn-cs"/>
              </a:rPr>
              <a:t>This framework consists of multiple phases, including:</a:t>
            </a:r>
          </a:p>
          <a:p>
            <a:endParaRPr lang="en-IN"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Strategy: </a:t>
            </a:r>
            <a:r>
              <a:rPr lang="en-IN" sz="1200" kern="1200" dirty="0">
                <a:solidFill>
                  <a:schemeClr val="tx1"/>
                </a:solidFill>
                <a:effectLst/>
                <a:latin typeface="+mn-lt"/>
                <a:ea typeface="+mn-ea"/>
                <a:cs typeface="+mn-cs"/>
              </a:rPr>
              <a:t>Define business justification and expected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Plan:</a:t>
            </a:r>
            <a:r>
              <a:rPr lang="en-IN" sz="1200" kern="1200" dirty="0">
                <a:solidFill>
                  <a:schemeClr val="tx1"/>
                </a:solidFill>
                <a:effectLst/>
                <a:latin typeface="+mn-lt"/>
                <a:ea typeface="+mn-ea"/>
                <a:cs typeface="+mn-cs"/>
              </a:rPr>
              <a:t> Create and align actionable adoption plans to desired business outcomes.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Ready:</a:t>
            </a:r>
            <a:r>
              <a:rPr lang="en-IN" sz="1200" kern="1200" dirty="0">
                <a:solidFill>
                  <a:schemeClr val="tx1"/>
                </a:solidFill>
                <a:effectLst/>
                <a:latin typeface="+mn-lt"/>
                <a:ea typeface="+mn-ea"/>
                <a:cs typeface="+mn-cs"/>
              </a:rPr>
              <a:t> Prepare the cloud environment for the planned changes.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Migrate:</a:t>
            </a:r>
            <a:r>
              <a:rPr lang="en-IN" sz="1200" kern="1200" dirty="0">
                <a:solidFill>
                  <a:schemeClr val="tx1"/>
                </a:solidFill>
                <a:effectLst/>
                <a:latin typeface="+mn-lt"/>
                <a:ea typeface="+mn-ea"/>
                <a:cs typeface="+mn-cs"/>
              </a:rPr>
              <a:t> Migrate and modernize existing workloads on the cloud.</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Innovate:</a:t>
            </a:r>
            <a:r>
              <a:rPr lang="en-IN" sz="1200" kern="1200" dirty="0">
                <a:solidFill>
                  <a:schemeClr val="tx1"/>
                </a:solidFill>
                <a:effectLst/>
                <a:latin typeface="+mn-lt"/>
                <a:ea typeface="+mn-ea"/>
                <a:cs typeface="+mn-cs"/>
              </a:rPr>
              <a:t> Develop new cloud-native or hybrid solutions.</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Govern:</a:t>
            </a:r>
            <a:r>
              <a:rPr lang="en-IN" sz="1200" kern="1200" dirty="0">
                <a:solidFill>
                  <a:schemeClr val="tx1"/>
                </a:solidFill>
                <a:effectLst/>
                <a:latin typeface="+mn-lt"/>
                <a:ea typeface="+mn-ea"/>
                <a:cs typeface="+mn-cs"/>
              </a:rPr>
              <a:t> Govern the environment and workloads to ensure industry standards and regulatory requirements. </a:t>
            </a:r>
          </a:p>
          <a:p>
            <a:pPr marL="171450" lvl="0" indent="-171450">
              <a:buFont typeface="Arial" panose="020B0604020202020204" pitchFamily="34" charset="0"/>
              <a:buChar char="•"/>
            </a:pPr>
            <a:r>
              <a:rPr lang="en-IN" sz="1200" b="1" kern="1200" dirty="0">
                <a:solidFill>
                  <a:schemeClr val="tx1"/>
                </a:solidFill>
                <a:effectLst/>
                <a:latin typeface="+mn-lt"/>
                <a:ea typeface="+mn-ea"/>
                <a:cs typeface="+mn-cs"/>
              </a:rPr>
              <a:t>Manage:</a:t>
            </a:r>
            <a:r>
              <a:rPr lang="en-IN" sz="1200" kern="1200" dirty="0">
                <a:solidFill>
                  <a:schemeClr val="tx1"/>
                </a:solidFill>
                <a:effectLst/>
                <a:latin typeface="+mn-lt"/>
                <a:ea typeface="+mn-ea"/>
                <a:cs typeface="+mn-cs"/>
              </a:rPr>
              <a:t> Conduct operations management for cloud and hybrid solutions.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Let’s look at the other methodologies within the Framework's cloud adoption lifecycle.</a:t>
            </a:r>
          </a:p>
          <a:p>
            <a:endParaRPr lang="en-IN"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strategy includes following these four </a:t>
            </a:r>
            <a:r>
              <a:rPr lang="en-US" b="0" i="0" dirty="0">
                <a:solidFill>
                  <a:srgbClr val="171717"/>
                </a:solidFill>
                <a:effectLst/>
                <a:latin typeface="Segoe UI" panose="020B0502040204020203" pitchFamily="34" charset="0"/>
              </a:rPr>
              <a:t>steps to help you document your business strategy efficiently—</a:t>
            </a:r>
            <a:endParaRPr lang="en-US" dirty="0"/>
          </a:p>
          <a:p>
            <a:endParaRPr lang="en-US" dirty="0"/>
          </a:p>
          <a:p>
            <a:r>
              <a:rPr lang="en-US" dirty="0"/>
              <a:t>understanding motivations, business outcomes, financial considerations, and technical considerations.</a:t>
            </a:r>
          </a:p>
          <a:p>
            <a:endParaRPr lang="en-US" dirty="0"/>
          </a:p>
          <a:p>
            <a:r>
              <a:rPr lang="en-US" dirty="0"/>
              <a:t>Review the main goal of each of the four steps of the Strategy methodology.</a:t>
            </a:r>
          </a:p>
          <a:p>
            <a:endParaRPr lang="en-US" dirty="0"/>
          </a:p>
          <a:p>
            <a:r>
              <a:rPr lang="en-US" dirty="0"/>
              <a:t>How can we assess the state of our cloud adoption effort, and begin building a cloud adoption strategy?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988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useful tools to assess the state of your organization's cloud effort (and the rationale behind it). </a:t>
            </a:r>
          </a:p>
          <a:p>
            <a:endParaRPr lang="en-US" dirty="0"/>
          </a:p>
          <a:p>
            <a:pPr marL="171450" indent="-171450">
              <a:buFont typeface="Wingdings" panose="05000000000000000000" pitchFamily="2" charset="2"/>
              <a:buChar char="§"/>
            </a:pPr>
            <a:r>
              <a:rPr lang="en-US" dirty="0"/>
              <a:t>Review the Cloud Journey Tracker to understand where you are in your cloud journey and understand your business motivations for cloud adoption.</a:t>
            </a:r>
          </a:p>
          <a:p>
            <a:pPr marL="171450" indent="-171450">
              <a:buFont typeface="Wingdings" panose="05000000000000000000" pitchFamily="2" charset="2"/>
              <a:buChar char="§"/>
            </a:pPr>
            <a:r>
              <a:rPr lang="en-US" dirty="0"/>
              <a:t>Point out the benefits the business outcome template and strategy and plan template—c</a:t>
            </a:r>
            <a:r>
              <a:rPr lang="en-US" b="0" i="0" dirty="0">
                <a:solidFill>
                  <a:srgbClr val="171717"/>
                </a:solidFill>
                <a:effectLst/>
                <a:latin typeface="Segoe UI" panose="020B0502040204020203" pitchFamily="34" charset="0"/>
              </a:rPr>
              <a:t>apture business outcomes to be used later in the development of customer transformation journey strategies</a:t>
            </a:r>
            <a:r>
              <a:rPr lang="en-US" dirty="0"/>
              <a:t>.</a:t>
            </a:r>
          </a:p>
          <a:p>
            <a:pPr marL="171450" indent="-171450">
              <a:buFont typeface="Wingdings" panose="05000000000000000000" pitchFamily="2" charset="2"/>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Let's look at how to e</a:t>
            </a:r>
            <a:r>
              <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ngage stakeholders to begin the process of understanding cloud adoption motivations.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691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what your motivations are—</a:t>
            </a:r>
          </a:p>
          <a:p>
            <a:r>
              <a:rPr lang="en-US" dirty="0"/>
              <a:t>WHY are you moving to the cloud?</a:t>
            </a:r>
          </a:p>
          <a:p>
            <a:endParaRPr lang="en-US" dirty="0"/>
          </a:p>
          <a:p>
            <a:r>
              <a:rPr lang="en-US" dirty="0"/>
              <a:t>Let's begin to explore some of your motivations for moving to the cloud.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797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There is no single, motivating factor for cloud adoption—there is typically more than one motivation involved.</a:t>
            </a:r>
          </a:p>
          <a:p>
            <a:endParaRPr lang="en-US" sz="1200" b="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b="0" kern="1200" dirty="0">
                <a:solidFill>
                  <a:schemeClr val="tx1"/>
                </a:solidFill>
                <a:effectLst/>
                <a:latin typeface="Segoe"/>
                <a:ea typeface="+mn-ea"/>
                <a:cs typeface="+mn-cs"/>
              </a:rPr>
              <a:t>Cloud adoption is an iterative process. </a:t>
            </a:r>
          </a:p>
          <a:p>
            <a:pPr marL="171450" indent="-171450">
              <a:buFont typeface="Wingdings" panose="05000000000000000000" pitchFamily="2" charset="2"/>
              <a:buChar char="§"/>
            </a:pPr>
            <a:r>
              <a:rPr lang="en-US" sz="1200" b="0" kern="1200" dirty="0">
                <a:solidFill>
                  <a:schemeClr val="tx1"/>
                </a:solidFill>
                <a:effectLst/>
                <a:latin typeface="Segoe"/>
                <a:ea typeface="+mn-ea"/>
                <a:cs typeface="+mn-cs"/>
              </a:rPr>
              <a:t>There can be many motivations for why your organization is planning digital transformation.</a:t>
            </a:r>
          </a:p>
          <a:p>
            <a:pPr marL="171450" indent="-171450">
              <a:buFont typeface="Wingdings" panose="05000000000000000000" pitchFamily="2" charset="2"/>
              <a:buChar char="§"/>
            </a:pPr>
            <a:r>
              <a:rPr lang="en-US" sz="1200" b="0"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Wingdings" panose="05000000000000000000" pitchFamily="2" charset="2"/>
              <a:buChar char="§"/>
            </a:pPr>
            <a:endParaRPr lang="en-US" sz="1200" b="1" kern="1200" dirty="0">
              <a:solidFill>
                <a:schemeClr val="tx1"/>
              </a:solidFill>
              <a:effectLst/>
              <a:latin typeface="Segoe"/>
              <a:ea typeface="+mn-ea"/>
              <a:cs typeface="+mn-cs"/>
            </a:endParaRPr>
          </a:p>
          <a:p>
            <a:pPr marL="0" indent="0">
              <a:buFont typeface="Wingdings" panose="05000000000000000000" pitchFamily="2" charset="2"/>
              <a:buNone/>
            </a:pPr>
            <a:r>
              <a:rPr lang="en-US" sz="1200" b="0" kern="1200" dirty="0">
                <a:solidFill>
                  <a:schemeClr val="tx1"/>
                </a:solidFill>
                <a:effectLst/>
                <a:latin typeface="Segoe"/>
                <a:ea typeface="+mn-ea"/>
                <a:cs typeface="+mn-cs"/>
              </a:rPr>
              <a:t>How do you define and document your motivations for moving to the cloud?</a:t>
            </a:r>
          </a:p>
          <a:p>
            <a:pPr marL="0" indent="0">
              <a:buFont typeface="Arial" panose="020B0604020202020204" pitchFamily="34" charset="0"/>
              <a:buNone/>
            </a:pPr>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cs typeface="Calibri"/>
              </a:rPr>
              <a:t>Agenda:</a:t>
            </a:r>
            <a:endParaRPr lang="en-US" dirty="0"/>
          </a:p>
          <a:p>
            <a:endParaRPr lang="en-US" dirty="0"/>
          </a:p>
          <a:p>
            <a:r>
              <a:rPr lang="en-US" dirty="0"/>
              <a:t>●  Why is cloud adoption important?</a:t>
            </a:r>
            <a:endParaRPr lang="en-US" dirty="0">
              <a:cs typeface="Calibri"/>
            </a:endParaRPr>
          </a:p>
          <a:p>
            <a:r>
              <a:rPr lang="en-US" dirty="0"/>
              <a:t>●  Overview: Microsoft Cloud Adoption Framework for Azure</a:t>
            </a:r>
          </a:p>
          <a:p>
            <a:r>
              <a:rPr lang="en-US" dirty="0"/>
              <a:t>●  Overcoming common blockers</a:t>
            </a:r>
          </a:p>
          <a:p>
            <a:r>
              <a:rPr lang="en-US" dirty="0"/>
              <a:t>●  Tools, templates, and assessments</a:t>
            </a:r>
          </a:p>
          <a:p>
            <a:r>
              <a:rPr lang="en-US" dirty="0"/>
              <a:t>●  Find a Partner</a:t>
            </a:r>
            <a:endParaRPr lang="en-US" dirty="0">
              <a:cs typeface="Calibri"/>
            </a:endParaRP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Motivations are not static, but and because they reflect why you want to move to the cloud, might fall into several different categories.</a:t>
            </a:r>
          </a:p>
          <a:p>
            <a:pPr algn="l"/>
            <a:endParaRPr lang="en-US" b="0" i="0" dirty="0">
              <a:solidFill>
                <a:srgbClr val="171717"/>
              </a:solidFill>
              <a:effectLst/>
              <a:latin typeface="Segoe UI" panose="020B0502040204020203" pitchFamily="34" charset="0"/>
            </a:endParaRPr>
          </a:p>
          <a:p>
            <a:pPr marL="171450" indent="-171450" algn="l">
              <a:buFont typeface="Wingdings" panose="05000000000000000000" pitchFamily="2" charset="2"/>
              <a:buChar char="§"/>
            </a:pPr>
            <a:r>
              <a:rPr lang="en-US" b="0" i="0" dirty="0">
                <a:solidFill>
                  <a:srgbClr val="171717"/>
                </a:solidFill>
                <a:effectLst/>
                <a:latin typeface="Segoe UI" panose="020B0502040204020203" pitchFamily="34" charset="0"/>
              </a:rPr>
              <a:t>When a response to critical business events is the highest priority, it's important to </a:t>
            </a:r>
            <a:r>
              <a:rPr lang="en-US" b="0" i="0" u="none" strike="noStrike" dirty="0">
                <a:solidFill>
                  <a:srgbClr val="171717"/>
                </a:solidFill>
                <a:effectLst/>
                <a:latin typeface="Segoe UI" panose="020B0502040204020203" pitchFamily="34" charset="0"/>
                <a:hlinkClick r:id="rId3"/>
              </a:rPr>
              <a:t>get started with migration</a:t>
            </a:r>
            <a:r>
              <a:rPr lang="en-US" b="0" i="0" dirty="0">
                <a:solidFill>
                  <a:srgbClr val="171717"/>
                </a:solidFill>
                <a:effectLst/>
                <a:latin typeface="Segoe UI" panose="020B0502040204020203" pitchFamily="34" charset="0"/>
              </a:rPr>
              <a:t> early, often in parallel with strategy and planning efforts. Taking this approach requires a growth mindset and a willingness to iteratively improve processes, based on direct lessons learned.</a:t>
            </a:r>
          </a:p>
          <a:p>
            <a:pPr marL="171450" indent="-171450" algn="l">
              <a:buFont typeface="Wingdings" panose="05000000000000000000" pitchFamily="2" charset="2"/>
              <a:buChar char="§"/>
            </a:pPr>
            <a:endParaRPr lang="en-US" b="0" i="0" dirty="0">
              <a:solidFill>
                <a:srgbClr val="171717"/>
              </a:solidFill>
              <a:effectLst/>
              <a:latin typeface="Segoe UI" panose="020B0502040204020203" pitchFamily="34" charset="0"/>
            </a:endParaRPr>
          </a:p>
          <a:p>
            <a:pPr marL="171450" indent="-171450" algn="l">
              <a:buFont typeface="Wingdings" panose="05000000000000000000" pitchFamily="2" charset="2"/>
              <a:buChar char="§"/>
            </a:pPr>
            <a:r>
              <a:rPr lang="en-US" b="0" i="0" dirty="0">
                <a:solidFill>
                  <a:srgbClr val="171717"/>
                </a:solidFill>
                <a:effectLst/>
                <a:latin typeface="Segoe UI" panose="020B0502040204020203" pitchFamily="34" charset="0"/>
              </a:rPr>
              <a:t>When migration is the highest priority, strategy and planning will play a vital role early in the process. We recommend that you implement the first workload in parallel with planning efforts, to help the team understand and anticipate any learning curves that are associated with cloud adoption.</a:t>
            </a:r>
          </a:p>
          <a:p>
            <a:pPr marL="171450" indent="-171450" algn="l">
              <a:buFont typeface="Wingdings" panose="05000000000000000000" pitchFamily="2" charset="2"/>
              <a:buChar char="§"/>
            </a:pPr>
            <a:endParaRPr lang="en-US" b="0" i="0" dirty="0">
              <a:solidFill>
                <a:srgbClr val="171717"/>
              </a:solidFill>
              <a:effectLst/>
              <a:latin typeface="Segoe UI" panose="020B0502040204020203" pitchFamily="34" charset="0"/>
            </a:endParaRPr>
          </a:p>
          <a:p>
            <a:pPr marL="171450" indent="-171450" algn="l">
              <a:buFont typeface="Wingdings" panose="05000000000000000000" pitchFamily="2" charset="2"/>
              <a:buChar char="§"/>
            </a:pPr>
            <a:r>
              <a:rPr lang="en-US" b="0" i="0" dirty="0">
                <a:solidFill>
                  <a:srgbClr val="171717"/>
                </a:solidFill>
                <a:effectLst/>
                <a:latin typeface="Segoe UI" panose="020B0502040204020203" pitchFamily="34" charset="0"/>
              </a:rPr>
              <a:t>When innovation is the highest priority, strategy and planning require additional investments early in the process to ensure balance in the portfolio and wise alignment of the investment made during cloud adoption. For further information and guidance, see </a:t>
            </a:r>
            <a:r>
              <a:rPr lang="en-US" b="0" i="0" u="none" strike="noStrike" dirty="0">
                <a:solidFill>
                  <a:srgbClr val="171717"/>
                </a:solidFill>
                <a:effectLst/>
                <a:latin typeface="Segoe UI" panose="020B0502040204020203" pitchFamily="34" charset="0"/>
                <a:hlinkClick r:id="rId4"/>
              </a:rPr>
              <a:t>Understand the innovation journey</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ensure wiser decision-making, all participants in the migration process should have a clear awareness of their motivations.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examine possible migration-motivated strategies and business outcomes.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9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migration motivations listed near the top of the motivations table are the most common, but not necessarily the most significant, reasons for adopting the cloud. These outcomes are important to achieve, but they're most effectively used to transition to other, more useful worldviews. This important first step to cloud adoption is often called a </a:t>
            </a:r>
            <a:r>
              <a:rPr lang="en-US" b="0" i="1" dirty="0">
                <a:solidFill>
                  <a:srgbClr val="171717"/>
                </a:solidFill>
                <a:effectLst/>
                <a:latin typeface="Segoe UI" panose="020B0502040204020203" pitchFamily="34" charset="0"/>
              </a:rPr>
              <a:t>cloud migration</a:t>
            </a:r>
            <a:r>
              <a:rPr lang="en-US" b="0" i="0" dirty="0">
                <a:solidFill>
                  <a:srgbClr val="171717"/>
                </a:solidFill>
                <a:effectLst/>
                <a:latin typeface="Segoe UI" panose="020B0502040204020203" pitchFamily="34" charset="0"/>
              </a:rPr>
              <a: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a:t>
            </a:r>
            <a:r>
              <a:rPr lang="en-US" b="0" i="0" u="none" strike="noStrike" dirty="0">
                <a:solidFill>
                  <a:srgbClr val="171717"/>
                </a:solidFill>
                <a:effectLst/>
                <a:latin typeface="Segoe UI" panose="020B0502040204020203" pitchFamily="34" charset="0"/>
                <a:hlinkClick r:id="rId3"/>
              </a:rPr>
              <a:t>Migrate methodology</a:t>
            </a:r>
            <a:r>
              <a:rPr lang="en-US" b="0" i="0" dirty="0">
                <a:solidFill>
                  <a:srgbClr val="171717"/>
                </a:solidFill>
                <a:effectLst/>
                <a:latin typeface="Segoe UI" panose="020B0502040204020203" pitchFamily="34" charset="0"/>
              </a:rPr>
              <a:t> in the Cloud Adoption Framework outlines the </a:t>
            </a:r>
            <a:r>
              <a:rPr lang="en-US" b="0" i="1" dirty="0">
                <a:solidFill>
                  <a:srgbClr val="171717"/>
                </a:solidFill>
                <a:effectLst/>
                <a:latin typeface="Segoe UI" panose="020B0502040204020203" pitchFamily="34" charset="0"/>
              </a:rPr>
              <a:t>strategy for executing a cloud migration</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Some motivations align well with a migrate strategy. Motivations at the top of this list will likely have significantly less business impact than those toward the bottom. </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Migration motivation-driven strategies</a:t>
            </a:r>
            <a:r>
              <a:rPr lang="en-US" b="0" i="0" dirty="0">
                <a:solidFill>
                  <a:srgbClr val="171717"/>
                </a:solidFill>
                <a:effectLst/>
                <a:latin typeface="Segoe UI" panose="020B0502040204020203" pitchFamily="34" charset="0"/>
              </a:rPr>
              <a:t> have helped to produce successful business outcomes, like:</a:t>
            </a:r>
          </a:p>
          <a:p>
            <a:pPr algn="l">
              <a:buFont typeface="Arial" panose="020B0604020202020204" pitchFamily="34" charset="0"/>
              <a:buChar char="•"/>
            </a:pPr>
            <a:r>
              <a:rPr lang="en-US" b="0" i="0" dirty="0">
                <a:solidFill>
                  <a:srgbClr val="171717"/>
                </a:solidFill>
                <a:effectLst/>
                <a:latin typeface="Segoe UI" panose="020B0502040204020203" pitchFamily="34" charset="0"/>
              </a:rPr>
              <a:t>Increasing cost savings. Read the </a:t>
            </a:r>
            <a:r>
              <a:rPr lang="en-US" b="0" i="0" u="none" strike="noStrike" dirty="0">
                <a:solidFill>
                  <a:srgbClr val="171717"/>
                </a:solidFill>
                <a:effectLst/>
                <a:latin typeface="Segoe UI" panose="020B0502040204020203" pitchFamily="34" charset="0"/>
                <a:hlinkClick r:id="rId4"/>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Reducing vendor or technical complexity.</a:t>
            </a:r>
          </a:p>
          <a:p>
            <a:pPr algn="l">
              <a:buFont typeface="Arial" panose="020B0604020202020204" pitchFamily="34" charset="0"/>
              <a:buChar char="•"/>
            </a:pPr>
            <a:r>
              <a:rPr lang="en-US" b="0" i="0" dirty="0">
                <a:solidFill>
                  <a:srgbClr val="171717"/>
                </a:solidFill>
                <a:effectLst/>
                <a:latin typeface="Segoe UI" panose="020B0502040204020203" pitchFamily="34" charset="0"/>
              </a:rPr>
              <a:t>Optimizing internal operations.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Increasing business agility. Read the </a:t>
            </a:r>
            <a:r>
              <a:rPr lang="en-US" b="0" i="0" u="none" strike="noStrike" dirty="0">
                <a:solidFill>
                  <a:srgbClr val="171717"/>
                </a:solidFill>
                <a:effectLst/>
                <a:latin typeface="Segoe UI" panose="020B0502040204020203" pitchFamily="34" charset="0"/>
                <a:hlinkClick r:id="rId5"/>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Preparing for new technical capabilities.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market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geographic demand. Read the </a:t>
            </a:r>
            <a:r>
              <a:rPr lang="en-US" b="0" i="0" u="none" strike="noStrike" dirty="0">
                <a:solidFill>
                  <a:srgbClr val="171717"/>
                </a:solidFill>
                <a:effectLst/>
                <a:latin typeface="Segoe UI" panose="020B0502040204020203" pitchFamily="34" charset="0"/>
                <a:hlinkClick r:id="rId6"/>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171717"/>
                </a:solidFill>
                <a:effectLst/>
                <a:latin typeface="Segoe UI" panose="020B0502040204020203" pitchFamily="34" charset="0"/>
              </a:rPr>
              <a:t>Let's examine possible innovation-motivated strategies and business outcomes.</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88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Data is the new commodity, and modern applications are the supply chain driving that data into various experiences. In today's business market, it's hard to find a transformative product or service that isn't built on top of data, insights, and customer experiences. The </a:t>
            </a:r>
            <a:r>
              <a:rPr lang="en-US" b="0" i="0" u="none" strike="noStrike" dirty="0">
                <a:solidFill>
                  <a:srgbClr val="171717"/>
                </a:solidFill>
                <a:effectLst/>
                <a:latin typeface="Segoe UI" panose="020B0502040204020203" pitchFamily="34" charset="0"/>
                <a:hlinkClick r:id="rId3"/>
              </a:rPr>
              <a:t>Innovate methodology</a:t>
            </a:r>
            <a:r>
              <a:rPr lang="en-US" b="0" i="0" dirty="0">
                <a:solidFill>
                  <a:srgbClr val="171717"/>
                </a:solidFill>
                <a:effectLst/>
                <a:latin typeface="Segoe UI" panose="020B0502040204020203" pitchFamily="34" charset="0"/>
              </a:rPr>
              <a:t> in the Cloud Adoption Framework includes </a:t>
            </a:r>
            <a:r>
              <a:rPr lang="en-US" b="0" i="1" dirty="0">
                <a:solidFill>
                  <a:srgbClr val="171717"/>
                </a:solidFill>
                <a:effectLst/>
                <a:latin typeface="Segoe UI" panose="020B0502040204020203" pitchFamily="34" charset="0"/>
              </a:rPr>
              <a:t>motivations aligned to a technology strategy</a:t>
            </a:r>
            <a:r>
              <a:rPr lang="en-US" b="0" i="0" dirty="0">
                <a:solidFill>
                  <a:srgbClr val="171717"/>
                </a:solidFill>
                <a:effectLst/>
                <a:latin typeface="Segoe UI" panose="020B0502040204020203" pitchFamily="34" charset="0"/>
              </a:rPr>
              <a:t> that appear lower in the </a:t>
            </a:r>
            <a:r>
              <a:rPr lang="en-US" b="0" i="1" dirty="0">
                <a:solidFill>
                  <a:srgbClr val="171717"/>
                </a:solidFill>
                <a:effectLst/>
                <a:latin typeface="Segoe UI" panose="020B0502040204020203" pitchFamily="34" charset="0"/>
              </a:rPr>
              <a:t>Innovation</a:t>
            </a:r>
            <a:r>
              <a:rPr lang="en-US" b="0" i="0" dirty="0">
                <a:solidFill>
                  <a:srgbClr val="171717"/>
                </a:solidFill>
                <a:effectLst/>
                <a:latin typeface="Segoe UI" panose="020B0502040204020203" pitchFamily="34" charset="0"/>
              </a:rPr>
              <a:t> column of the motivation list above.</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motivations listed below focus an IT organization more on an innovate strategy than a migrate strategy. </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Innovation motivation-driven strategies</a:t>
            </a:r>
            <a:r>
              <a:rPr lang="en-US" b="0" i="0" dirty="0">
                <a:solidFill>
                  <a:srgbClr val="171717"/>
                </a:solidFill>
                <a:effectLst/>
                <a:latin typeface="Segoe UI" panose="020B0502040204020203" pitchFamily="34" charset="0"/>
              </a:rPr>
              <a:t> have helped to produce successful business outcomes.</a:t>
            </a:r>
          </a:p>
          <a:p>
            <a:pPr algn="l">
              <a:buFont typeface="Arial" panose="020B0604020202020204" pitchFamily="34" charset="0"/>
              <a:buChar char="•"/>
            </a:pPr>
            <a:r>
              <a:rPr lang="en-US" b="0" i="0" dirty="0">
                <a:solidFill>
                  <a:srgbClr val="171717"/>
                </a:solidFill>
                <a:effectLst/>
                <a:latin typeface="Segoe UI" panose="020B0502040204020203" pitchFamily="34" charset="0"/>
              </a:rPr>
              <a:t>Increasing business agility.</a:t>
            </a:r>
          </a:p>
          <a:p>
            <a:pPr algn="l">
              <a:buFont typeface="Arial" panose="020B0604020202020204" pitchFamily="34" charset="0"/>
              <a:buChar char="•"/>
            </a:pPr>
            <a:r>
              <a:rPr lang="en-US" b="0" i="0" dirty="0">
                <a:solidFill>
                  <a:srgbClr val="171717"/>
                </a:solidFill>
                <a:effectLst/>
                <a:latin typeface="Segoe UI" panose="020B0502040204020203" pitchFamily="34" charset="0"/>
              </a:rPr>
              <a:t>Preparing for new technical capabilities.</a:t>
            </a:r>
          </a:p>
          <a:p>
            <a:pPr algn="l">
              <a:buFont typeface="Arial" panose="020B0604020202020204" pitchFamily="34" charset="0"/>
              <a:buChar char="•"/>
            </a:pPr>
            <a:r>
              <a:rPr lang="en-US" b="0" i="0" dirty="0">
                <a:solidFill>
                  <a:srgbClr val="171717"/>
                </a:solidFill>
                <a:effectLst/>
                <a:latin typeface="Segoe UI" panose="020B0502040204020203" pitchFamily="34" charset="0"/>
              </a:rPr>
              <a:t>Building new technical capabilities. Read the </a:t>
            </a:r>
            <a:r>
              <a:rPr lang="en-US" b="0" i="0" u="none" strike="noStrike" dirty="0">
                <a:solidFill>
                  <a:srgbClr val="171717"/>
                </a:solidFill>
                <a:effectLst/>
                <a:latin typeface="Segoe UI" panose="020B0502040204020203" pitchFamily="34" charset="0"/>
                <a:hlinkClick r:id="rId4"/>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market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to geographic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Improving customer experience and engagement. Read the </a:t>
            </a:r>
            <a:r>
              <a:rPr lang="en-US" b="0" i="0" u="none" strike="noStrike" dirty="0">
                <a:solidFill>
                  <a:srgbClr val="171717"/>
                </a:solidFill>
                <a:effectLst/>
                <a:latin typeface="Segoe UI" panose="020B0502040204020203" pitchFamily="34" charset="0"/>
                <a:hlinkClick r:id="rId5"/>
              </a:rPr>
              <a:t>customer story</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Transforming products or services.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None/>
            </a:pPr>
            <a:r>
              <a:rPr lang="en-US" b="0" i="0" dirty="0">
                <a:solidFill>
                  <a:srgbClr val="171717"/>
                </a:solidFill>
                <a:effectLst/>
                <a:latin typeface="Segoe UI" panose="020B0502040204020203" pitchFamily="34" charset="0"/>
              </a:rPr>
              <a:t>How does your business benefit from documenting your desired business outcomes?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516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Optimize your cloud investment using cloud economics</a:t>
            </a:r>
          </a:p>
          <a:p>
            <a:pPr algn="l"/>
            <a:r>
              <a:rPr lang="en-US" b="0" i="0" dirty="0">
                <a:solidFill>
                  <a:srgbClr val="171717"/>
                </a:solidFill>
                <a:effectLst/>
                <a:latin typeface="Segoe UI" panose="020B0502040204020203" pitchFamily="34" charset="0"/>
              </a:rPr>
              <a:t>What are the fundamentals of cloud economics in Azure? Whether you're running existing workloads or designing new solutions in Azure, learn best practices guidance to navigate the economics of the cloud for your organization, and optimize your operating costs in Azure based on your specific workloads. Get started with successfully building your cloud business case with key financial and technical guidance, and maximize the full benefit of your cloud investment.</a:t>
            </a:r>
          </a:p>
          <a:p>
            <a:pPr algn="l"/>
            <a:r>
              <a:rPr lang="en-US" b="0" i="0" dirty="0">
                <a:solidFill>
                  <a:srgbClr val="171717"/>
                </a:solidFill>
                <a:effectLst/>
                <a:latin typeface="Segoe UI" panose="020B0502040204020203" pitchFamily="34" charset="0"/>
              </a:rPr>
              <a:t>Learn more about </a:t>
            </a:r>
            <a:r>
              <a:rPr lang="en-US" b="0" i="0" u="none" strike="noStrike" dirty="0">
                <a:solidFill>
                  <a:srgbClr val="171717"/>
                </a:solidFill>
                <a:effectLst/>
                <a:latin typeface="Segoe UI" panose="020B0502040204020203" pitchFamily="34" charset="0"/>
                <a:hlinkClick r:id="rId3"/>
              </a:rPr>
              <a:t>how cloud economics works</a:t>
            </a:r>
            <a:r>
              <a:rPr lang="en-US" b="0" i="0" dirty="0">
                <a:solidFill>
                  <a:srgbClr val="171717"/>
                </a:solidFill>
                <a:effectLst/>
                <a:latin typeface="Segoe UI" panose="020B0502040204020203" pitchFamily="34" charset="0"/>
              </a:rPr>
              <a: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Prepare for conversations with different personas</a:t>
            </a:r>
          </a:p>
          <a:p>
            <a:pPr algn="l"/>
            <a:r>
              <a:rPr lang="en-US" b="0" i="0" dirty="0">
                <a:solidFill>
                  <a:srgbClr val="171717"/>
                </a:solidFill>
                <a:effectLst/>
                <a:latin typeface="Segoe UI" panose="020B0502040204020203" pitchFamily="34" charset="0"/>
              </a:rPr>
              <a:t>The following are a few business outcomes that tend to trigger conversations with various personas:</a:t>
            </a:r>
          </a:p>
          <a:p>
            <a:pPr algn="l">
              <a:buFont typeface="Arial" panose="020B0604020202020204" pitchFamily="34" charset="0"/>
              <a:buChar char="•"/>
            </a:pPr>
            <a:r>
              <a:rPr lang="en-US" b="1" i="0" dirty="0">
                <a:solidFill>
                  <a:srgbClr val="171717"/>
                </a:solidFill>
                <a:effectLst/>
                <a:latin typeface="Segoe UI" panose="020B0502040204020203" pitchFamily="34" charset="0"/>
              </a:rPr>
              <a:t>Finance leadership:</a:t>
            </a:r>
            <a:r>
              <a:rPr lang="en-US" b="0" i="0" dirty="0">
                <a:solidFill>
                  <a:srgbClr val="171717"/>
                </a:solidFill>
                <a:effectLst/>
                <a:latin typeface="Segoe UI" panose="020B0502040204020203" pitchFamily="34" charset="0"/>
              </a:rPr>
              <a:t> Increase profitability while driving compliance.</a:t>
            </a:r>
          </a:p>
          <a:p>
            <a:pPr algn="l">
              <a:buFont typeface="Arial" panose="020B0604020202020204" pitchFamily="34" charset="0"/>
              <a:buChar char="•"/>
            </a:pPr>
            <a:r>
              <a:rPr lang="en-US" b="1" i="0" dirty="0">
                <a:solidFill>
                  <a:srgbClr val="171717"/>
                </a:solidFill>
                <a:effectLst/>
                <a:latin typeface="Segoe UI" panose="020B0502040204020203" pitchFamily="34" charset="0"/>
              </a:rPr>
              <a:t>Marketing:</a:t>
            </a:r>
            <a:r>
              <a:rPr lang="en-US" b="0" i="0" dirty="0">
                <a:solidFill>
                  <a:srgbClr val="171717"/>
                </a:solidFill>
                <a:effectLst/>
                <a:latin typeface="Segoe UI" panose="020B0502040204020203" pitchFamily="34" charset="0"/>
              </a:rPr>
              <a:t> Acquire and retain customers, build reputation.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Sales:</a:t>
            </a:r>
            <a:r>
              <a:rPr lang="en-US" b="0" i="0" dirty="0">
                <a:solidFill>
                  <a:srgbClr val="171717"/>
                </a:solidFill>
                <a:effectLst/>
                <a:latin typeface="Segoe UI" panose="020B0502040204020203" pitchFamily="34" charset="0"/>
              </a:rPr>
              <a:t> Accelerate sales, improve customer lifetime value.</a:t>
            </a:r>
          </a:p>
          <a:p>
            <a:pPr algn="l">
              <a:buFont typeface="Arial" panose="020B0604020202020204" pitchFamily="34" charset="0"/>
              <a:buChar char="•"/>
            </a:pPr>
            <a:r>
              <a:rPr lang="en-US" b="1" i="0" dirty="0">
                <a:solidFill>
                  <a:srgbClr val="171717"/>
                </a:solidFill>
                <a:effectLst/>
                <a:latin typeface="Segoe UI" panose="020B0502040204020203" pitchFamily="34" charset="0"/>
              </a:rPr>
              <a:t>Human resources:</a:t>
            </a:r>
            <a:r>
              <a:rPr lang="en-US" b="0" i="0" dirty="0">
                <a:solidFill>
                  <a:srgbClr val="171717"/>
                </a:solidFill>
                <a:effectLst/>
                <a:latin typeface="Segoe UI" panose="020B0502040204020203" pitchFamily="34" charset="0"/>
              </a:rPr>
              <a:t> Retain, recruit, and empower employees.</a:t>
            </a:r>
          </a:p>
          <a:p>
            <a:pPr algn="l">
              <a:buFont typeface="Arial" panose="020B0604020202020204" pitchFamily="34" charset="0"/>
              <a:buChar char="•"/>
            </a:pPr>
            <a:r>
              <a:rPr lang="en-US" b="1" i="0" dirty="0">
                <a:solidFill>
                  <a:srgbClr val="171717"/>
                </a:solidFill>
                <a:effectLst/>
                <a:latin typeface="Segoe UI" panose="020B0502040204020203" pitchFamily="34" charset="0"/>
              </a:rPr>
              <a:t>Executive leadership:</a:t>
            </a:r>
            <a:r>
              <a:rPr lang="en-US" b="0" i="0" dirty="0">
                <a:solidFill>
                  <a:srgbClr val="171717"/>
                </a:solidFill>
                <a:effectLst/>
                <a:latin typeface="Segoe UI" panose="020B0502040204020203" pitchFamily="34" charset="0"/>
              </a:rPr>
              <a:t> Meeting market growth requirements and environmental sustainability metrics.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Sample outcomes by category</a:t>
            </a:r>
          </a:p>
          <a:p>
            <a:pPr algn="l"/>
            <a:r>
              <a:rPr lang="en-US" b="0" i="0" dirty="0">
                <a:solidFill>
                  <a:srgbClr val="171717"/>
                </a:solidFill>
                <a:effectLst/>
                <a:latin typeface="Segoe UI" panose="020B0502040204020203" pitchFamily="34" charset="0"/>
              </a:rPr>
              <a:t>Speaking in business outcomes can feel like a foreign language to many technically minded individuals. To help ease translation, we curate a set of business outcome examples. You can use the following examples to inspire and demonstrate business outcomes that are based on actual transformation journeys.</a:t>
            </a:r>
          </a:p>
          <a:p>
            <a:pPr algn="l"/>
            <a:endParaRPr lang="en-US" b="0" i="0" dirty="0">
              <a:solidFill>
                <a:srgbClr val="171717"/>
              </a:solidFill>
              <a:effectLst/>
              <a:latin typeface="Segoe UI" panose="020B0502040204020203" pitchFamily="34" charset="0"/>
            </a:endParaRPr>
          </a:p>
          <a:p>
            <a:pPr marL="0" indent="0" algn="l">
              <a:buFont typeface="Wingdings" panose="05000000000000000000" pitchFamily="2" charset="2"/>
              <a:buNone/>
            </a:pPr>
            <a:r>
              <a:rPr lang="en-US" b="0" i="0" dirty="0">
                <a:solidFill>
                  <a:srgbClr val="171717"/>
                </a:solidFill>
                <a:effectLst/>
                <a:latin typeface="Segoe UI" panose="020B0502040204020203" pitchFamily="34" charset="0"/>
              </a:rPr>
              <a:t>To help you find business outcomes more easily, we've separated them into the following categories. This approach tends to drive consensus-building conversations across business units.</a:t>
            </a:r>
          </a:p>
          <a:p>
            <a:pPr algn="l"/>
            <a:r>
              <a:rPr lang="en-US" b="1" i="0" dirty="0">
                <a:solidFill>
                  <a:srgbClr val="171717"/>
                </a:solidFill>
                <a:effectLst/>
                <a:latin typeface="Segoe UI" panose="020B0502040204020203" pitchFamily="34" charset="0"/>
              </a:rPr>
              <a:t>Fiscal outcomes</a:t>
            </a:r>
          </a:p>
          <a:p>
            <a:pPr algn="l"/>
            <a:r>
              <a:rPr lang="en-US" b="0" i="0" dirty="0">
                <a:solidFill>
                  <a:srgbClr val="171717"/>
                </a:solidFill>
                <a:effectLst/>
                <a:latin typeface="Segoe UI" panose="020B0502040204020203" pitchFamily="34" charset="0"/>
              </a:rPr>
              <a:t>Financial or fiscal performance is the cleanest business outcome for many business leaders, but not the only one.</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Agility outcomes</a:t>
            </a:r>
          </a:p>
          <a:p>
            <a:pPr algn="l"/>
            <a:r>
              <a:rPr lang="en-US" b="0" i="0" dirty="0">
                <a:solidFill>
                  <a:srgbClr val="171717"/>
                </a:solidFill>
                <a:effectLst/>
                <a:latin typeface="Segoe UI" panose="020B0502040204020203" pitchFamily="34" charset="0"/>
              </a:rPr>
              <a:t>Today's fast-changing business environment places a premium on time. The ability to respond to and drive market change quickly is the fundamental measure of business agility.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Reach outcomes</a:t>
            </a:r>
          </a:p>
          <a:p>
            <a:pPr algn="l"/>
            <a:r>
              <a:rPr lang="en-US" b="0" i="0" dirty="0">
                <a:solidFill>
                  <a:srgbClr val="171717"/>
                </a:solidFill>
                <a:effectLst/>
                <a:latin typeface="Segoe UI" panose="020B0502040204020203" pitchFamily="34" charset="0"/>
              </a:rPr>
              <a:t>In a constantly shrinking market, global reach (ability to support global customers and users) can be measured by compliance in geographies that are relevant to the business.</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Customer engagement outcomes</a:t>
            </a:r>
          </a:p>
          <a:p>
            <a:pPr algn="l"/>
            <a:r>
              <a:rPr lang="en-US" b="0" i="0" dirty="0">
                <a:solidFill>
                  <a:srgbClr val="171717"/>
                </a:solidFill>
                <a:effectLst/>
                <a:latin typeface="Segoe UI" panose="020B0502040204020203" pitchFamily="34" charset="0"/>
              </a:rPr>
              <a:t>Social marketplaces are redefining winners and losers at an unheard-of pace. Responding to user needs is a key measure of customer engagement.</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Performance outcomes</a:t>
            </a:r>
          </a:p>
          <a:p>
            <a:pPr algn="l"/>
            <a:r>
              <a:rPr lang="en-US" b="0" i="0" dirty="0">
                <a:solidFill>
                  <a:srgbClr val="171717"/>
                </a:solidFill>
                <a:effectLst/>
                <a:latin typeface="Segoe UI" panose="020B0502040204020203" pitchFamily="34" charset="0"/>
              </a:rPr>
              <a:t>Performance and reliability are assumed. When either falters, reputation damage can be painful and long-lasting.</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Sustainability goals</a:t>
            </a:r>
          </a:p>
          <a:p>
            <a:pPr algn="l"/>
            <a:r>
              <a:rPr lang="en-US" b="0" i="0" dirty="0">
                <a:solidFill>
                  <a:srgbClr val="171717"/>
                </a:solidFill>
                <a:effectLst/>
                <a:latin typeface="Segoe UI" panose="020B0502040204020203" pitchFamily="34" charset="0"/>
              </a:rPr>
              <a:t>Organizations are increasingly discussing environmental goals and sustainability targets.</a:t>
            </a:r>
          </a:p>
          <a:p>
            <a:pPr algn="l"/>
            <a:r>
              <a:rPr lang="en-US" b="0" i="0" dirty="0">
                <a:solidFill>
                  <a:srgbClr val="171717"/>
                </a:solidFill>
                <a:effectLst/>
                <a:latin typeface="Segoe UI" panose="020B0502040204020203" pitchFamily="34" charset="0"/>
              </a:rPr>
              <a:t>Learn more about </a:t>
            </a:r>
            <a:r>
              <a:rPr lang="en-US" b="0" i="0" u="none" strike="noStrike" dirty="0">
                <a:solidFill>
                  <a:srgbClr val="171717"/>
                </a:solidFill>
                <a:effectLst/>
                <a:latin typeface="Segoe UI" panose="020B0502040204020203" pitchFamily="34" charset="0"/>
                <a:hlinkClick r:id="rId4"/>
              </a:rPr>
              <a:t>sustainability goals</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Each of the business outcomes listed in the preceding categories can help facilitate a focused conversation among your business and technical team members. However, you shouldn't limit your conversations to these generic samples. Understanding the unique needs of your own business, and building outcomes that match, maximizes the value of a cloud transformation.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look at what guidance we have in the way of tools and templates for defining business outcomes.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085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Use the business outcome template</a:t>
            </a:r>
          </a:p>
          <a:p>
            <a:pPr algn="l"/>
            <a:endParaRPr lang="en-US" b="1"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this template, business outcomes focus on three topics:</a:t>
            </a:r>
          </a:p>
          <a:p>
            <a:pPr algn="l">
              <a:buFont typeface="Arial" panose="020B0604020202020204" pitchFamily="34" charset="0"/>
              <a:buChar char="•"/>
            </a:pPr>
            <a:r>
              <a:rPr lang="en-US" b="0" i="0" dirty="0">
                <a:solidFill>
                  <a:srgbClr val="171717"/>
                </a:solidFill>
                <a:effectLst/>
                <a:latin typeface="Segoe UI" panose="020B0502040204020203" pitchFamily="34" charset="0"/>
              </a:rPr>
              <a:t>Aligning to stakeholders or business decision makers.</a:t>
            </a:r>
          </a:p>
          <a:p>
            <a:pPr algn="l">
              <a:buFont typeface="Arial" panose="020B0604020202020204" pitchFamily="34" charset="0"/>
              <a:buChar char="•"/>
            </a:pPr>
            <a:r>
              <a:rPr lang="en-US" b="0" i="0" dirty="0">
                <a:solidFill>
                  <a:srgbClr val="171717"/>
                </a:solidFill>
                <a:effectLst/>
                <a:latin typeface="Segoe UI" panose="020B0502040204020203" pitchFamily="34" charset="0"/>
              </a:rPr>
              <a:t>Understanding business drivers and objectives.</a:t>
            </a:r>
          </a:p>
          <a:p>
            <a:pPr algn="l">
              <a:buFont typeface="Arial" panose="020B0604020202020204" pitchFamily="34" charset="0"/>
              <a:buChar char="•"/>
            </a:pPr>
            <a:r>
              <a:rPr lang="en-US" b="0" i="0" dirty="0">
                <a:solidFill>
                  <a:srgbClr val="171717"/>
                </a:solidFill>
                <a:effectLst/>
                <a:latin typeface="Segoe UI" panose="020B0502040204020203" pitchFamily="34" charset="0"/>
              </a:rPr>
              <a:t>Mapping outcomes to specific solutions and technical capability.</a:t>
            </a:r>
          </a:p>
          <a:p>
            <a:pPr algn="l"/>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Figure 1: Business outcomes visualized as a house with stakeholders, over business outcomes, over technical capabilities.</a:t>
            </a: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business outcome template focuses on simplified conversations that can quickly engage stakeholders without getting too deep into the technical solution. By rapidly understanding and aligning the key performance indicators (KPIs) and business drivers that are important to stakeholders, your team can think about high-level approaches and transformations before diving into the implementation details.</a:t>
            </a:r>
          </a:p>
          <a:p>
            <a:pPr algn="l"/>
            <a:r>
              <a:rPr lang="en-US" b="0" i="0" dirty="0">
                <a:solidFill>
                  <a:srgbClr val="171717"/>
                </a:solidFill>
                <a:effectLst/>
                <a:latin typeface="Segoe UI" panose="020B0502040204020203" pitchFamily="34" charset="0"/>
              </a:rPr>
              <a:t>An example can be found on the "example outcome" tab of the spreadsheet, as shown below. To track multiple outcomes, add them to the "collective outcomes" tab.</a:t>
            </a:r>
          </a:p>
          <a:p>
            <a:pPr algn="l"/>
            <a:r>
              <a:rPr lang="en-US" b="0" i="0" dirty="0">
                <a:solidFill>
                  <a:srgbClr val="171717"/>
                </a:solidFill>
                <a:effectLst/>
                <a:latin typeface="Segoe UI" panose="020B0502040204020203" pitchFamily="34" charset="0"/>
              </a:rPr>
              <a:t> </a:t>
            </a:r>
            <a:r>
              <a:rPr lang="en-US" b="0" i="1" dirty="0">
                <a:solidFill>
                  <a:srgbClr val="171717"/>
                </a:solidFill>
                <a:effectLst/>
                <a:latin typeface="Segoe UI" panose="020B0502040204020203" pitchFamily="34" charset="0"/>
              </a:rPr>
              <a:t>Figure 2: Example of a business outcome template.</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Why is this template relevant?</a:t>
            </a:r>
          </a:p>
          <a:p>
            <a:pPr algn="l"/>
            <a:r>
              <a:rPr lang="en-US" b="0" i="0" dirty="0">
                <a:solidFill>
                  <a:srgbClr val="171717"/>
                </a:solidFill>
                <a:effectLst/>
                <a:latin typeface="Segoe UI" panose="020B0502040204020203" pitchFamily="34" charset="0"/>
              </a:rPr>
              <a:t>Discovery is a fundamental tenet of enterprise architecture. If discovery is limited to technical discovery, the solution is likely to miss many opportunities to improve the business. Enterprise architects, solution architects, and other technically minded leaders can master the discovery process by using this template. In effective discovery processes, these leaders consider five key aspects of the business outcome before leading a transformation journey, as shown in the following image:</a:t>
            </a:r>
          </a:p>
          <a:p>
            <a:pPr algn="l"/>
            <a:r>
              <a:rPr lang="en-US" b="0" i="0" dirty="0">
                <a:solidFill>
                  <a:srgbClr val="171717"/>
                </a:solidFill>
                <a:effectLst/>
                <a:latin typeface="Segoe UI" panose="020B0502040204020203" pitchFamily="34" charset="0"/>
              </a:rPr>
              <a:t> </a:t>
            </a:r>
          </a:p>
          <a:p>
            <a:pPr algn="l"/>
            <a:r>
              <a:rPr lang="en-US" b="1" i="0" dirty="0">
                <a:solidFill>
                  <a:srgbClr val="171717"/>
                </a:solidFill>
                <a:effectLst/>
                <a:latin typeface="Segoe UI" panose="020B0502040204020203" pitchFamily="34" charset="0"/>
              </a:rPr>
              <a:t>Stakeholders:</a:t>
            </a:r>
            <a:r>
              <a:rPr lang="en-US" b="0" i="0" dirty="0">
                <a:solidFill>
                  <a:srgbClr val="171717"/>
                </a:solidFill>
                <a:effectLst/>
                <a:latin typeface="Segoe UI" panose="020B0502040204020203" pitchFamily="34" charset="0"/>
              </a:rPr>
              <a:t> Who in the organization is likely to see the greatest value in a specific business outcome? Who is most likely to support this transformation, especially when things get tough or time consuming? Who has the greatest stake in the success of this transformation? This person is a potential stakeholder.</a:t>
            </a:r>
          </a:p>
          <a:p>
            <a:pPr algn="l"/>
            <a:r>
              <a:rPr lang="en-US" b="1" i="0" dirty="0">
                <a:solidFill>
                  <a:srgbClr val="171717"/>
                </a:solidFill>
                <a:effectLst/>
                <a:latin typeface="Segoe UI" panose="020B0502040204020203" pitchFamily="34" charset="0"/>
              </a:rPr>
              <a:t>Business outcomes:</a:t>
            </a:r>
            <a:r>
              <a:rPr lang="en-US" b="0" i="0" dirty="0">
                <a:solidFill>
                  <a:srgbClr val="171717"/>
                </a:solidFill>
                <a:effectLst/>
                <a:latin typeface="Segoe UI" panose="020B0502040204020203" pitchFamily="34" charset="0"/>
              </a:rPr>
              <a:t> A business outcome is a concise, defined, and observable result or change in business performance, supported by a specific measure. How does the stakeholder want to change the business? How will the business be affected? What is the value of this transformation?</a:t>
            </a:r>
          </a:p>
          <a:p>
            <a:pPr algn="l"/>
            <a:r>
              <a:rPr lang="en-US" b="1" i="0" dirty="0">
                <a:solidFill>
                  <a:srgbClr val="171717"/>
                </a:solidFill>
                <a:effectLst/>
                <a:latin typeface="Segoe UI" panose="020B0502040204020203" pitchFamily="34" charset="0"/>
              </a:rPr>
              <a:t>Business drivers:</a:t>
            </a:r>
            <a:r>
              <a:rPr lang="en-US" b="0" i="0" dirty="0">
                <a:solidFill>
                  <a:srgbClr val="171717"/>
                </a:solidFill>
                <a:effectLst/>
                <a:latin typeface="Segoe UI" panose="020B0502040204020203" pitchFamily="34" charset="0"/>
              </a:rPr>
              <a:t> Business drivers capture the current challenge that's preventing the company from achieving desired outcomes. They can also capture new opportunities that the business can capitalize on with the right solution. How would you describe the current challenges or future state of the business? What business functions would be changing to meet the desired outcomes?</a:t>
            </a:r>
          </a:p>
          <a:p>
            <a:pPr algn="l"/>
            <a:r>
              <a:rPr lang="en-US" b="1" i="0" dirty="0">
                <a:solidFill>
                  <a:srgbClr val="171717"/>
                </a:solidFill>
                <a:effectLst/>
                <a:latin typeface="Segoe UI" panose="020B0502040204020203" pitchFamily="34" charset="0"/>
              </a:rPr>
              <a:t>KPIs:</a:t>
            </a:r>
            <a:r>
              <a:rPr lang="en-US" b="0" i="0" dirty="0">
                <a:solidFill>
                  <a:srgbClr val="171717"/>
                </a:solidFill>
                <a:effectLst/>
                <a:latin typeface="Segoe UI" panose="020B0502040204020203" pitchFamily="34" charset="0"/>
              </a:rPr>
              <a:t> How will this change be measured? How does the business know whether they are successful? How frequently will this KPI be observed? Understanding each KPI helps enable incremental change and experimentation.</a:t>
            </a:r>
          </a:p>
          <a:p>
            <a:pPr algn="l"/>
            <a:r>
              <a:rPr lang="en-US" b="1" i="0" dirty="0">
                <a:solidFill>
                  <a:srgbClr val="171717"/>
                </a:solidFill>
                <a:effectLst/>
                <a:latin typeface="Segoe UI" panose="020B0502040204020203" pitchFamily="34" charset="0"/>
              </a:rPr>
              <a:t>Capabilities:</a:t>
            </a:r>
            <a:r>
              <a:rPr lang="en-US" b="0" i="0" dirty="0">
                <a:solidFill>
                  <a:srgbClr val="171717"/>
                </a:solidFill>
                <a:effectLst/>
                <a:latin typeface="Segoe UI" panose="020B0502040204020203" pitchFamily="34" charset="0"/>
              </a:rPr>
              <a:t> When you define any transformation journey, how will technical capabilities accelerate realization of the business outcome? What applications must be included in the transformation to achieve business objectives? How do various applications or workloads get prioritized to deliver on capabilities? How do parts of the solution need to be expanded or rearchitected to meet each of the outcomes? Can execution approaches (or timelines) be rearranged to prioritize high-impact business outcomes?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How do you get the most value out of your Azure investment?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86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1A1A1F"/>
                </a:solidFill>
                <a:effectLst/>
              </a:rPr>
              <a:t>Getting the most value from your Azure investment—</a:t>
            </a:r>
          </a:p>
          <a:p>
            <a:r>
              <a:rPr lang="en-US" dirty="0">
                <a:effectLst/>
              </a:rPr>
              <a:t>Discover technical and financial flexibility, efficiencies, and capabilities on the cloud that aren’t possible with on-premises IT infrastructure. Choose the right short- and long-term cloud solutions for your needs and get greater return on your cloud investment with key financial and technical guidance from Azure and best practices from top organizations.</a:t>
            </a:r>
          </a:p>
          <a:p>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Why are companies moving to the cloud?</a:t>
            </a:r>
          </a:p>
          <a:p>
            <a:pPr algn="l"/>
            <a:endParaRPr lang="en-US" b="1" i="0" dirty="0">
              <a:solidFill>
                <a:srgbClr val="1A1A1F"/>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Reduced datacenter footprint</a:t>
            </a:r>
          </a:p>
          <a:p>
            <a:pPr algn="l"/>
            <a:r>
              <a:rPr lang="en-US" b="0" i="0" dirty="0">
                <a:solidFill>
                  <a:srgbClr val="1A1A1F"/>
                </a:solidFill>
                <a:effectLst/>
                <a:latin typeface="Segoe UI" panose="020B0502040204020203" pitchFamily="34" charset="0"/>
              </a:rPr>
              <a:t>Streamline operations and focus on what matters most for your business—like expediting app development—by reducing your datacenter footprint.</a:t>
            </a:r>
          </a:p>
          <a:p>
            <a:pPr algn="l"/>
            <a:r>
              <a:rPr lang="en-US" b="1" i="0" u="none" strike="noStrike" dirty="0" err="1">
                <a:solidFill>
                  <a:srgbClr val="0062AD"/>
                </a:solidFill>
                <a:effectLst/>
                <a:latin typeface="Segoe UI" panose="020B0502040204020203" pitchFamily="34" charset="0"/>
                <a:hlinkClick r:id="rId3"/>
              </a:rPr>
              <a:t>Tenthline</a:t>
            </a:r>
            <a:r>
              <a:rPr lang="en-US" b="1" i="0" u="none" strike="noStrike" dirty="0">
                <a:solidFill>
                  <a:srgbClr val="0062AD"/>
                </a:solidFill>
                <a:effectLst/>
                <a:latin typeface="Segoe UI" panose="020B0502040204020203" pitchFamily="34" charset="0"/>
                <a:hlinkClick r:id="rId3"/>
              </a:rPr>
              <a:t>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OPEX pricing models</a:t>
            </a:r>
          </a:p>
          <a:p>
            <a:pPr algn="l"/>
            <a:r>
              <a:rPr lang="en-US" b="0" i="0" dirty="0">
                <a:solidFill>
                  <a:srgbClr val="1A1A1F"/>
                </a:solidFill>
                <a:effectLst/>
                <a:latin typeface="Segoe UI" panose="020B0502040204020203" pitchFamily="34" charset="0"/>
              </a:rPr>
              <a:t>Enable future growth with flexible, pay-per-use, on-demand cloud benefits and take advantage of an operational expenditure model rather than a traditional capital expenditure model.</a:t>
            </a:r>
          </a:p>
          <a:p>
            <a:pPr algn="l"/>
            <a:r>
              <a:rPr lang="en-US" b="1" i="0" u="none" strike="noStrike" dirty="0">
                <a:solidFill>
                  <a:srgbClr val="0062AD"/>
                </a:solidFill>
                <a:effectLst/>
                <a:latin typeface="Segoe UI" panose="020B0502040204020203" pitchFamily="34" charset="0"/>
                <a:hlinkClick r:id="rId4"/>
              </a:rPr>
              <a:t>TransAlta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Staff productivity</a:t>
            </a:r>
          </a:p>
          <a:p>
            <a:pPr algn="l"/>
            <a:r>
              <a:rPr lang="en-US" b="0" i="0" dirty="0">
                <a:solidFill>
                  <a:srgbClr val="1A1A1F"/>
                </a:solidFill>
                <a:effectLst/>
                <a:latin typeface="Segoe UI" panose="020B0502040204020203" pitchFamily="34" charset="0"/>
              </a:rPr>
              <a:t>Reduce downtime and free up your IT staff from maintenance and patching tasks to spend more time optimizing and innovating.</a:t>
            </a:r>
          </a:p>
          <a:p>
            <a:pPr algn="l"/>
            <a:r>
              <a:rPr lang="en-US" b="1" i="0" u="none" strike="noStrike" dirty="0">
                <a:solidFill>
                  <a:srgbClr val="0062AD"/>
                </a:solidFill>
                <a:effectLst/>
                <a:latin typeface="Segoe UI" panose="020B0502040204020203" pitchFamily="34" charset="0"/>
                <a:hlinkClick r:id="rId5"/>
              </a:rPr>
              <a:t>Oscars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Sustainability</a:t>
            </a:r>
          </a:p>
          <a:p>
            <a:pPr algn="l"/>
            <a:r>
              <a:rPr lang="en-US" b="0" i="0" dirty="0">
                <a:solidFill>
                  <a:srgbClr val="1A1A1F"/>
                </a:solidFill>
                <a:effectLst/>
                <a:latin typeface="Segoe UI" panose="020B0502040204020203" pitchFamily="34" charset="0"/>
              </a:rPr>
              <a:t>Build a clean-energy future and make progress toward your sustainability and business goals with sustainable technologies from Azure.</a:t>
            </a:r>
          </a:p>
          <a:p>
            <a:pPr algn="l"/>
            <a:r>
              <a:rPr lang="en-US" b="1" i="0" u="none" strike="noStrike" dirty="0" err="1">
                <a:solidFill>
                  <a:srgbClr val="0062AD"/>
                </a:solidFill>
                <a:effectLst/>
                <a:latin typeface="Segoe UI" panose="020B0502040204020203" pitchFamily="34" charset="0"/>
                <a:hlinkClick r:id="rId6"/>
              </a:rPr>
              <a:t>Bühler</a:t>
            </a:r>
            <a:r>
              <a:rPr lang="en-US" b="1" i="0" u="none" strike="noStrike" dirty="0">
                <a:solidFill>
                  <a:srgbClr val="0062AD"/>
                </a:solidFill>
                <a:effectLst/>
                <a:latin typeface="Segoe UI" panose="020B0502040204020203" pitchFamily="34" charset="0"/>
                <a:hlinkClick r:id="rId6"/>
              </a:rPr>
              <a:t> Group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Scalability</a:t>
            </a:r>
          </a:p>
          <a:p>
            <a:pPr algn="l"/>
            <a:r>
              <a:rPr lang="en-US" b="0" i="0" dirty="0">
                <a:solidFill>
                  <a:srgbClr val="1A1A1F"/>
                </a:solidFill>
                <a:effectLst/>
                <a:latin typeface="Segoe UI" panose="020B0502040204020203" pitchFamily="34" charset="0"/>
              </a:rPr>
              <a:t>Scale elastically by delivering the right amount of IT resources—for example, more or less computing power, storage, bandwidth—right when they’re needed, and from the right geographic location.</a:t>
            </a:r>
          </a:p>
          <a:p>
            <a:pPr algn="l"/>
            <a:r>
              <a:rPr lang="en-US" b="1" i="0" u="none" strike="noStrike" dirty="0">
                <a:solidFill>
                  <a:srgbClr val="0062AD"/>
                </a:solidFill>
                <a:effectLst/>
                <a:latin typeface="Segoe UI" panose="020B0502040204020203" pitchFamily="34" charset="0"/>
                <a:hlinkClick r:id="rId7"/>
              </a:rPr>
              <a:t>Walgreens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Security and compliance</a:t>
            </a:r>
          </a:p>
          <a:p>
            <a:pPr algn="l"/>
            <a:r>
              <a:rPr lang="en-US" b="0" i="0" dirty="0">
                <a:solidFill>
                  <a:srgbClr val="1A1A1F"/>
                </a:solidFill>
                <a:effectLst/>
                <a:latin typeface="Segoe UI" panose="020B0502040204020203" pitchFamily="34" charset="0"/>
              </a:rPr>
              <a:t>Build resilience and meet compliance requirements proactively— with security that’s built from the ground up, backed by a team of experts, and trusted by enterprises, governments, and startups.</a:t>
            </a:r>
          </a:p>
          <a:p>
            <a:pPr algn="l"/>
            <a:r>
              <a:rPr lang="en-US" b="1" i="0" u="none" strike="noStrike" dirty="0">
                <a:solidFill>
                  <a:srgbClr val="0062AD"/>
                </a:solidFill>
                <a:effectLst/>
                <a:latin typeface="Segoe UI" panose="020B0502040204020203" pitchFamily="34" charset="0"/>
                <a:hlinkClick r:id="rId8"/>
              </a:rPr>
              <a:t>Cerner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Availability</a:t>
            </a:r>
          </a:p>
          <a:p>
            <a:pPr algn="l"/>
            <a:r>
              <a:rPr lang="en-US" b="0" i="0" dirty="0">
                <a:solidFill>
                  <a:srgbClr val="1A1A1F"/>
                </a:solidFill>
                <a:effectLst/>
                <a:latin typeface="Segoe UI" panose="020B0502040204020203" pitchFamily="34" charset="0"/>
              </a:rPr>
              <a:t>Ensure business continuity for mission-critical systems that cannot tolerate interruption in service with high-availability cloud infrastructure from Azure.</a:t>
            </a:r>
          </a:p>
          <a:p>
            <a:pPr algn="l"/>
            <a:r>
              <a:rPr lang="en-US" b="1" i="0" u="none" strike="noStrike" dirty="0">
                <a:solidFill>
                  <a:srgbClr val="0062AD"/>
                </a:solidFill>
                <a:effectLst/>
                <a:latin typeface="Segoe UI" panose="020B0502040204020203" pitchFamily="34" charset="0"/>
                <a:hlinkClick r:id="rId9"/>
              </a:rPr>
              <a:t>Descartes case study</a:t>
            </a:r>
            <a:endParaRPr lang="en-US" b="0" i="0" dirty="0">
              <a:solidFill>
                <a:srgbClr val="4C4C51"/>
              </a:solidFill>
              <a:effectLst/>
              <a:latin typeface="Segoe UI" panose="020B0502040204020203" pitchFamily="34" charset="0"/>
            </a:endParaRPr>
          </a:p>
          <a:p>
            <a:pPr algn="l"/>
            <a:r>
              <a:rPr lang="en-US" b="1" i="0" dirty="0">
                <a:solidFill>
                  <a:srgbClr val="1A1A1F"/>
                </a:solidFill>
                <a:effectLst/>
                <a:latin typeface="Segoe UI" panose="020B0502040204020203" pitchFamily="34" charset="0"/>
              </a:rPr>
              <a:t>Optimization</a:t>
            </a:r>
          </a:p>
          <a:p>
            <a:pPr algn="l"/>
            <a:r>
              <a:rPr lang="en-US" b="0" i="0" dirty="0">
                <a:solidFill>
                  <a:srgbClr val="1A1A1F"/>
                </a:solidFill>
                <a:effectLst/>
                <a:latin typeface="Segoe UI" panose="020B0502040204020203" pitchFamily="34" charset="0"/>
              </a:rPr>
              <a:t>Boost workload, operational, and cost efficiencies with free, enterprise-grade management tools, cost-saving offers, and innovative managed services from Azure.</a:t>
            </a:r>
          </a:p>
          <a:p>
            <a:pPr algn="l"/>
            <a:r>
              <a:rPr lang="en-US" b="1" i="0" u="sng" dirty="0">
                <a:solidFill>
                  <a:srgbClr val="002847"/>
                </a:solidFill>
                <a:effectLst/>
                <a:latin typeface="Segoe UI" panose="020B0502040204020203" pitchFamily="34" charset="0"/>
                <a:hlinkClick r:id="rId10"/>
              </a:rPr>
              <a:t>GE case study</a:t>
            </a:r>
            <a:endParaRPr lang="en-US" b="1" i="0" u="sng" dirty="0">
              <a:solidFill>
                <a:srgbClr val="002847"/>
              </a:solidFill>
              <a:effectLst/>
              <a:latin typeface="Segoe UI" panose="020B0502040204020203" pitchFamily="34" charset="0"/>
            </a:endParaRPr>
          </a:p>
          <a:p>
            <a:pPr algn="l"/>
            <a:endParaRPr lang="en-US" b="1" i="0" u="sng" dirty="0">
              <a:solidFill>
                <a:srgbClr val="002847"/>
              </a:solidFill>
              <a:effectLst/>
              <a:latin typeface="Segoe UI" panose="020B0502040204020203" pitchFamily="34" charset="0"/>
            </a:endParaRPr>
          </a:p>
          <a:p>
            <a:pPr algn="l"/>
            <a:r>
              <a:rPr lang="en-US" b="0" i="0" u="none" dirty="0">
                <a:solidFill>
                  <a:srgbClr val="002847"/>
                </a:solidFill>
                <a:effectLst/>
                <a:latin typeface="Segoe UI" panose="020B0502040204020203" pitchFamily="34" charset="0"/>
              </a:rPr>
              <a:t>Let's talk about the core benefits of your cloud adoption journey.</a:t>
            </a:r>
            <a:endParaRPr lang="en-US" b="0" i="0" u="none" dirty="0">
              <a:solidFill>
                <a:srgbClr val="4C4C51"/>
              </a:solidFill>
              <a:effectLst/>
              <a:latin typeface="Segoe UI" panose="020B0502040204020203" pitchFamily="34" charset="0"/>
            </a:endParaRPr>
          </a:p>
          <a:p>
            <a:endParaRPr lang="en-US" b="0" i="0" dirty="0">
              <a:solidFill>
                <a:srgbClr val="4C4C51"/>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443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Use cloud economics best practices guidance for your organization to optimize your operating costs in Azure based on your specific workloads.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Build your cloud business case with key financial and technical guidance—and maximize the full benefit of your cloud investment.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 are financial and technical benefits linked to cloud adoption. Cloud consumption will vary across customers, but there are key technical and financial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Let's look at </a:t>
            </a:r>
            <a:r>
              <a:rPr lang="en-US" sz="1200" b="0" i="0" dirty="0">
                <a:solidFill>
                  <a:srgbClr val="171717"/>
                </a:solidFill>
                <a:effectLst/>
                <a:latin typeface="Segoe UI" panose="020B0502040204020203" pitchFamily="34" charset="0"/>
              </a:rPr>
              <a:t>how the cloud will impact the financial position of your organization.</a:t>
            </a:r>
            <a:endParaRPr lang="en-US" b="1" i="0" dirty="0">
              <a:solidFill>
                <a:srgbClr val="171717"/>
              </a:solidFill>
              <a:effectLst/>
              <a:latin typeface="Segoe UI" panose="020B0502040204020203" pitchFamily="34" charset="0"/>
            </a:endParaRPr>
          </a:p>
          <a:p>
            <a:pPr algn="l"/>
            <a:endParaRPr lang="en-US" b="1"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020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Digital transformation comes with financial considerations—a</a:t>
            </a:r>
            <a:r>
              <a:rPr lang="en-US" sz="2800" b="0" i="0" dirty="0">
                <a:solidFill>
                  <a:srgbClr val="171717"/>
                </a:solidFill>
                <a:effectLst/>
                <a:latin typeface="Segoe UI" panose="020B0502040204020203" pitchFamily="34" charset="0"/>
              </a:rPr>
              <a:t>round how the cloud will impact your financial position, accounting KPIs, and processes that Chief Financial Officers (CFO) and finance teams need to understand</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and how to build a business case around some of these concepts. </a:t>
            </a:r>
          </a:p>
          <a:p>
            <a:endParaRPr lang="en-US" sz="1800" dirty="0">
              <a:effectLst/>
              <a:latin typeface="Calibri" panose="020F0502020204030204" pitchFamily="34" charset="0"/>
              <a:cs typeface="Times New Roman" panose="02020603050405020304" pitchFamily="18" charset="0"/>
            </a:endParaRPr>
          </a:p>
          <a:p>
            <a:r>
              <a:rPr lang="en-US" b="0" i="0" dirty="0">
                <a:solidFill>
                  <a:srgbClr val="171717"/>
                </a:solidFill>
                <a:effectLst/>
                <a:latin typeface="Segoe UI" panose="020B0502040204020203" pitchFamily="34" charset="0"/>
              </a:rPr>
              <a:t>Your organization’s motivations and business outcomes will help determine how you look at your financials.</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How do you use the cloud to make your IT cost structure more flexible—and help you build a business case to migrate to the cloud?</a:t>
            </a:r>
          </a:p>
          <a:p>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How does cloud pricing work?</a:t>
            </a:r>
          </a:p>
          <a:p>
            <a:pPr algn="l"/>
            <a:r>
              <a:rPr lang="en-US" b="0" i="0" dirty="0">
                <a:solidFill>
                  <a:srgbClr val="171717"/>
                </a:solidFill>
                <a:effectLst/>
                <a:latin typeface="Segoe UI" panose="020B0502040204020203" pitchFamily="34" charset="0"/>
              </a:rPr>
              <a:t>The cloud uses a pay-for-what-you-consume model versus the up-front server infrastructure and software licensing costs that you would typically pay on-premises in your data center. The cloud allows you to take advantage of a variable cost model instead of a fixed cost model.</a:t>
            </a:r>
          </a:p>
          <a:p>
            <a:pPr algn="l"/>
            <a:r>
              <a:rPr lang="en-US" b="1" i="0" dirty="0">
                <a:solidFill>
                  <a:srgbClr val="171717"/>
                </a:solidFill>
                <a:effectLst/>
                <a:latin typeface="Segoe UI" panose="020B0502040204020203" pitchFamily="34" charset="0"/>
              </a:rPr>
              <a:t>CAPEX to OPEX</a:t>
            </a:r>
          </a:p>
          <a:p>
            <a:pPr algn="l"/>
            <a:r>
              <a:rPr lang="en-US" b="0" i="0" dirty="0">
                <a:solidFill>
                  <a:srgbClr val="171717"/>
                </a:solidFill>
                <a:effectLst/>
                <a:latin typeface="Segoe UI" panose="020B0502040204020203" pitchFamily="34" charset="0"/>
              </a:rPr>
              <a:t>One benefit of moving to the cloud is that it shifts how you pay for capacity, from CAPEX to OPEX. Your overall budget allocation moves from a CAPEX investment to OPEX pricing models that can fluctuate based on capacity or utilization of the cloud environment. Your organization will realize meaningful improvements in financial statements, with improved cash flow timing and a reduced need to acquire assets that result in a fixed cost structure.</a:t>
            </a:r>
          </a:p>
          <a:p>
            <a:pPr algn="l"/>
            <a:r>
              <a:rPr lang="en-US" b="1" i="0" dirty="0">
                <a:solidFill>
                  <a:srgbClr val="171717"/>
                </a:solidFill>
                <a:effectLst/>
                <a:latin typeface="Segoe UI" panose="020B0502040204020203" pitchFamily="34" charset="0"/>
              </a:rPr>
              <a:t>Reduced data center footprint</a:t>
            </a:r>
          </a:p>
          <a:p>
            <a:pPr algn="l"/>
            <a:r>
              <a:rPr lang="en-US" b="0" i="0" dirty="0">
                <a:solidFill>
                  <a:srgbClr val="171717"/>
                </a:solidFill>
                <a:effectLst/>
                <a:latin typeface="Segoe UI" panose="020B0502040204020203" pitchFamily="34" charset="0"/>
              </a:rPr>
              <a:t>A reduced data center footprint is another benefit of a shift to the cloud. On-premises data centers are frequently overbuilt for peaks, resulting in excess capacity and excess spend. In the cloud, you can spin up resources quickly with the flexibility of scalability, where you can scale up and down as needed. Azure operates in many different geographic regions, giving you flexibility to choose where to build your applications. Amortized facilities or co-lo or hosting agreements that you that you have in place are no longer required.</a:t>
            </a:r>
          </a:p>
          <a:p>
            <a:pPr algn="l"/>
            <a:r>
              <a:rPr lang="en-US" b="1" i="0" dirty="0">
                <a:solidFill>
                  <a:srgbClr val="171717"/>
                </a:solidFill>
                <a:effectLst/>
                <a:latin typeface="Segoe UI" panose="020B0502040204020203" pitchFamily="34" charset="0"/>
              </a:rPr>
              <a:t>Increased productivity and service delivery</a:t>
            </a:r>
          </a:p>
          <a:p>
            <a:pPr algn="l"/>
            <a:r>
              <a:rPr lang="en-US" b="0" i="0" dirty="0">
                <a:solidFill>
                  <a:srgbClr val="171717"/>
                </a:solidFill>
                <a:effectLst/>
                <a:latin typeface="Segoe UI" panose="020B0502040204020203" pitchFamily="34" charset="0"/>
              </a:rPr>
              <a:t>How can the cloud help your team be more productive? It’s critical to consider how DevOps the cloud can improve and drive efficiency in your organization. The cloud can help unlock better DevOps processes, resulting in faster time to market, increased revenue, increased employee productivity, and the ability to deploy products more quickly.</a:t>
            </a:r>
          </a:p>
          <a:p>
            <a:pPr algn="l"/>
            <a:r>
              <a:rPr lang="en-US" b="1" i="0" dirty="0">
                <a:solidFill>
                  <a:srgbClr val="171717"/>
                </a:solidFill>
                <a:effectLst/>
                <a:latin typeface="Segoe UI" panose="020B0502040204020203" pitchFamily="34" charset="0"/>
              </a:rPr>
              <a:t>Sustainability</a:t>
            </a:r>
          </a:p>
          <a:p>
            <a:pPr algn="l"/>
            <a:r>
              <a:rPr lang="en-US" b="0" i="0" dirty="0">
                <a:solidFill>
                  <a:srgbClr val="171717"/>
                </a:solidFill>
                <a:effectLst/>
                <a:latin typeface="Segoe UI" panose="020B0502040204020203" pitchFamily="34" charset="0"/>
              </a:rPr>
              <a:t>Migrating to the cloud can reduce your carbon footprint and your organization immediately benefits from a sustainability perspective. Data centers that are hosting cloud services, such as Azure, are done at such scale that you benefit from overall sustainability with the least amount of environmental impact.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How will Azure affect our organization when you make the shift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34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we discussed, we bucketed the benefits of the cloud into two general areas, technical considerations and core financial considerations.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Before we dive too deeply into the financial considerations, I think it's important to also consider how a digital transformation of moving to the cloud will also have a parallel financial transformation. This is generally a set of benefits.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you're making the shift to the cloud, when you're making an underlying migration, there are financial considerations around how the cloud will impact your financial position, accounting, KPI and processes. Things are shifting. You have dollars going from on-premises environments to cloud environments and so thinking about how the cloud can impact your migration is critical.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cloud, there are different cost structures compared to on-prem. On-premises has fixed cost structures. In the cloud, you have to think about what opportunities there are to unlock value. How do you take advantage of some of the technical benefits we talked about and use that to increase your productivity and to increase your economic value when you make that cloud transformation?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j-lt"/>
              </a:rPr>
              <a:t>How is cloud pricing different from on-prem fixed cost structures?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057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nSpc>
                <a:spcPct val="90000"/>
              </a:lnSpc>
              <a:spcAft>
                <a:spcPts val="1200"/>
              </a:spcAft>
            </a:pPr>
            <a:r>
              <a:rPr lang="en-US" dirty="0">
                <a:latin typeface="+mj-lt"/>
              </a:rPr>
              <a:t>Cloud pricing can be fundamentally different from on-prem fixed structures: </a:t>
            </a:r>
            <a:r>
              <a:rPr lang="en-US" dirty="0"/>
              <a:t>Understanding the opportunities, the cloud can provide and how to unlock them is a critical step in evaluating your digital transformation plans.</a:t>
            </a:r>
          </a:p>
          <a:p>
            <a:pPr marL="0" lvl="1">
              <a:lnSpc>
                <a:spcPct val="90000"/>
              </a:lnSpc>
              <a:spcAft>
                <a:spcPts val="1200"/>
              </a:spcAft>
            </a:pPr>
            <a:endParaRPr lang="en-US" dirty="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you're going from on-prem to cloud, you're really shifting how you acquire capacity. You're going from an upfront cash flow (typically), an upfront spend for your capacity to,</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the cloud, an over time pay-as-you-go model. On-premises, you are fixed in your capacity regardless of what your demand structure looks like. Your cost structure and your capacity are both fixed. If revenue goes down and you need to reduce your IT cost structure, you are limited. You can't simply reduce it because you already purchased those assets.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Where as, in the cloud, you actually can shift up and down as your IT demand, or revenue generating prospects of the business, change. You're able to shift that capacity up and down and utilize what we call a variable cost model as opposed to a fixed cost model. So, with the elasticity of the cloud we previously talked about, you can actually pay for what you use while also identifying </a:t>
            </a:r>
            <a:r>
              <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consistent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workloads </a:t>
            </a:r>
            <a:r>
              <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and utilize reserved instance pricing models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order to take advantage of the lower price point for some of those static based workloads.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we're thinking about shifting to cloud, we discussed the benefit of shifting from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CapEx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OpEx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This is a transition. In an on-premises environment, you tend to see spend hitting the capital expenditure category. When you move to the cloud, what you frequently see is a movement over to operating expenses: spend that is over time, as you need it. Rather than paying for a resource up-front, you are paying for the resource as you need it. This results in improved cashflow timing. Time value of money matters. By moving out my spend, aligned with when I need the resources, rather than up-front, I'm helping my economic situation. Additionally, you do have a fair amount of predictability relative to on-premises. With on-premises, I might have infrequent periodic spend. You buy once every 4-5 years. You have a bit of inconsistency. With the cloud, you have more consistent cash flow timing. You also have to make sure you're tracking your spend. You have to make sure you're shifting capital budgets over to operating expense budgets, but you effectively are able to move cash flows out to the future. Another consideration is EBITDA, a financial KPI. It's effectively we call operating income or the profits of your business, but you've added back depreciation and amortization. Because when we go from on-prem to cloud, we're taking things like server depreciation and typically moving them over to cloud spend, your EBITDA is impacted, right? You're no longer getting to add back your depreciation. The reality is this is purely a financial KPI. Decision-making should be really focused upon cash flows and net present value decisions, but it is important to consider the shift and to plan for it. Although EBITDA may imply 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CapEx</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isn't free. Depreciation and amortization is generated by the fact that you had to buy those servers upfront. Yes, we need to consider the KPI impact, but we also want to make sure we're making decisions from a cash flow point of view.</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does your organization's </a:t>
            </a:r>
            <a:r>
              <a:rPr lang="en-US" sz="1800" b="0" dirty="0">
                <a:solidFill>
                  <a:srgbClr val="FF0000"/>
                </a:solidFill>
              </a:rPr>
              <a:t>agility affect the finance department with respect to budget allocations?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pPr marL="0" lvl="1">
              <a:lnSpc>
                <a:spcPct val="90000"/>
              </a:lnSpc>
              <a:spcAft>
                <a:spcPts val="1200"/>
              </a:spcAft>
            </a:pPr>
            <a:endParaRPr lang="en-US"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923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t>
            </a:r>
            <a:r>
              <a:rPr lang="en-US" b="0" dirty="0">
                <a:latin typeface="Segoe"/>
              </a:rPr>
              <a:t>modernization</a:t>
            </a:r>
            <a:r>
              <a:rPr lang="en-US" sz="1200" b="0" kern="1200" dirty="0">
                <a:solidFill>
                  <a:schemeClr val="tx1"/>
                </a:solidFill>
                <a:effectLst/>
                <a:latin typeface="Segoe"/>
                <a:ea typeface="+mn-ea"/>
                <a:cs typeface="+mn-cs"/>
              </a:rPr>
              <a:t> </a:t>
            </a:r>
            <a:r>
              <a:rPr lang="en-US" b="0" dirty="0">
                <a:latin typeface="Segoe"/>
              </a:rPr>
              <a:t>drives measurable growth for your business.</a:t>
            </a:r>
          </a:p>
          <a:p>
            <a:pPr>
              <a:defRPr/>
            </a:pPr>
            <a:endParaRPr lang="en-US"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Segoe"/>
              </a:rPr>
              <a:t>Now, with the buy-in from your leadership team, you can lead the way to change—and modernization.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latin typeface="Segoe"/>
                <a:ea typeface="+mn-ea"/>
                <a:cs typeface="+mn-cs"/>
              </a:rPr>
              <a:t>You might be thinking—“What’s in it for me, my business, and our bottom line?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latin typeface="Segoe"/>
                <a:ea typeface="+mn-ea"/>
                <a:cs typeface="+mn-cs"/>
              </a:rPr>
              <a:t>There </a:t>
            </a:r>
            <a:r>
              <a:rPr lang="en-US" sz="1200" b="0" i="1" kern="1200" dirty="0">
                <a:solidFill>
                  <a:schemeClr val="tx1"/>
                </a:solidFill>
                <a:latin typeface="Segoe"/>
                <a:ea typeface="+mn-ea"/>
                <a:cs typeface="+mn-cs"/>
              </a:rPr>
              <a:t>are </a:t>
            </a:r>
            <a:r>
              <a:rPr lang="en-US" sz="1200" b="0" i="0" kern="1200" dirty="0">
                <a:solidFill>
                  <a:schemeClr val="tx1"/>
                </a:solidFill>
                <a:latin typeface="Segoe"/>
                <a:ea typeface="+mn-ea"/>
                <a:cs typeface="+mn-cs"/>
              </a:rPr>
              <a:t>a lot of growth benefits that come with change—and they </a:t>
            </a:r>
            <a:r>
              <a:rPr lang="en-US" sz="1200" b="0" i="1" kern="1200" dirty="0">
                <a:solidFill>
                  <a:schemeClr val="tx1"/>
                </a:solidFill>
                <a:latin typeface="Segoe"/>
                <a:ea typeface="+mn-ea"/>
                <a:cs typeface="+mn-cs"/>
              </a:rPr>
              <a:t>are measurable.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Segoe"/>
                <a:ea typeface="+mn-ea"/>
                <a:cs typeface="+mn-cs"/>
              </a:rPr>
              <a:t>You might be considering a hybrid cloud solution for your growing business.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Segoe"/>
                <a:ea typeface="+mn-ea"/>
                <a:cs typeface="+mn-cs"/>
              </a:rPr>
              <a:t>Modernize some on-prem apps and move other apps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Moving to hybrid cloud solutions will save you on-premises hardware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Leadership can allocate less funds to pay for reduced staffing at her on-premises datacenter.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You grow more online B2C sales—tapping into more computing resources to handle sudden peaks in demand.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Segoe"/>
                <a:ea typeface="+mn-ea"/>
                <a:cs typeface="+mn-cs"/>
              </a:rPr>
              <a:t>It’s an evolution—and carefully planned, business-wide change of moving to the cloud.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latin typeface="Segoe"/>
              <a:ea typeface="+mn-ea"/>
              <a:cs typeface="+mn-cs"/>
            </a:endParaRPr>
          </a:p>
          <a:p>
            <a:pPr>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how Azure enabled </a:t>
            </a:r>
            <a:r>
              <a:rPr lang="en-US" sz="1200" b="0" kern="1200" dirty="0" err="1">
                <a:solidFill>
                  <a:schemeClr val="tx1"/>
                </a:solidFill>
                <a:effectLst/>
                <a:latin typeface="Segoe"/>
                <a:ea typeface="+mn-ea"/>
                <a:cs typeface="+mn-cs"/>
              </a:rPr>
              <a:t>Dentsu</a:t>
            </a:r>
            <a:r>
              <a:rPr lang="en-US" sz="1200" b="0" kern="1200" dirty="0">
                <a:solidFill>
                  <a:schemeClr val="tx1"/>
                </a:solidFill>
                <a:effectLst/>
                <a:latin typeface="Segoe"/>
                <a:ea typeface="+mn-ea"/>
                <a:cs typeface="+mn-cs"/>
              </a:rPr>
              <a:t> Aegis to do more, and achieve more, with the cloud.</a:t>
            </a:r>
            <a:endParaRPr lang="en-US" sz="1200" b="0" kern="1200" dirty="0">
              <a:solidFill>
                <a:schemeClr val="tx1"/>
              </a:solidFill>
              <a:latin typeface="Segoe"/>
              <a:ea typeface="+mn-ea"/>
              <a:cs typeface="+mn-cs"/>
            </a:endParaRPr>
          </a:p>
          <a:p>
            <a:pPr marL="0" indent="0">
              <a:buFont typeface="Arial" panose="020B0604020202020204" pitchFamily="34" charset="0"/>
              <a:buNone/>
            </a:pPr>
            <a:endParaRPr lang="en-US" dirty="0">
              <a:latin typeface="Segoe"/>
            </a:endParaRPr>
          </a:p>
        </p:txBody>
      </p:sp>
    </p:spTree>
    <p:extLst>
      <p:ext uri="{BB962C8B-B14F-4D97-AF65-F5344CB8AC3E}">
        <p14:creationId xmlns:p14="http://schemas.microsoft.com/office/powerpoint/2010/main" val="992154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Are there other significant benefits from your organization's cloud optimizations?</a:t>
            </a: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51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we're thinking about getting out of datacenters, we're not just exiting our datacenters purely just to get out of your on-premises environment. We are exiting or reducing our data center footprint in a way that allows us to offload some of the lead times that were previously required when provisioning an on-premises environment. Let's unpack that statement a little bit.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an on-premises environment, I have a mixture of different spend categories. Capital is going to sit in things like server spend, buildings, data center costs, power and cooling, and your head count tied to racking and stacking servers. That cost structure is typically spread across a fixed cost basis. Let's say I’ve got 5 megawatts of capacity. Now if I'm actually looking at the capacity I’m utilizing, I might only be using three of those megawatts. I have the data center space there because I know I may be growing, and so I need to have that ready for when demand comes. But the reality is, I'm spending for an entire environment, but using a portion of it. </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if we look at the next layer below that, server capacity, it's even a further extrapolation. I am not using my servers 24x7 as the previous chart showed. You are provisioning for peaks, you're provisioning for those maximum usage periods. When you remove from on-prem to cloud you're able not just to reduce your data center footprint, but you're able to offload that excess capacity and lead time requirements to Microsoft. Microsoft is making sure the capacity is there for you to spin up and spin down as you need it. You no longer need to keep this capacity pre provisioned.</a:t>
            </a:r>
          </a:p>
          <a:p>
            <a:endParaRPr lang="en-US" sz="1000" b="0" dirty="0">
              <a:solidFill>
                <a:srgbClr val="FF0000"/>
              </a:solidFill>
            </a:endParaRPr>
          </a:p>
          <a:p>
            <a:r>
              <a:rPr lang="en-US" sz="1000" b="0" dirty="0">
                <a:solidFill>
                  <a:srgbClr val="FF0000"/>
                </a:solidFill>
              </a:rPr>
              <a:t>-----------------------------------------------------------------------------</a:t>
            </a:r>
          </a:p>
          <a:p>
            <a:endParaRPr lang="en-US" sz="1000" b="0" dirty="0">
              <a:solidFill>
                <a:srgbClr val="FF0000"/>
              </a:solidFill>
            </a:endParaRPr>
          </a:p>
          <a:p>
            <a:r>
              <a:rPr lang="en-US" sz="1000" b="1" dirty="0">
                <a:solidFill>
                  <a:srgbClr val="FF0000"/>
                </a:solidFill>
              </a:rPr>
              <a:t>Previous slide notes:</a:t>
            </a:r>
          </a:p>
          <a:p>
            <a:endParaRPr lang="en-US" sz="1000" b="0" dirty="0">
              <a:solidFill>
                <a:srgbClr val="FF0000"/>
              </a:solidFill>
            </a:endParaRPr>
          </a:p>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Let's take an example of a customer who used modernization to reduce their datacenter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230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Finally, I want to talk a little bit about Microsoft’s Sustainability Journey and how we think the cloud can also help you reduce your carbon footprint. Many customers are focused on investing in becoming more green, improving their sustainability and reducing their carbon footprint. When Microsoft migrated to the cloud, we found that we were able to reduce our carbon emissions while also taking advantage of some of the key technologies that Microsoft has built into our data centers.</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We use an internal “carbon tax” to fund innovation and drive proper behavior. Smart water approaches have also helped to reduce water usage, and our remote work processes and procedures have also accelerated some of those carbon reductions.</a:t>
            </a:r>
          </a:p>
          <a:p>
            <a:pPr marL="0" marR="0">
              <a:lnSpc>
                <a:spcPct val="107000"/>
              </a:lnSpc>
              <a:spcBef>
                <a:spcPts val="0"/>
              </a:spcBef>
              <a:spcAft>
                <a:spcPts val="0"/>
              </a:spcAft>
            </a:pPr>
            <a:endPar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t>
            </a:r>
          </a:p>
          <a:p>
            <a:pPr marL="0" marR="0">
              <a:lnSpc>
                <a:spcPct val="107000"/>
              </a:lnSpc>
              <a:spcBef>
                <a:spcPts val="0"/>
              </a:spcBef>
              <a:spcAft>
                <a:spcPts val="0"/>
              </a:spcAft>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Previous slide notes:</a:t>
            </a:r>
          </a:p>
          <a:p>
            <a:pPr marL="0" marR="0">
              <a:lnSpc>
                <a:spcPct val="107000"/>
              </a:lnSpc>
              <a:spcBef>
                <a:spcPts val="0"/>
              </a:spcBef>
              <a:spcAft>
                <a:spcPts val="0"/>
              </a:spcAft>
            </a:pPr>
            <a:endPar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From level 50 walking deck: https://microsoft.sharepoint.com/sites/sustainability/SitePages/Resources-Collateral.aspx#level-50-walking-deck</a:t>
            </a:r>
          </a:p>
          <a:p>
            <a:pPr marL="0" marR="0">
              <a:lnSpc>
                <a:spcPct val="107000"/>
              </a:lnSpc>
              <a:spcBef>
                <a:spcPts val="0"/>
              </a:spcBef>
              <a:spcAft>
                <a:spcPts val="0"/>
              </a:spcAft>
            </a:pPr>
            <a:endPar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On our own sustainability journey, we have accomplished some great things. But, of course, we could NOT have achieved success without the support of our partners, who brought unique ideas to the table, collaborated with one another, and executed bold plans to help land our ambitions and transform our business. </a:t>
            </a: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Now, customers are consistently asking us what we’ve learned through our own journey so far, so let’s look at a </a:t>
            </a: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few takeaways</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and consider how the concepts we’ve incubated can be improved upon and leveraged elsewhere.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We'll talk about our:</a:t>
            </a:r>
            <a:b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Migration to the cloud</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and what we've done with Azure to make it more energy efficient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Carbon tax</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to fuel innovation and help drive better behavior</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Innovation around smart buildings and smart water approaches</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and finally</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b="1"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Productivity software</a:t>
            </a: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that helps people connect remotely with a smaller carbon footprint.</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0"/>
              </a:spcAft>
            </a:pPr>
            <a:r>
              <a:rPr lang="en-US" sz="12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Let’s look at an example of a customer </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leveraging sustainable practices and AI in Microsoft products to reach sustainability targets.</a:t>
            </a:r>
            <a:endParaRPr lang="en-US" sz="12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328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dirty="0">
                <a:solidFill>
                  <a:srgbClr val="171717"/>
                </a:solidFill>
                <a:effectLst/>
                <a:latin typeface="Segoe UI" panose="020B0502040204020203" pitchFamily="34" charset="0"/>
              </a:rPr>
              <a:t>Moving to the cloud includes technical considerations around how it will improve how you manage and maintain your cloud and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dirty="0">
                <a:solidFill>
                  <a:srgbClr val="171717"/>
                </a:solidFill>
                <a:effectLst/>
                <a:latin typeface="Segoe UI" panose="020B0502040204020203" pitchFamily="34" charset="0"/>
              </a:rPr>
              <a:t>How do you discover the technical flexibility, efficiencies, and capabilities that aren’t possible with your on-premises IT infrastructure, and build a business case to migrate to the cloud?</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dirty="0"/>
          </a:p>
          <a:p>
            <a:pPr algn="l"/>
            <a:r>
              <a:rPr lang="en-US" sz="1800" b="1" i="0" dirty="0">
                <a:solidFill>
                  <a:srgbClr val="171717"/>
                </a:solidFill>
                <a:effectLst/>
                <a:latin typeface="Segoe UI" panose="020B0502040204020203" pitchFamily="34" charset="0"/>
              </a:rPr>
              <a:t>Technical benefits</a:t>
            </a:r>
          </a:p>
          <a:p>
            <a:pPr algn="l"/>
            <a:r>
              <a:rPr lang="en-US" sz="1800" b="1" i="0" dirty="0">
                <a:solidFill>
                  <a:srgbClr val="171717"/>
                </a:solidFill>
                <a:effectLst/>
                <a:latin typeface="Segoe UI" panose="020B0502040204020203" pitchFamily="34" charset="0"/>
              </a:rPr>
              <a:t>Scalability</a:t>
            </a:r>
          </a:p>
          <a:p>
            <a:pPr algn="l"/>
            <a:r>
              <a:rPr lang="en-US" sz="1800" b="0" i="0" dirty="0">
                <a:solidFill>
                  <a:srgbClr val="171717"/>
                </a:solidFill>
                <a:effectLst/>
                <a:latin typeface="Segoe UI" panose="020B0502040204020203" pitchFamily="34" charset="0"/>
              </a:rPr>
              <a:t>Scalability, or the ability to scale out your resources depending on usage, utilization, and demand is one of the main technical benefits of moving to the cloud.</a:t>
            </a:r>
          </a:p>
          <a:p>
            <a:pPr algn="l"/>
            <a:r>
              <a:rPr lang="en-US" sz="1800" b="1" i="0" dirty="0">
                <a:solidFill>
                  <a:srgbClr val="171717"/>
                </a:solidFill>
                <a:effectLst/>
                <a:latin typeface="Segoe UI" panose="020B0502040204020203" pitchFamily="34" charset="0"/>
              </a:rPr>
              <a:t>Availability</a:t>
            </a:r>
          </a:p>
          <a:p>
            <a:pPr algn="l"/>
            <a:r>
              <a:rPr lang="en-US" sz="1800" b="0" i="0" dirty="0">
                <a:solidFill>
                  <a:srgbClr val="171717"/>
                </a:solidFill>
                <a:effectLst/>
                <a:latin typeface="Segoe UI" panose="020B0502040204020203" pitchFamily="34" charset="0"/>
              </a:rPr>
              <a:t>On-premises, it's more costly to build highly available infrastructure. It's less costly to architect highly available infrastructure in the cloud.</a:t>
            </a:r>
          </a:p>
          <a:p>
            <a:pPr algn="l"/>
            <a:r>
              <a:rPr lang="en-US" sz="1800" b="1" i="0" dirty="0">
                <a:solidFill>
                  <a:srgbClr val="171717"/>
                </a:solidFill>
                <a:effectLst/>
                <a:latin typeface="Segoe UI" panose="020B0502040204020203" pitchFamily="34" charset="0"/>
              </a:rPr>
              <a:t>Security and compliance</a:t>
            </a:r>
          </a:p>
          <a:p>
            <a:pPr algn="l"/>
            <a:r>
              <a:rPr lang="en-US" sz="1800" b="0" i="0" dirty="0">
                <a:solidFill>
                  <a:srgbClr val="171717"/>
                </a:solidFill>
                <a:effectLst/>
                <a:latin typeface="Segoe UI" panose="020B0502040204020203" pitchFamily="34" charset="0"/>
              </a:rPr>
              <a:t>When it comes to security and compliance, Microsoft is continually expanding our security infrastructure and toolsets to keep you on par with what's transpiring with respect to security threats on global networks.</a:t>
            </a:r>
          </a:p>
          <a:p>
            <a:pPr algn="l"/>
            <a:r>
              <a:rPr lang="en-US" sz="1800" b="1" i="0" dirty="0">
                <a:solidFill>
                  <a:srgbClr val="171717"/>
                </a:solidFill>
                <a:effectLst/>
                <a:latin typeface="Segoe UI" panose="020B0502040204020203" pitchFamily="34" charset="0"/>
              </a:rPr>
              <a:t>Capacity optimization</a:t>
            </a:r>
          </a:p>
          <a:p>
            <a:pPr algn="l"/>
            <a:r>
              <a:rPr lang="en-US" sz="1800" b="0" i="0" dirty="0">
                <a:solidFill>
                  <a:srgbClr val="171717"/>
                </a:solidFill>
                <a:effectLst/>
                <a:latin typeface="Segoe UI" panose="020B0502040204020203" pitchFamily="34" charset="0"/>
              </a:rPr>
              <a:t>Capacity optimization, where you only for the resources you utilize over time, is another technical benefit of the cloud. The core concept to consider is how elasticity and on-demand resources help you deploy, provision, or deprovision resources more dynamically.</a:t>
            </a:r>
          </a:p>
          <a:p>
            <a:pPr algn="l"/>
            <a:r>
              <a:rPr lang="en-US" sz="1800" b="1" i="0" dirty="0">
                <a:solidFill>
                  <a:srgbClr val="171717"/>
                </a:solidFill>
                <a:effectLst/>
                <a:latin typeface="Segoe UI" panose="020B0502040204020203" pitchFamily="34" charset="0"/>
              </a:rPr>
              <a:t>Get the most out of your investment</a:t>
            </a:r>
          </a:p>
          <a:p>
            <a:pPr algn="l"/>
            <a:r>
              <a:rPr lang="en-US" sz="1800" b="1" i="0" dirty="0">
                <a:solidFill>
                  <a:srgbClr val="171717"/>
                </a:solidFill>
                <a:effectLst/>
                <a:latin typeface="Segoe UI" panose="020B0502040204020203" pitchFamily="34" charset="0"/>
              </a:rPr>
              <a:t>Achieve more with your investment</a:t>
            </a:r>
          </a:p>
          <a:p>
            <a:pPr algn="l"/>
            <a:r>
              <a:rPr lang="en-US" sz="1800" b="0" i="0" dirty="0">
                <a:solidFill>
                  <a:srgbClr val="171717"/>
                </a:solidFill>
                <a:effectLst/>
                <a:latin typeface="Segoe UI" panose="020B0502040204020203" pitchFamily="34" charset="0"/>
              </a:rPr>
              <a:t>With a shift to the cloud, it’s important to think differently about how you'll consume and manage your cloud resources. As you build your business case, it’s critical to understand the key principles of cloud economics. When you plan short- and long-term cloud solutions and align them to business outcomes, you can achieve more with every dollar you invest.</a:t>
            </a:r>
          </a:p>
          <a:p>
            <a:pPr algn="l"/>
            <a:r>
              <a:rPr lang="en-US" sz="1800" b="1" i="0" dirty="0">
                <a:solidFill>
                  <a:srgbClr val="171717"/>
                </a:solidFill>
                <a:effectLst/>
                <a:latin typeface="Segoe UI" panose="020B0502040204020203" pitchFamily="34" charset="0"/>
              </a:rPr>
              <a:t>Align your partner strategy</a:t>
            </a:r>
          </a:p>
          <a:p>
            <a:pPr algn="l"/>
            <a:r>
              <a:rPr lang="en-US" sz="1800" b="0" i="0" dirty="0">
                <a:solidFill>
                  <a:srgbClr val="171717"/>
                </a:solidFill>
                <a:effectLst/>
                <a:latin typeface="Segoe UI" panose="020B0502040204020203" pitchFamily="34" charset="0"/>
              </a:rPr>
              <a:t>The Cloud Adoption Framework approaches cloud adoption as a self-service activity. The objective is to empower each of the teams supporting adoption through standardized approaches. In practice, you can't assume that a self-service approach will be sufficient for all adoption activities.</a:t>
            </a:r>
          </a:p>
          <a:p>
            <a:pPr algn="l"/>
            <a:r>
              <a:rPr lang="en-US" sz="1800" b="0" i="0" dirty="0">
                <a:solidFill>
                  <a:srgbClr val="171717"/>
                </a:solidFill>
                <a:effectLst/>
                <a:latin typeface="Segoe UI" panose="020B0502040204020203" pitchFamily="34" charset="0"/>
              </a:rPr>
              <a:t>Successful cloud adoption programs typically involve at least one level of support. Some cloud adoption efforts may require support from multiple partners working together towards a common goal.</a:t>
            </a:r>
          </a:p>
          <a:p>
            <a:pPr algn="l"/>
            <a:endParaRPr lang="en-US" sz="1800" b="0" i="0" dirty="0">
              <a:solidFill>
                <a:srgbClr val="171717"/>
              </a:solidFill>
              <a:effectLst/>
              <a:latin typeface="Segoe UI" panose="020B0502040204020203" pitchFamily="34" charset="0"/>
            </a:endParaRPr>
          </a:p>
          <a:p>
            <a:pPr algn="l"/>
            <a:r>
              <a:rPr lang="en-US" sz="1800" b="0" i="0" dirty="0">
                <a:solidFill>
                  <a:srgbClr val="171717"/>
                </a:solidFill>
                <a:effectLst/>
                <a:latin typeface="Segoe UI" panose="020B0502040204020203" pitchFamily="34" charset="0"/>
              </a:rPr>
              <a:t>When it comes to technical abilities, what's the basic difference between on-premises and cloud spend?</a:t>
            </a:r>
          </a:p>
          <a:p>
            <a:endParaRPr lang="en-US" sz="1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294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 are some very basic differences between on-premises and the cloud when you think about technical abilities and how you're enabled.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With on-premises servers, you're buying the servers for the worst-case scenario of high utilization in a business cycle per fiscal year.  The downside of that is your systems are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underutilized for the bulk amount of time. These business cycles of utilization fluctuate depending on which industry vertical you're in. For example, if you're in the retail industry, you have four to six times per year that utilization of your data center resources is at maximum capacity, while the rest of the time they’re underutilized, sometimes as low as 20 to 30% at a core basis.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Cloud shifts models towards dynamic allocation of capacity versus static allocation. And that could come in three major categories: Infrastructure-as-a-service, platform-as-a-service, and software-as-a-service.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infrastructure-as-a-service is really catering to that compute unit level that we typically categorize that as virtual machines and storage.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Platform-as-a-service; you get more value out of every dollar of investment because you're not really having to deal with the underlying operating system and compute unit resources. You're paying for a specific service, like a database platform or an analytics platform that is delivered directly without the overhead and management of underlying operation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And then you start thinking of software-as-a-service on the cloud target, that's where you have a more encapsulated experience around very common services like email systems, file sharing, Teams, and communication types of services. As you work through those layers, you're getting more value out of every dollar of investment as you modernize your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look at how your current workloads translate to the cloud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221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 your current workloads translate to the cloud? Not an easy question to answer. Especially when you're looking at lift and shift scenarios. Meaning moving your VMS from on-premises to IaaS, or even more challenging answer when you're moving your workload on-premises into the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PasS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layers of the cloud where you using different types of services. One thing to keep in mind, is how you spin-up or provision as well as deprovision resources and how it influences your overall budgetary allocation. The nice thing about the cloud is you're able to deploy resources very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very</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rapidly.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Keep in mind you can deprovision resources very rapidly. Your cash flow to support those particular scenarios can fluctuate depending on demand. I also call this the "fail fast" type of model. You may receive a business unit request for a workload, deploy it, and it may not be working as expected. On-premises, you’re stuck with that budgetary allocation, and that cash flow to support it. In the cloud, you could deprovision and then reallocate that budgetary allocation, as well as resources, to other projects that are more impactful.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thing to keep in mind is we're seeing more and more modular components being deployed to cloud targets. While on-premises we had compute units that may host multiple services, like transactional stores… or perhaps the business logic that is embedded into a workflow type of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the cloud we're seeing more modularization of functions at the PaaS layers working with compute units for maybe some prioritized or customized business logic and transactional stores. So more modular reusable types of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Also, when architecting a cloud solution, something to think about is cloud-native billing models and offering constructs that are available from the cloud provider. For example, you have a pre-existing investment into your licensing structure on-premises and you want to be able to leverage that as you move workloads to the cloud. In that particular case, you might be able to leverage the Azure hybrid benefit that enables you to have a level of license portability to fully leverage that license investment as you’re moving your workloads to the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Also, for production level systems and those long running instances of compute units, you might look at reservations scenarios where you get a lower price point per hour for computes as well as some transactional stores. Or you might look at dedicated hosts for those unique scenarios where you have a high level of security requirements attached to your particular application scenario.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Keep in mind that if you have short running instances that leverage a large amount of resources, like a high number of cores and memory footprint, you might consider using spot level pricing – an on-demand type of price point based on availability of that particular compute unit type, allowing a dramatically lower price point per hour based on your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How do scalability and time-to-deploy affect your organization's overall financials?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272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of the technical aspects of the cloud is scalability and time to deploy, how that impacts your overall financials, and how you deliver services back to the business unit. We're comparing traditional IT to the cloud-supported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first aspect is time to provision: Traditionally, an IT organization would work with the business unit, and would potentially take weeks or months to deploy a service or infrastructure to cater to the business unit’s request. In a cloud supported model, because of automation, it can happen in a matter of minutes or potentially hours, and even have self-service access to that business unit to deploy the resource that they're looking for. So dramatic reduction in overall time to provision.  And as I mentioned previously, a dramatically lower timeframe to deprovision those resources and then reallocate the otherwise required cash flow to support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Second is hardware utilization: in traditional IT with capital investments in bare metal deployment for on-premises datacenters, you're really limited to what you have inside of your data center to cater to a business unit request. For example, if there is a batch level processing job that a business unit has, you may only have 1 CPU and 100 hours to allocate to that process.  In a cloud supported model you could use spot level pricing and get a 100 CPUs and run the same batch level process in 1 hour. So, a much different scenario of service delivery.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[Click]</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One last point is location. When you have commitments to co-los or hosting or you have your amortized data center facility, you're really restricted to that geographic location. In the cloud supported model you have unlimited access to different regional data centers across different markets and different countries, so a lot more flexibility. </a:t>
            </a:r>
            <a:endParaRPr lang="en-US" sz="1000" b="0" dirty="0">
              <a:solidFill>
                <a:srgbClr val="FF0000"/>
              </a:solidFill>
            </a:endParaRPr>
          </a:p>
          <a:p>
            <a:endParaRPr lang="en-US" sz="1000" b="0" dirty="0">
              <a:solidFill>
                <a:srgbClr val="FF0000"/>
              </a:solidFill>
            </a:endParaRPr>
          </a:p>
          <a:p>
            <a:r>
              <a:rPr lang="en-US" sz="1000" b="0" dirty="0">
                <a:solidFill>
                  <a:srgbClr val="FF0000"/>
                </a:solidFill>
              </a:rPr>
              <a:t>--------------------------------------------------------------</a:t>
            </a:r>
          </a:p>
          <a:p>
            <a:endParaRPr lang="en-US" sz="1000" b="0" dirty="0">
              <a:solidFill>
                <a:srgbClr val="FF0000"/>
              </a:solidFill>
            </a:endParaRPr>
          </a:p>
          <a:p>
            <a:r>
              <a:rPr lang="en-US" sz="1000" b="0" dirty="0">
                <a:solidFill>
                  <a:srgbClr val="FF0000"/>
                </a:solidFill>
              </a:rPr>
              <a:t>PREVIOUS SLIDE NOTES:</a:t>
            </a:r>
          </a:p>
          <a:p>
            <a:endParaRPr lang="en-US" sz="1000" b="0" dirty="0">
              <a:solidFill>
                <a:srgbClr val="FF0000"/>
              </a:solidFill>
            </a:endParaRPr>
          </a:p>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Let's look at scalability for a particular SAP and HANA workload, and how a customer was able to dynamically scale up, as well as scale down, resources over time. </a:t>
            </a: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1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Another thing to keep in mind with respect to technical considerations is capacity and utilization. As you are looking at moving your workloads to the cloud, you might classify some long-running production instances that you need 24x7x365. When I'm building out fiduciary models and technical models, I'll tell customers those are your base workloads. That's the base utilization of compute that you require. For long running instances, let's classify those as leveraging reserved instance pricing where we get dramatic reduction in overall cash flow requirement per compute hour. Then let's look at those fluctuating workloads, those spiky workloads and batch processes that we see across different industry verticals at different times of year. We’ll consider applying a pay as you go model for those particular type of fluctuations because we're only going to pay for the actual time that we're utilizing those systems, They may have a 200 hour utilization out of 730 hours in a month. If we apply pay-as-you-go, we're paying less dollars overtime, but we're still catering to the seasonal patterns of utilization and occasional bursts that you experience with those workloads.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we're looking at the overall footprint, we need to identify the unused capacity, the extra capacity that we purchased for on-premises expecting worst case scenarios of utilization. However, it's now workloads or resources and CPU's and memory footprints, that we could fully deprecate, that show immediate savings and overall cash flow reductions. I classify this approach as “peeling the onion” on what should be applied at what levels, but it's a great exercise to see immediate cash flow return.</a:t>
            </a:r>
          </a:p>
          <a:p>
            <a:endParaRPr lang="en-US" sz="1000" b="0" dirty="0">
              <a:solidFill>
                <a:srgbClr val="FF0000"/>
              </a:solidFill>
            </a:endParaRPr>
          </a:p>
          <a:p>
            <a:r>
              <a:rPr lang="en-US" sz="1000" b="0" dirty="0">
                <a:solidFill>
                  <a:srgbClr val="FF0000"/>
                </a:solidFill>
              </a:rPr>
              <a:t>-----------------------------------------------------------------------</a:t>
            </a:r>
          </a:p>
          <a:p>
            <a:endParaRPr lang="en-US" sz="1000" b="0" dirty="0">
              <a:solidFill>
                <a:srgbClr val="FF0000"/>
              </a:solidFill>
            </a:endParaRPr>
          </a:p>
          <a:p>
            <a:r>
              <a:rPr lang="en-US" sz="1000" b="0" dirty="0">
                <a:solidFill>
                  <a:srgbClr val="FF0000"/>
                </a:solidFill>
              </a:rPr>
              <a:t>Previous slide notes:</a:t>
            </a:r>
          </a:p>
          <a:p>
            <a:endParaRPr lang="en-US" sz="1000" b="0" dirty="0">
              <a:solidFill>
                <a:srgbClr val="FF0000"/>
              </a:solidFill>
            </a:endParaRPr>
          </a:p>
          <a:p>
            <a:r>
              <a:rPr lang="en-US" sz="1000" b="0" dirty="0">
                <a:solidFill>
                  <a:srgbClr val="FF0000"/>
                </a:solidFill>
              </a:rPr>
              <a:t>Agility influences not only IT Operations and business units but also impacts finance with respect to allocation of budgets</a:t>
            </a:r>
          </a:p>
          <a:p>
            <a:endParaRPr lang="en-US" sz="1000" b="0" dirty="0">
              <a:solidFill>
                <a:srgbClr val="FF0000"/>
              </a:solidFill>
            </a:endParaRPr>
          </a:p>
          <a:p>
            <a:r>
              <a:rPr lang="en-US" sz="1000" b="0" dirty="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dirty="0">
              <a:solidFill>
                <a:srgbClr val="FF0000"/>
              </a:solidFill>
            </a:endParaRPr>
          </a:p>
          <a:p>
            <a:r>
              <a:rPr lang="en-US" sz="1000" b="0" dirty="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dirty="0">
              <a:solidFill>
                <a:srgbClr val="FF0000"/>
              </a:solidFill>
            </a:endParaRPr>
          </a:p>
          <a:p>
            <a:r>
              <a:rPr lang="en-US" sz="1000" b="0" dirty="0">
                <a:solidFill>
                  <a:srgbClr val="FF0000"/>
                </a:solidFill>
              </a:rPr>
              <a:t>Finally, on-prem is tied to that one location where you have your datacenter, however in the cloud you can quickly spin up your resources pretty much anywhere in the world.</a:t>
            </a:r>
          </a:p>
          <a:p>
            <a:endParaRPr lang="en-US" sz="1000" b="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Next, let's examine how your organization can free up cash flow for reinvestment, through maturing workloads and increased modernization.</a:t>
            </a:r>
            <a:endParaRPr kumimoji="0" lang="en-US" sz="1000" b="1" i="1" u="sng"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810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 lot of what we visited so far is the lift and shift type of model of taking your workloads and going to infrastructure-as-a-service. But keep in mind that longer term, as you are freeing up cash flow through the different levels of cloud adoption and maturing your workloads, you're freeing up cash flow that you could then reinvest to potentially modernize to different levels. </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We want to be able to fully squeeze every penny of investment out of our on-premises investment or capital expenditure, and then move those workloads to the IaaS target, potentially freeing up 20 to 30% of the overall required cash flow. Historically we view that as a savings opportunity, but I tell customers that’s a reinvestment opportunity.  Look at the workloads as they are in IaaS and see what can move to the platform-as-a-service level, because we're still catering to the same type of service delivery but we're doing it at a lower price point with more features and functionality. </a:t>
            </a:r>
          </a:p>
          <a:p>
            <a:pPr marL="0" marR="0">
              <a:lnSpc>
                <a:spcPct val="107000"/>
              </a:lnSpc>
              <a:spcBef>
                <a:spcPts val="0"/>
              </a:spcBef>
              <a:spcAft>
                <a:spcPts val="800"/>
              </a:spcAft>
            </a:pP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There’s also a potential of even moving some workflows and line-of-business applications to the software-as-a-service level where you get the ultimate type of value out of every dollar of investment. This type of thinking really helps achieve more with every dollar, and with maturing your workloads overtime. It's a great way to think about those phases of maturity of your workloads over the long haul.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Previous slide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Unique to Microsoft’s approach – throughout the entire plan of evolution we can help customer fully monetize, squeeze every penny of investment, within their on-premises deployment. Mapping to the customer’s timelines, business, financial and technical goals.</a:t>
            </a:r>
          </a:p>
          <a:p>
            <a:endParaRPr lang="en-US" dirty="0"/>
          </a:p>
          <a:p>
            <a:r>
              <a:rPr lang="en-US" dirty="0"/>
              <a:t>Similar to the Microsoft overall mission to “empower every person and organization on the planet to achieve more”, we want to help our customer apply this idea to every dollar of investment into IT. Empowering every dollar of investment to achieve more through iterations of modernization, releasing committed cash flows/budgets that can then be re-invested into further modernization. </a:t>
            </a:r>
          </a:p>
          <a:p>
            <a:endParaRPr lang="en-US" dirty="0"/>
          </a:p>
          <a:p>
            <a:r>
              <a:rPr lang="en-US" dirty="0"/>
              <a:t>Increasing the velocity of value through incremental modernization. </a:t>
            </a:r>
          </a:p>
          <a:p>
            <a:endParaRPr lang="en-US" dirty="0"/>
          </a:p>
          <a:p>
            <a:r>
              <a:rPr lang="en-US" dirty="0"/>
              <a:t>It’s a rinse and repeat exercise:</a:t>
            </a:r>
          </a:p>
          <a:p>
            <a:pPr marL="171450" indent="-171450">
              <a:buFontTx/>
              <a:buChar char="-"/>
            </a:pPr>
            <a:r>
              <a:rPr lang="en-US" dirty="0"/>
              <a:t>Starting with Lift and Shift to IaaS layers – free up some budget</a:t>
            </a:r>
          </a:p>
          <a:p>
            <a:pPr marL="171450" indent="-171450">
              <a:buFontTx/>
              <a:buChar char="-"/>
            </a:pPr>
            <a:r>
              <a:rPr lang="en-US" dirty="0"/>
              <a:t>Re-invest that budget to modernize from IaaS layer into PaaS – getting more for every $ of investment</a:t>
            </a:r>
          </a:p>
          <a:p>
            <a:pPr marL="171450" indent="-171450">
              <a:buFontTx/>
              <a:buChar char="-"/>
            </a:pPr>
            <a:endParaRPr lang="en-US" dirty="0"/>
          </a:p>
          <a:p>
            <a:pPr marL="0" indent="0">
              <a:buFontTx/>
              <a:buNone/>
            </a:pPr>
            <a:r>
              <a:rPr lang="en-US" dirty="0"/>
              <a:t>Let's look at the key elements of creating your business case for the cloud.</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141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solidFill>
                  <a:srgbClr val="FF0000"/>
                </a:solidFill>
              </a:rPr>
              <a:t>What are the key components of a business case?</a:t>
            </a:r>
          </a:p>
          <a:p>
            <a:endParaRPr lang="en-US" sz="1000" b="0" dirty="0">
              <a:solidFill>
                <a:srgbClr val="FF0000"/>
              </a:solidFill>
            </a:endParaRPr>
          </a:p>
          <a:p>
            <a:r>
              <a:rPr lang="en-US" sz="1000" b="0" dirty="0">
                <a:solidFill>
                  <a:srgbClr val="FF0000"/>
                </a:solidFill>
              </a:rPr>
              <a:t>Review each of the (5) key elements listed on the slide.</a:t>
            </a:r>
          </a:p>
          <a:p>
            <a:endParaRPr lang="en-US" sz="1000" b="0" dirty="0">
              <a:solidFill>
                <a:srgbClr val="FF0000"/>
              </a:solidFill>
            </a:endParaRPr>
          </a:p>
          <a:p>
            <a:r>
              <a:rPr lang="en-US" sz="1000" b="0" dirty="0">
                <a:solidFill>
                  <a:srgbClr val="FF0000"/>
                </a:solidFill>
              </a:rPr>
              <a:t>How do you reduce your organization's spend over time with a cloud migration plan?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456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a:t>
            </a:r>
            <a:r>
              <a:rPr lang="en-US" sz="1200" b="1" kern="1200" dirty="0">
                <a:solidFill>
                  <a:schemeClr val="tx1"/>
                </a:solidFill>
                <a:effectLst/>
                <a:latin typeface="Segoe"/>
                <a:ea typeface="+mn-ea"/>
                <a:cs typeface="+mn-cs"/>
              </a:rPr>
              <a:t>: </a:t>
            </a:r>
            <a:r>
              <a:rPr lang="en-US" sz="1200" b="0" i="0" kern="1200" dirty="0">
                <a:solidFill>
                  <a:schemeClr val="tx1"/>
                </a:solidFill>
                <a:effectLst/>
                <a:latin typeface="Segoe"/>
                <a:ea typeface="+mn-ea"/>
                <a:cs typeface="+mn-cs"/>
              </a:rPr>
              <a:t>Digital Transformation is the evolution of business</a:t>
            </a:r>
          </a:p>
          <a:p>
            <a:endParaRPr lang="en-US" sz="1200" b="0" i="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Digital transformation embraces the necessity of change.</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What kind of change are we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a:rPr>
              <a:t>—</a:t>
            </a:r>
            <a:r>
              <a:rPr lang="en-US" sz="1200" kern="1200" dirty="0">
                <a:solidFill>
                  <a:schemeClr val="tx1"/>
                </a:solidFill>
                <a:effectLst/>
                <a:latin typeface="Segoe"/>
                <a:ea typeface="+mn-ea"/>
                <a:cs typeface="+mn-cs"/>
              </a:rPr>
              <a:t>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a:rPr>
              <a:t>—</a:t>
            </a:r>
            <a:r>
              <a:rPr lang="en-US" sz="1200" kern="1200" dirty="0">
                <a:solidFill>
                  <a:schemeClr val="tx1"/>
                </a:solidFill>
                <a:effectLst/>
                <a:latin typeface="Segoe"/>
                <a:ea typeface="+mn-ea"/>
                <a:cs typeface="+mn-cs"/>
              </a:rPr>
              <a:t>identifying and implementing efficiencies</a:t>
            </a: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There is no magic “efficiency” switch to flip. </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It’s about a </a:t>
            </a:r>
            <a:r>
              <a:rPr lang="en-US" sz="1200" i="1" kern="1200" dirty="0">
                <a:solidFill>
                  <a:schemeClr val="tx1"/>
                </a:solidFill>
                <a:effectLst/>
                <a:latin typeface="Segoe"/>
                <a:ea typeface="+mn-ea"/>
                <a:cs typeface="+mn-cs"/>
              </a:rPr>
              <a:t>process of change</a:t>
            </a:r>
            <a:r>
              <a:rPr lang="en-US" sz="1200" dirty="0">
                <a:latin typeface="Segoe"/>
              </a:rPr>
              <a:t>—</a:t>
            </a:r>
            <a:r>
              <a:rPr lang="en-US" sz="1200" kern="1200" dirty="0">
                <a:solidFill>
                  <a:schemeClr val="tx1"/>
                </a:solidFill>
                <a:effectLst/>
                <a:latin typeface="Segoe"/>
                <a:ea typeface="+mn-ea"/>
                <a:cs typeface="+mn-cs"/>
              </a:rPr>
              <a:t>changing the foundation of how your business works.</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Many of you already </a:t>
            </a:r>
            <a:r>
              <a:rPr lang="en-US" sz="1200" i="1" kern="1200" dirty="0">
                <a:solidFill>
                  <a:schemeClr val="tx1"/>
                </a:solidFill>
                <a:effectLst/>
                <a:latin typeface="Segoe"/>
                <a:ea typeface="+mn-ea"/>
                <a:cs typeface="+mn-cs"/>
              </a:rPr>
              <a:t>know if they don’t digitally transform and evolve, their businesses won’t survive</a:t>
            </a:r>
            <a:r>
              <a:rPr lang="en-US" sz="1200" kern="1200" dirty="0">
                <a:solidFill>
                  <a:schemeClr val="tx1"/>
                </a:solidFill>
                <a:effectLst/>
                <a:latin typeface="Segoe"/>
                <a:ea typeface="+mn-ea"/>
                <a:cs typeface="+mn-cs"/>
              </a:rPr>
              <a:t>.</a:t>
            </a:r>
          </a:p>
          <a:p>
            <a:endParaRPr lang="en-US" sz="1200" b="0" kern="1200" dirty="0">
              <a:solidFill>
                <a:srgbClr val="FF0000"/>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And now, they’ve committed to making this transformation happen.</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But companies need guidance during this challenging process—technical guidance that’s tailored to their industry and considers their business requirements and objectives. </a:t>
            </a:r>
          </a:p>
          <a:p>
            <a:pPr marL="171450" indent="-171450">
              <a:buFont typeface="Arial" panose="020B0604020202020204" pitchFamily="34" charset="0"/>
              <a:buChar char="•"/>
            </a:pPr>
            <a:endParaRPr lang="en-US" sz="1200" kern="1200" dirty="0">
              <a:solidFill>
                <a:schemeClr val="tx1"/>
              </a:solidFill>
              <a:effectLst/>
              <a:latin typeface="Segoe"/>
              <a:ea typeface="+mn-ea"/>
              <a:cs typeface="+mn-cs"/>
            </a:endParaRPr>
          </a:p>
          <a:p>
            <a:r>
              <a:rPr lang="en-US" sz="1200" b="1" kern="1200" dirty="0">
                <a:solidFill>
                  <a:schemeClr val="tx1"/>
                </a:solidFill>
                <a:effectLst/>
                <a:latin typeface="Segoe"/>
                <a:ea typeface="+mn-ea"/>
                <a:cs typeface="+mn-cs"/>
              </a:rPr>
              <a:t>&lt;Transition&gt;: </a:t>
            </a:r>
            <a:r>
              <a:rPr lang="en-US" sz="1200" b="0" kern="1200" dirty="0">
                <a:solidFill>
                  <a:schemeClr val="tx1"/>
                </a:solidFill>
                <a:effectLst/>
                <a:latin typeface="Segoe"/>
                <a:ea typeface="+mn-ea"/>
                <a:cs typeface="+mn-cs"/>
              </a:rPr>
              <a:t>Change is necessary in today’s competitive business climate. So, how do you implement changes to your business to be more efficient?</a:t>
            </a:r>
          </a:p>
          <a:p>
            <a:endParaRPr lang="en-US" dirty="0">
              <a:latin typeface="Segoe"/>
            </a:endParaRPr>
          </a:p>
          <a:p>
            <a:endParaRPr lang="en-US" dirty="0">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01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The business case is not just a point-in-time view, it is something we want to assess over a period of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We should consider how are our on-prem cost reducing as we get out of our on-premises environment. there may be different levels of migration. You may retain certain things on-premises, so we want to model out what is the ramp-down in spend associated with a migrating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000" b="0" dirty="0">
                <a:solidFill>
                  <a:srgbClr val="FF0000"/>
                </a:solidFill>
              </a:rPr>
              <a:t>Let's look at how your organization can </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plan your migration with an optimal Azure cost structure.</a:t>
            </a:r>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949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Calibri" panose="020F0502020204030204" pitchFamily="34" charset="0"/>
                <a:ea typeface="Times New Roman" panose="02020603050405020304" pitchFamily="18" charset="0"/>
                <a:cs typeface="Times New Roman" panose="02020603050405020304" pitchFamily="18" charset="0"/>
              </a:rPr>
              <a:t>You’ll also want to consider what</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the Azure environment costs will be.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We like to layer on this view, which says, “you start with your environment on-premises that's broken down into capital expenditures and on-prem </a:t>
            </a:r>
            <a:r>
              <a:rPr lang="en-US" sz="1000" dirty="0" err="1">
                <a:effectLst/>
                <a:latin typeface="Calibri" panose="020F0502020204030204" pitchFamily="34" charset="0"/>
                <a:ea typeface="Times New Roman" panose="02020603050405020304" pitchFamily="18" charset="0"/>
                <a:cs typeface="Times New Roman" panose="02020603050405020304" pitchFamily="18" charset="0"/>
              </a:rPr>
              <a:t>OpEx</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As you’re shifting to the cloud, you're considering, A) what hardware you can avoid refreshing, and B) when you can get out of some of your contractual arrangements. You shift these costs out and you're reducing this cost structure while simultaneously migrating to the cloud. By thinking in a planful way about this migration, you're able to avoid double run costs. You're able to plan your migration with the optimal cost structure.</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000" b="0" dirty="0">
              <a:solidFill>
                <a:srgbClr val="FF0000"/>
              </a:solidFill>
            </a:endParaRPr>
          </a:p>
          <a:p>
            <a:r>
              <a:rPr lang="en-US" sz="1000" dirty="0">
                <a:effectLst/>
                <a:latin typeface="Calibri" panose="020F0502020204030204" pitchFamily="34" charset="0"/>
                <a:ea typeface="Times New Roman" panose="02020603050405020304" pitchFamily="18" charset="0"/>
                <a:cs typeface="Times New Roman" panose="02020603050405020304" pitchFamily="18" charset="0"/>
              </a:rPr>
              <a:t>Next, let's look at how you can deploy toolsets and processes to offset overall costs and make your migration more cost effective. </a:t>
            </a:r>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3664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creating a business case you want to compare this view, the cloud environment, to an on-premises scenario. The Azure view will be comprised of: on-premises cost as their reducing overtime, your Azure environment costs, and any migration costs associated with shifting to a cloud environment. It will take some resources and time in order to shift the environment from point A to point B, so we want to make sure we're considering those. It's also important to remember that Microsoft has programmatic offerings to help you offset some of these migration costs and make your migration more cost effective. We have tools and processes that we can help deploy in order to effectively move  you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examine an on-premises (or status quo scenario) where there is no migration, so you can assess the relative benefits of your cloud migration.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873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we talked about before, when we’re building out that Azure scenario, when we're thinking about the business case, we really want to make sure we're taking into consideration all the core benefits that Microsoft can address, and that our billing models provide.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Things like Azure Hybrid Benefit, which helps you reduce the double-run costs of your environment as opposed to needing to acquire both on-prem licenses, AND an Azure environment. You can extend your on-prem licenses, whether it's Windows, SQL (and now even some of our Linux based licenses), over to the cloud and avoid some double costs.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From an Azure reservations perspective, you can reserve capacity for long-running instances that might not be as elastic as others. You can use things like spot virtual machines to drive down deep discounts for workloads that are evitable or have a bit more flexibility in terms of usage. And you can also use dev tests and offers in Azure Dev test labs to further drive down the price point, specifically tied to those dev test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000" b="0" dirty="0">
                <a:solidFill>
                  <a:srgbClr val="FF0000"/>
                </a:solidFill>
              </a:rPr>
              <a:t>Let's look at the importance of maintaining focus on optimization efforts.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8529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We've really talked a lot today about how we take the technical and financial benefits and roll them into a business case. As we're exiting the building of the business case, there's still one key factor to consider, and that's how you implement the business case.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A move to the cloud is focused on continuous cost optimization and cost management. Similar to how DevOps is a continuous cycle,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cloud also has a continuous cycle to cost optimization and cost management. So when you're moving to the cloud, you want to ensure that you're reducing those on-prem asset acquisitions. You're avoiding some of that capital spend that you would otherwise incur.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Yes, you're doing an initial clean up and rightsizing optimization, but you're also continuously looking at those environments. Looking at the tooling that Microsoft has to offer in order to make sure your deployments are as effective and tailored to your environment’s needs as possible.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You’ll want to use resource tagging, which allows you to categorize spend at a much more granular way than you might have been able to do in an on-premises environment.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Let's look at native Azure billing models and the Azure hybrid benefit, </a:t>
            </a:r>
            <a:r>
              <a:rPr lang="en-US" sz="1800">
                <a:effectLst/>
                <a:latin typeface="Calibri" panose="020F0502020204030204" pitchFamily="34" charset="0"/>
                <a:ea typeface="Times New Roman" panose="02020603050405020304" pitchFamily="18" charset="0"/>
                <a:cs typeface="Times New Roman" panose="02020603050405020304" pitchFamily="18" charset="0"/>
              </a:rPr>
              <a:t>which enablew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to take advantage of native cloud capabilities </a:t>
            </a:r>
            <a:r>
              <a:rPr lang="en-US" sz="1800">
                <a:effectLst/>
                <a:latin typeface="Calibri" panose="020F0502020204030204" pitchFamily="34" charset="0"/>
                <a:ea typeface="Times New Roman" panose="02020603050405020304" pitchFamily="18" charset="0"/>
                <a:cs typeface="Times New Roman" panose="02020603050405020304" pitchFamily="18" charset="0"/>
              </a:rPr>
              <a:t>and cloud pricing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models.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033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As mentioned, Microsoft does have tooling. We have both frameworks and tools that allow you to understand and forecast costs. Things like Azure cost management. We have frameworks and tools that help you cost optimize, avoiding spending unnecessarily when you're workloads may be running on the wrong cloud solution. You also have the ability to control your costs via Azure policies that you can implement to ensure that your teams can both deploy quickly and also to comply with policies. And provide some constraints so that resource usage does not “spin out of control”. We want to make sure you have access to and use all of the best practices so that when you're migrating to the cloud, you're effectively controlling your costs.</a:t>
            </a:r>
          </a:p>
          <a:p>
            <a:endParaRPr lang="en-US" sz="1000" b="0" dirty="0">
              <a:solidFill>
                <a:srgbClr val="FF0000"/>
              </a:solidFill>
            </a:endParaRPr>
          </a:p>
          <a:p>
            <a:r>
              <a:rPr lang="en-US" sz="1000" b="0" dirty="0">
                <a:solidFill>
                  <a:srgbClr val="FF0000"/>
                </a:solidFill>
              </a:rPr>
              <a:t>Let's move to the </a:t>
            </a:r>
            <a:r>
              <a:rPr kumimoji="0" lang="en-US" altLang="ja-JP" sz="1000" b="0" i="0" u="none" strike="noStrike" kern="1200" cap="none" spc="0" normalizeH="0" baseline="0" noProof="0" dirty="0">
                <a:ln>
                  <a:noFill/>
                </a:ln>
                <a:solidFill>
                  <a:srgbClr val="FFFFFF"/>
                </a:solidFill>
                <a:effectLst/>
                <a:uLnTx/>
                <a:uFillTx/>
                <a:latin typeface="Segoe Regular"/>
                <a:ea typeface="+mn-ea"/>
                <a:cs typeface="+mn-cs"/>
              </a:rPr>
              <a:t>working session </a:t>
            </a:r>
            <a:r>
              <a:rPr lang="en-US" altLang="ja-JP" sz="1000" dirty="0">
                <a:solidFill>
                  <a:srgbClr val="FFFFFF"/>
                </a:solidFill>
                <a:latin typeface="Segoe Regular"/>
              </a:rPr>
              <a:t>on</a:t>
            </a:r>
            <a:r>
              <a:rPr kumimoji="0" lang="en-US" altLang="ja-JP" sz="1000" b="0" i="0" u="none" strike="noStrike" kern="1200" cap="none" spc="0" normalizeH="0" baseline="0" noProof="0" dirty="0">
                <a:ln>
                  <a:noFill/>
                </a:ln>
                <a:solidFill>
                  <a:srgbClr val="FFFFFF"/>
                </a:solidFill>
                <a:effectLst/>
                <a:uLnTx/>
                <a:uFillTx/>
                <a:latin typeface="Segoe Regular"/>
                <a:ea typeface="+mn-ea"/>
                <a:cs typeface="+mn-cs"/>
              </a:rPr>
              <a:t> the Strategy methodology of the Microsoft Cloud Adoption Framework.</a:t>
            </a:r>
            <a:endParaRPr lang="en-US" sz="1000" b="0"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753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exercise is to help you engage stakeholders, and reach consensus on how to define your strategy.</a:t>
            </a:r>
          </a:p>
          <a:p>
            <a:pPr marL="0" indent="0">
              <a:buFont typeface="Wingdings" panose="05000000000000000000" pitchFamily="2" charset="2"/>
              <a:buNone/>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8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exercise is to define your business case for cloud adoption.</a:t>
            </a:r>
          </a:p>
          <a:p>
            <a:endParaRPr lang="en-US" dirty="0"/>
          </a:p>
          <a:p>
            <a:r>
              <a:rPr lang="en-US" b="0" i="0" dirty="0">
                <a:solidFill>
                  <a:srgbClr val="171717"/>
                </a:solidFill>
                <a:effectLst/>
                <a:latin typeface="Segoe UI" panose="020B0502040204020203" pitchFamily="34" charset="0"/>
              </a:rPr>
              <a:t>A business case provides a view of the technical and financial timeline of your environment and can represent the opportunities for reinvestment into further modernization.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Developing a business case includes building a financial plan that takes technical considerations into account and aligns with </a:t>
            </a:r>
            <a:r>
              <a:rPr lang="en-US" b="0" i="0" u="none" strike="noStrike" dirty="0">
                <a:effectLst/>
                <a:latin typeface="Segoe UI" panose="020B0502040204020203" pitchFamily="34" charset="0"/>
                <a:hlinkClick r:id="rId3"/>
              </a:rPr>
              <a:t>business outcomes</a:t>
            </a:r>
            <a:r>
              <a:rPr lang="en-US" b="0" i="0" u="none" dirty="0">
                <a:solidFill>
                  <a:srgbClr val="171717"/>
                </a:solidFill>
                <a:effectLst/>
                <a:latin typeface="Segoe UI" panose="020B0502040204020203" pitchFamily="34" charset="0"/>
              </a:rPr>
              <a:t>.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It helps you foster support from your Finance team and other areas of the business, helps accelerate cloud migration, and enables business </a:t>
            </a:r>
            <a:r>
              <a:rPr lang="en-US" b="0" i="0" u="none" strike="noStrike" dirty="0">
                <a:effectLst/>
                <a:latin typeface="Segoe UI" panose="020B0502040204020203" pitchFamily="34" charset="0"/>
                <a:hlinkClick r:id="rId4"/>
              </a:rPr>
              <a:t>agility</a:t>
            </a:r>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770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solidFill>
                  <a:srgbClr val="FF0000"/>
                </a:solidFill>
              </a:rPr>
              <a:t>We have native Azure toolsets that will help you in planning strategy for your cloud adoption effort.</a:t>
            </a:r>
          </a:p>
          <a:p>
            <a:endParaRPr lang="en-US" sz="1000" b="0" dirty="0">
              <a:solidFill>
                <a:srgbClr val="FF0000"/>
              </a:solidFill>
            </a:endParaRPr>
          </a:p>
          <a:p>
            <a:r>
              <a:rPr lang="en-US" sz="1000" b="0" dirty="0">
                <a:solidFill>
                  <a:srgbClr val="FF0000"/>
                </a:solidFill>
              </a:rPr>
              <a:t>Let's look at possible next steps.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456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r>
              <a:rPr lang="en-IN" sz="1200" kern="1200">
                <a:solidFill>
                  <a:schemeClr val="tx1"/>
                </a:solidFill>
                <a:effectLst/>
                <a:latin typeface="+mn-lt"/>
                <a:ea typeface="+mn-ea"/>
                <a:cs typeface="+mn-cs"/>
              </a:rPr>
              <a:t>This framework consists of multiple phases, including:</a:t>
            </a:r>
          </a:p>
          <a:p>
            <a:endParaRPr lang="en-IN" sz="120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Strategy: </a:t>
            </a:r>
            <a:r>
              <a:rPr lang="en-IN" sz="1200" kern="1200">
                <a:solidFill>
                  <a:schemeClr val="tx1"/>
                </a:solidFill>
                <a:effectLst/>
                <a:latin typeface="+mn-lt"/>
                <a:ea typeface="+mn-ea"/>
                <a:cs typeface="+mn-cs"/>
              </a:rPr>
              <a:t>Define business justification and expected outcomes.</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Plan:</a:t>
            </a:r>
            <a:r>
              <a:rPr lang="en-IN" sz="1200" kern="1200">
                <a:solidFill>
                  <a:schemeClr val="tx1"/>
                </a:solidFill>
                <a:effectLst/>
                <a:latin typeface="+mn-lt"/>
                <a:ea typeface="+mn-ea"/>
                <a:cs typeface="+mn-cs"/>
              </a:rPr>
              <a:t> Create and align actionable adoption plans to desired business outcomes.</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Ready:</a:t>
            </a:r>
            <a:r>
              <a:rPr lang="en-IN" sz="1200" kern="1200">
                <a:solidFill>
                  <a:schemeClr val="tx1"/>
                </a:solidFill>
                <a:effectLst/>
                <a:latin typeface="+mn-lt"/>
                <a:ea typeface="+mn-ea"/>
                <a:cs typeface="+mn-cs"/>
              </a:rPr>
              <a:t> Prepare the cloud environment for the planned changes.</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Migrate:</a:t>
            </a:r>
            <a:r>
              <a:rPr lang="en-IN" sz="1200" kern="1200">
                <a:solidFill>
                  <a:schemeClr val="tx1"/>
                </a:solidFill>
                <a:effectLst/>
                <a:latin typeface="+mn-lt"/>
                <a:ea typeface="+mn-ea"/>
                <a:cs typeface="+mn-cs"/>
              </a:rPr>
              <a:t> Migrate and modernize existing workloads on the cloud.</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Innovate:</a:t>
            </a:r>
            <a:r>
              <a:rPr lang="en-IN" sz="1200" kern="1200">
                <a:solidFill>
                  <a:schemeClr val="tx1"/>
                </a:solidFill>
                <a:effectLst/>
                <a:latin typeface="+mn-lt"/>
                <a:ea typeface="+mn-ea"/>
                <a:cs typeface="+mn-cs"/>
              </a:rPr>
              <a:t> Develop new cloud-native or hybrid solutions.</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Govern:</a:t>
            </a:r>
            <a:r>
              <a:rPr lang="en-IN" sz="1200" kern="1200">
                <a:solidFill>
                  <a:schemeClr val="tx1"/>
                </a:solidFill>
                <a:effectLst/>
                <a:latin typeface="+mn-lt"/>
                <a:ea typeface="+mn-ea"/>
                <a:cs typeface="+mn-cs"/>
              </a:rPr>
              <a:t> Govern the environment and workloads to ensure industry standards and regulatory requirements. </a:t>
            </a:r>
          </a:p>
          <a:p>
            <a:pPr marL="171450" lvl="0" indent="-171450">
              <a:buFont typeface="Arial" panose="020B0604020202020204" pitchFamily="34" charset="0"/>
              <a:buChar char="•"/>
            </a:pPr>
            <a:r>
              <a:rPr lang="en-IN" sz="1200" b="1" kern="1200">
                <a:solidFill>
                  <a:schemeClr val="tx1"/>
                </a:solidFill>
                <a:effectLst/>
                <a:latin typeface="+mn-lt"/>
                <a:ea typeface="+mn-ea"/>
                <a:cs typeface="+mn-cs"/>
              </a:rPr>
              <a:t>Manage:</a:t>
            </a:r>
            <a:r>
              <a:rPr lang="en-IN" sz="1200" kern="1200">
                <a:solidFill>
                  <a:schemeClr val="tx1"/>
                </a:solidFill>
                <a:effectLst/>
                <a:latin typeface="+mn-lt"/>
                <a:ea typeface="+mn-ea"/>
                <a:cs typeface="+mn-cs"/>
              </a:rPr>
              <a:t> Conduct operations management for cloud and hybrid solutions.</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Let’s look at the other methodologies within the Framework's cloud adoption lifecycle.</a:t>
            </a:r>
          </a:p>
          <a:p>
            <a:endParaRPr lang="en-IN"/>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 change is hard—because it affects people, not just process.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an incremental process—evolving in how you’re doing business that affects culture company-wide—all your employees. </a:t>
            </a:r>
            <a:r>
              <a:rPr lang="en-US" sz="1200" b="0" kern="120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Transition</a:t>
            </a:r>
            <a:r>
              <a:rPr lang="en-US" sz="1200" b="0" kern="1200">
                <a:solidFill>
                  <a:schemeClr val="tx1"/>
                </a:solidFill>
                <a:effectLst/>
                <a:latin typeface="Segoe"/>
                <a:ea typeface="+mn-ea"/>
                <a:cs typeface="+mn-cs"/>
              </a:rPr>
              <a:t>&gt;: For </a:t>
            </a:r>
            <a:r>
              <a:rPr lang="en-US" b="0">
                <a:latin typeface="Segoe"/>
              </a:rPr>
              <a:t>businesses, it’s</a:t>
            </a:r>
            <a:r>
              <a:rPr lang="en-US" sz="1200" b="0" kern="1200">
                <a:solidFill>
                  <a:schemeClr val="tx1"/>
                </a:solidFill>
                <a:effectLst/>
                <a:latin typeface="Segoe"/>
                <a:ea typeface="+mn-ea"/>
                <a:cs typeface="+mn-cs"/>
              </a:rPr>
              <a:t> step-by-step path</a:t>
            </a:r>
            <a:r>
              <a:rPr lang="en-US" b="0">
                <a:latin typeface="Segoe"/>
              </a:rPr>
              <a:t> to modernization—and growth. </a:t>
            </a:r>
            <a:endParaRPr lang="en-US" sz="1200" b="0" kern="1200">
              <a:solidFill>
                <a:schemeClr val="tx1"/>
              </a:solidFill>
              <a:effectLst/>
              <a:latin typeface="Segoe"/>
              <a:ea typeface="+mn-ea"/>
              <a:cs typeface="+mn-cs"/>
            </a:endParaRPr>
          </a:p>
          <a:p>
            <a:endParaRPr lang="en-US">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Initial organization alignment is necessary as we work to build a cloud adoption plan</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49033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https://docs.microsoft.com/en-us/azure/cloud-adoption-framework/plan/suggested-skills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754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646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Ready stage of the Microsoft Cloud Adoption Framework involves preparing organizations’ people, process and </a:t>
            </a:r>
            <a:r>
              <a:rPr lang="en-US" sz="1100" b="1" dirty="0">
                <a:latin typeface="Segoe"/>
              </a:rPr>
              <a:t>environment </a:t>
            </a:r>
            <a:r>
              <a:rPr lang="en-US" sz="1100" b="0" dirty="0">
                <a:latin typeface="Segoe"/>
              </a:rPr>
              <a:t>for digital transformation</a:t>
            </a:r>
            <a:r>
              <a:rPr lang="en-US" sz="1100" dirty="0">
                <a:latin typeface="Segoe"/>
              </a:rPr>
              <a:t>.</a:t>
            </a:r>
          </a:p>
          <a:p>
            <a:endParaRPr lang="en-US" sz="1100" dirty="0">
              <a:latin typeface="Segoe"/>
            </a:endParaRPr>
          </a:p>
          <a:p>
            <a:pPr marL="171450" indent="-171450">
              <a:buFont typeface="Wingdings" panose="05000000000000000000" pitchFamily="2" charset="2"/>
              <a:buChar char="§"/>
            </a:pPr>
            <a:r>
              <a:rPr lang="en-US" sz="1100" dirty="0">
                <a:latin typeface="Segoe"/>
              </a:rPr>
              <a:t>We want to enable customers to successfully adopt the Azure cloud.</a:t>
            </a:r>
          </a:p>
          <a:p>
            <a:pPr marL="171450" indent="-171450">
              <a:buFont typeface="Wingdings" panose="05000000000000000000" pitchFamily="2" charset="2"/>
              <a:buChar char="§"/>
            </a:pPr>
            <a:r>
              <a:rPr lang="en-US" sz="1100" dirty="0">
                <a:latin typeface="Segoe"/>
              </a:rPr>
              <a:t>When we’re talking about cloud adoption and landing zones, we’re pointing to the Ready stage.</a:t>
            </a:r>
          </a:p>
          <a:p>
            <a:pPr marL="171450" indent="-171450">
              <a:buFont typeface="Wingdings" panose="05000000000000000000" pitchFamily="2" charset="2"/>
              <a:buChar char="§"/>
            </a:pPr>
            <a:r>
              <a:rPr lang="en-US" sz="1100" dirty="0">
                <a:latin typeface="Segoe"/>
              </a:rPr>
              <a:t>In the Ready stage, cloud adoption plans have been discussed and defined, and we are ready to deploy a workload on Azure.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Azure landing zones in more detail.</a:t>
            </a:r>
          </a:p>
          <a:p>
            <a:endParaRPr lang="en-US" dirty="0">
              <a:latin typeface="Segoe UI "/>
            </a:endParaRPr>
          </a:p>
        </p:txBody>
      </p:sp>
    </p:spTree>
    <p:extLst>
      <p:ext uri="{BB962C8B-B14F-4D97-AF65-F5344CB8AC3E}">
        <p14:creationId xmlns:p14="http://schemas.microsoft.com/office/powerpoint/2010/main" val="166576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Platform Development Velocity can be implemented in two ways.</a:t>
            </a:r>
          </a:p>
          <a:p>
            <a:endParaRPr lang="en-US" sz="1100" dirty="0">
              <a:latin typeface="Segoe"/>
            </a:endParaRPr>
          </a:p>
          <a:p>
            <a:pPr marL="171450" indent="-171450">
              <a:buFont typeface="Wingdings" panose="05000000000000000000" pitchFamily="2" charset="2"/>
              <a:buChar char="§"/>
            </a:pPr>
            <a:r>
              <a:rPr lang="en-US" sz="1100" dirty="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dirty="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dirty="0">
                <a:latin typeface="Segoe"/>
              </a:rPr>
              <a:t>[Go through options for each implementation]</a:t>
            </a:r>
          </a:p>
          <a:p>
            <a:pPr marL="0" indent="0">
              <a:buFont typeface="Wingdings" panose="05000000000000000000" pitchFamily="2" charset="2"/>
              <a:buNone/>
            </a:pPr>
            <a:r>
              <a:rPr lang="en-US" sz="1100" b="1" dirty="0">
                <a:latin typeface="Segoe"/>
              </a:rPr>
              <a:t>[Call out short links on CAF landing zone documentation </a:t>
            </a:r>
            <a:r>
              <a:rPr lang="en-US" sz="1100" b="0" i="1" u="none" dirty="0">
                <a:latin typeface="Segoe"/>
              </a:rPr>
              <a:t>and</a:t>
            </a:r>
            <a:r>
              <a:rPr lang="en-US" sz="1100" b="1" dirty="0">
                <a:latin typeface="Segoe"/>
              </a:rPr>
              <a:t> ARM templates for customers’ next steps (GitHub documentation).</a:t>
            </a:r>
          </a:p>
          <a:p>
            <a:pPr marL="171450" indent="-171450">
              <a:buFont typeface="Wingdings" panose="05000000000000000000" pitchFamily="2" charset="2"/>
              <a:buChar char="§"/>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the Cloud Operating Model in more detail.</a:t>
            </a:r>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4807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accent6">
                    <a:lumMod val="10000"/>
                  </a:schemeClr>
                </a:solidFill>
              </a:rPr>
              <a:t>Azure landing zones in </a:t>
            </a:r>
            <a:r>
              <a:rPr lang="en-US" b="0" i="0" u="none" dirty="0">
                <a:solidFill>
                  <a:schemeClr val="accent6">
                    <a:lumMod val="10000"/>
                  </a:schemeClr>
                </a:solidFill>
                <a:effectLst/>
                <a:latin typeface="Segoe UI" panose="020B0502040204020203" pitchFamily="34" charset="0"/>
              </a:rPr>
              <a:t>the </a:t>
            </a:r>
            <a:r>
              <a:rPr lang="en-US" b="0" i="0" u="none" dirty="0">
                <a:solidFill>
                  <a:schemeClr val="accent6">
                    <a:lumMod val="10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Microsoft Cloud Adoption Framework for Azure</a:t>
            </a:r>
            <a:r>
              <a:rPr lang="en-US" b="0" i="0" u="none" dirty="0">
                <a:solidFill>
                  <a:schemeClr val="accent6">
                    <a:lumMod val="10000"/>
                  </a:schemeClr>
                </a:solidFill>
                <a:effectLst/>
                <a:latin typeface="Segoe UI" panose="020B0502040204020203" pitchFamily="34" charset="0"/>
              </a:rPr>
              <a:t> are designed to accelerate efforts to map, modernize, or even reimagine the operating model. Azure landing zones help build a cloud environment aligned to the optimal technology operations specific to your needs in the cloud.</a:t>
            </a:r>
            <a:endParaRPr lang="en-US" u="none" dirty="0">
              <a:solidFill>
                <a:schemeClr val="accent6">
                  <a:lumMod val="10000"/>
                </a:schemeClr>
              </a:solidFill>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Deciding what you’re going to build will drive what foundation to choose.</a:t>
            </a:r>
          </a:p>
          <a:p>
            <a:endParaRPr lang="en-US" sz="11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Each of these buildings requires a different foundation.</a:t>
            </a:r>
          </a:p>
          <a:p>
            <a:pPr marL="0" indent="0">
              <a:buFontTx/>
              <a:buNone/>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What foundation is the right one?</a:t>
            </a:r>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43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382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Constructing a cloud-ready environment is like building a house structurally up to code.</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If a customer wants to build an app in the cloud, we must build the environment that helps them deliver on their business priorities.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What is the cloud operating model that is running the application?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We must ensure that the environment scales as the application becomes more robust and more complex.</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And of course, the cloud environment must be compliant.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Cloud-ready environments help customers to become agile, make use of innovative technologies, and remain secure.</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landing zones help customers.</a:t>
            </a:r>
            <a:endParaRPr lang="en-US" sz="1100" dirty="0"/>
          </a:p>
          <a:p>
            <a:pPr algn="l"/>
            <a:endParaRPr lang="en-US" sz="1100" b="0" i="0" u="none" strike="noStrike" baseline="0" dirty="0">
              <a:solidFill>
                <a:srgbClr val="000000"/>
              </a:solidFill>
              <a:latin typeface="Segoe Pro Display SemiLight"/>
            </a:endParaRPr>
          </a:p>
          <a:p>
            <a:pPr algn="l"/>
            <a:endParaRPr lang="en-US" sz="1100" b="0" i="0" u="none" strike="noStrike" baseline="0" dirty="0">
              <a:solidFill>
                <a:srgbClr val="000000"/>
              </a:solidFill>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14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more than adopting technology. It’s adapting how you do business.</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We share</a:t>
            </a:r>
            <a:r>
              <a:rPr lang="en-US">
                <a:effectLst/>
                <a:latin typeface="Segoe"/>
              </a:rPr>
              <a:t> best practices from our employees, partners, and customers who have already undertaken the cloud journey.</a:t>
            </a:r>
            <a:endParaRPr lang="en-US" sz="1200" kern="1200">
              <a:solidFill>
                <a:schemeClr val="tx1"/>
              </a:solidFill>
              <a:effectLst/>
              <a:latin typeface="Segoe"/>
              <a:ea typeface="+mn-ea"/>
              <a:cs typeface="+mn-cs"/>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Cloud Adoption Framework brings together </a:t>
            </a:r>
            <a:r>
              <a:rPr lang="en-US" sz="1200" b="1" kern="1200">
                <a:solidFill>
                  <a:schemeClr val="tx1"/>
                </a:solidFill>
                <a:effectLst/>
                <a:latin typeface="Segoe"/>
                <a:ea typeface="+mn-ea"/>
                <a:cs typeface="+mn-cs"/>
              </a:rPr>
              <a:t>people, process, and technology</a:t>
            </a:r>
            <a:r>
              <a:rPr lang="en-US" sz="1200" kern="120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a:solidFill>
                  <a:schemeClr val="tx1"/>
                </a:solidFill>
                <a:effectLst/>
                <a:latin typeface="Segoe"/>
                <a:ea typeface="+mn-ea"/>
                <a:cs typeface="+mn-cs"/>
              </a:rPr>
              <a:t>We can help guide you through.</a:t>
            </a:r>
          </a:p>
          <a:p>
            <a:r>
              <a:rPr lang="en-US">
                <a:latin typeface="Segoe"/>
              </a:rPr>
              <a:t> </a:t>
            </a:r>
            <a:endParaRPr lang="en-US" sz="1200" kern="1200">
              <a:solidFill>
                <a:schemeClr val="tx1"/>
              </a:solidFill>
              <a:effectLst/>
              <a:latin typeface="Segoe"/>
            </a:endParaRPr>
          </a:p>
          <a:p>
            <a:r>
              <a:rPr lang="en-US" sz="1200" b="1" kern="1200">
                <a:solidFill>
                  <a:schemeClr val="tx1"/>
                </a:solidFill>
                <a:effectLst/>
                <a:latin typeface="Segoe"/>
                <a:ea typeface="+mn-ea"/>
                <a:cs typeface="+mn-cs"/>
              </a:rPr>
              <a:t>&lt;Transition&gt;:</a:t>
            </a:r>
            <a:r>
              <a:rPr lang="en-US" b="1">
                <a:latin typeface="Segoe"/>
              </a:rPr>
              <a:t> </a:t>
            </a:r>
            <a:r>
              <a:rPr lang="en-US" sz="1200" b="1" kern="1200">
                <a:solidFill>
                  <a:schemeClr val="tx1"/>
                </a:solidFill>
                <a:effectLst/>
                <a:latin typeface="Segoe"/>
                <a:ea typeface="+mn-ea"/>
                <a:cs typeface="+mn-cs"/>
              </a:rPr>
              <a:t> How does the Cloud Adoption Framework work </a:t>
            </a:r>
            <a:r>
              <a:rPr lang="en-US" b="1">
                <a:latin typeface="Segoe"/>
              </a:rPr>
              <a:t>for your business?</a:t>
            </a:r>
            <a:endParaRPr lang="en-US" b="1" i="1">
              <a:highlight>
                <a:srgbClr val="FFFF00"/>
              </a:highlight>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Design areas are </a:t>
            </a:r>
            <a:r>
              <a:rPr lang="en-US" sz="1100" i="1" dirty="0">
                <a:latin typeface="Segoe"/>
              </a:rPr>
              <a:t>the</a:t>
            </a:r>
            <a:r>
              <a:rPr lang="en-US" sz="1100" dirty="0">
                <a:latin typeface="Segoe"/>
              </a:rPr>
              <a:t> </a:t>
            </a:r>
            <a:r>
              <a:rPr lang="en-US" sz="1100" i="1" dirty="0">
                <a:latin typeface="Segoe"/>
              </a:rPr>
              <a:t>critical components</a:t>
            </a:r>
            <a:r>
              <a:rPr lang="en-US" sz="1100" dirty="0">
                <a:latin typeface="Segoe"/>
              </a:rPr>
              <a:t> of Azure landing zones.</a:t>
            </a:r>
          </a:p>
          <a:p>
            <a:endParaRPr lang="en-US" sz="1100" dirty="0">
              <a:latin typeface="Segoe"/>
            </a:endParaRPr>
          </a:p>
          <a:p>
            <a:pPr marL="171450" indent="-171450">
              <a:buFont typeface="Wingdings" panose="05000000000000000000" pitchFamily="2" charset="2"/>
              <a:buChar char="§"/>
            </a:pPr>
            <a:r>
              <a:rPr lang="en-US" sz="1100" dirty="0">
                <a:latin typeface="Segoe"/>
              </a:rPr>
              <a:t>Remember the foundation we’re choosing? And how it depends on what house we are building? </a:t>
            </a:r>
          </a:p>
          <a:p>
            <a:pPr marL="171450" indent="-171450">
              <a:buFont typeface="Wingdings" panose="05000000000000000000" pitchFamily="2" charset="2"/>
              <a:buChar char="§"/>
            </a:pPr>
            <a:r>
              <a:rPr lang="en-US" sz="1100" dirty="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1100" b="1" dirty="0">
                <a:latin typeface="Segoe"/>
              </a:rPr>
              <a:t>[Set up slide] </a:t>
            </a:r>
            <a:r>
              <a:rPr lang="en-US" sz="1100" dirty="0">
                <a:latin typeface="Segoe"/>
              </a:rPr>
              <a:t>These are the design components that all Azure landing zones must have.</a:t>
            </a:r>
          </a:p>
          <a:p>
            <a:pPr marL="0" indent="0">
              <a:buFont typeface="Wingdings" panose="05000000000000000000" pitchFamily="2" charset="2"/>
              <a:buNone/>
            </a:pPr>
            <a:r>
              <a:rPr lang="en-US" sz="1100" b="1" dirty="0">
                <a:latin typeface="Segoe"/>
              </a:rPr>
              <a:t>[Go through each design area] </a:t>
            </a:r>
          </a:p>
          <a:p>
            <a:pPr marL="171450" indent="-171450">
              <a:buFont typeface="Wingdings" panose="05000000000000000000" pitchFamily="2" charset="2"/>
              <a:buChar char="§"/>
            </a:pPr>
            <a:r>
              <a:rPr lang="en-US" sz="1100" b="0" dirty="0">
                <a:latin typeface="Segoe"/>
              </a:rPr>
              <a:t>Thinking about how to deploy and how to manage landing zones, Deployment options and Operations baseline are critical to the Manage stage.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how we get started with Azure landing zones.</a:t>
            </a:r>
          </a:p>
          <a:p>
            <a:pPr marL="0" marR="0">
              <a:lnSpc>
                <a:spcPct val="107000"/>
              </a:lnSpc>
              <a:spcBef>
                <a:spcPts val="0"/>
              </a:spcBef>
              <a:spcAft>
                <a:spcPts val="800"/>
              </a:spcAft>
            </a:pPr>
            <a:endParaRPr lang="en-US" sz="1100" dirty="0">
              <a:latin typeface="Segoe"/>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104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There are two main components to Azure landing zones—Platform Development Velocity and the Cloud Operating Model.</a:t>
            </a:r>
          </a:p>
          <a:p>
            <a:endParaRPr lang="en-US" sz="1100" dirty="0">
              <a:latin typeface="Segoe"/>
            </a:endParaRPr>
          </a:p>
          <a:p>
            <a:pPr marL="171450" indent="-171450">
              <a:buFont typeface="Wingdings" panose="05000000000000000000" pitchFamily="2" charset="2"/>
              <a:buChar char="§"/>
            </a:pPr>
            <a:r>
              <a:rPr lang="en-US" sz="1100" dirty="0">
                <a:latin typeface="Segoe"/>
              </a:rPr>
              <a:t>Now we understand the design components in Azure landing zones. How do we get started? How do we get our customers started?</a:t>
            </a:r>
          </a:p>
          <a:p>
            <a:pPr marL="171450" indent="-171450">
              <a:buFont typeface="Wingdings" panose="05000000000000000000" pitchFamily="2" charset="2"/>
              <a:buChar char="§"/>
            </a:pPr>
            <a:r>
              <a:rPr lang="en-US" sz="1100" dirty="0">
                <a:latin typeface="Segoe"/>
              </a:rPr>
              <a:t>Platform Development Velocity is how fast the customer can, or wants, to develop necessary skills to efficiently manage their cloud platform.</a:t>
            </a:r>
          </a:p>
          <a:p>
            <a:pPr marL="171450" indent="-171450">
              <a:buFont typeface="Wingdings" panose="05000000000000000000" pitchFamily="2" charset="2"/>
              <a:buChar char="§"/>
            </a:pPr>
            <a:r>
              <a:rPr lang="en-US" sz="1100" dirty="0">
                <a:latin typeface="Segoe"/>
              </a:rPr>
              <a:t>The Cloud Operating Model is the operating model for the entire cloud environment, including landing zones and workloads planned for deployment.</a:t>
            </a:r>
          </a:p>
          <a:p>
            <a:pPr marL="0" indent="0">
              <a:buFontTx/>
              <a:buNone/>
            </a:pPr>
            <a:endParaRPr lang="en-US" sz="1100"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9296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Platform Development Velocity can be implemented in two ways.</a:t>
            </a:r>
          </a:p>
          <a:p>
            <a:endParaRPr lang="en-US" sz="1100" dirty="0">
              <a:latin typeface="Segoe"/>
            </a:endParaRPr>
          </a:p>
          <a:p>
            <a:pPr marL="171450" indent="-171450">
              <a:buFont typeface="Wingdings" panose="05000000000000000000" pitchFamily="2" charset="2"/>
              <a:buChar char="§"/>
            </a:pPr>
            <a:r>
              <a:rPr lang="en-US" sz="1100" dirty="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dirty="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dirty="0">
                <a:latin typeface="Segoe"/>
              </a:rPr>
              <a:t>[Go through options for each implementation]</a:t>
            </a:r>
          </a:p>
          <a:p>
            <a:pPr marL="0" indent="0">
              <a:buFont typeface="Wingdings" panose="05000000000000000000" pitchFamily="2" charset="2"/>
              <a:buNone/>
            </a:pPr>
            <a:r>
              <a:rPr lang="en-US" sz="1100" b="1" dirty="0">
                <a:latin typeface="Segoe"/>
              </a:rPr>
              <a:t>[Call out short links on CAF landing zone documentation </a:t>
            </a:r>
            <a:r>
              <a:rPr lang="en-US" sz="1100" b="0" i="1" u="none" dirty="0">
                <a:latin typeface="Segoe"/>
              </a:rPr>
              <a:t>and</a:t>
            </a:r>
            <a:r>
              <a:rPr lang="en-US" sz="1100" b="1" dirty="0">
                <a:latin typeface="Segoe"/>
              </a:rPr>
              <a:t> ARM templates for customers’ next steps (GitHub documentation).</a:t>
            </a:r>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r>
              <a:rPr lang="en-GB"/>
              <a:t>In working with our customers and partners we have received feedback from some of the challenges they face. When starting with Azure but being accustomed to Traditional IT Architecture the Cloud model can get lost in translation between Technology concepts, security models, and IT management processes. On top of the architectural challenges there are challenges with operating models. Traditional delivery and management of IT services is not compatible with cloud operating models. Lastly our Customers and partners have a desire for Control of their could environment and precise and compliant platform that generates trust.  </a:t>
            </a:r>
          </a:p>
        </p:txBody>
      </p:sp>
    </p:spTree>
    <p:extLst>
      <p:ext uri="{BB962C8B-B14F-4D97-AF65-F5344CB8AC3E}">
        <p14:creationId xmlns:p14="http://schemas.microsoft.com/office/powerpoint/2010/main" val="3830168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 TRACK:</a:t>
            </a:r>
          </a:p>
          <a:p>
            <a:r>
              <a:rPr lang="en-GB" dirty="0"/>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 landing zone as the essential services required for the different types of applications you will host on Azure. Different applications may require different services, and guardrails, and therefore will live in different landing zones. Similar to zoning codes in real life. </a:t>
            </a:r>
          </a:p>
          <a:p>
            <a:endParaRPr lang="en-GB" dirty="0"/>
          </a:p>
          <a:p>
            <a:r>
              <a:rPr lang="en-GB" dirty="0"/>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dirty="0"/>
          </a:p>
          <a:p>
            <a:endParaRPr lang="en-GB" b="1" dirty="0"/>
          </a:p>
          <a:p>
            <a:r>
              <a:rPr lang="en-GB" b="1" dirty="0"/>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dirty="0" err="1"/>
              <a:t>center</a:t>
            </a:r>
            <a:r>
              <a:rPr lang="en-GB" b="1" dirty="0"/>
              <a:t>. You are using everything and anything on demand based on need.</a:t>
            </a:r>
          </a:p>
          <a:p>
            <a:endParaRPr lang="en-GB" b="1" dirty="0"/>
          </a:p>
          <a:p>
            <a:r>
              <a:rPr lang="en-GB" b="1" dirty="0"/>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dirty="0"/>
          </a:p>
          <a:p>
            <a:r>
              <a:rPr lang="en-GB" b="1" dirty="0"/>
              <a:t> I would like you  Imagine a library with  a pile of books with no marking and sorting and section and you have to find your particular book, it will be difficult, almost impossible.</a:t>
            </a:r>
          </a:p>
          <a:p>
            <a:r>
              <a:rPr lang="en-GB" b="1" dirty="0"/>
              <a:t> The same applies to resources in Azure subscription if its not properly organized and not organized for operational efficiency.</a:t>
            </a:r>
          </a:p>
          <a:p>
            <a:endParaRPr lang="en-GB" b="1" dirty="0"/>
          </a:p>
          <a:p>
            <a:endParaRPr lang="en-GB" b="1" dirty="0"/>
          </a:p>
          <a:p>
            <a:r>
              <a:rPr lang="en-GB" b="1" dirty="0"/>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dirty="0"/>
          </a:p>
          <a:p>
            <a:r>
              <a:rPr lang="en-GB" b="1" dirty="0"/>
              <a:t>Landing zones help with the adoption of cloud and give you a better way of organizing resources not just its type, but by organization, cost and security.</a:t>
            </a:r>
          </a:p>
          <a:p>
            <a:endParaRPr lang="en-GB"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577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Enterprise-scale comes in two buckets</a:t>
            </a:r>
          </a:p>
          <a:p>
            <a:endParaRPr lang="en-US" dirty="0"/>
          </a:p>
          <a:p>
            <a:pPr marL="228600" indent="-228600">
              <a:buAutoNum type="arabicPeriod"/>
            </a:pPr>
            <a:r>
              <a:rPr lang="en-US" dirty="0"/>
              <a:t>The Architecture – What must be true?  This is our Microsoft opinion on what should be done based on really world work with our strategic customers.  </a:t>
            </a:r>
          </a:p>
          <a:p>
            <a:pPr marL="228600" indent="-228600">
              <a:buAutoNum type="arabicPeriod"/>
            </a:pPr>
            <a:r>
              <a:rPr lang="en-US" dirty="0"/>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dirty="0"/>
          </a:p>
          <a:p>
            <a:pPr marL="0" indent="0">
              <a:buNone/>
            </a:pPr>
            <a:r>
              <a:rPr lang="en-US" dirty="0"/>
              <a:t>In the rest of the session, we’ll discuss these 5 elements.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BCFF-00A2-4282-9360-45F3FAE72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2181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Enterprise-scale is an architecture approach and reference implementation that enables effective construction and operationalization of landing zones on Azure, at scale and aligned with the Azure roadmap and the Microsoft Cloud Adoption Framework for Azure. The enterprise-scale architecture provides prescriptive guidance coupled with Azure best practices, and it follows design principles across the critical design areas for the customer's Azure environment.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9283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enterprise-scale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Ready stage of the Microsoft Cloud Adoption Framework involves preparing organizations’ people, process and </a:t>
            </a:r>
            <a:r>
              <a:rPr lang="en-US" sz="1100" b="1" dirty="0">
                <a:latin typeface="Segoe"/>
              </a:rPr>
              <a:t>environment </a:t>
            </a:r>
            <a:r>
              <a:rPr lang="en-US" sz="1100" b="0" dirty="0">
                <a:latin typeface="Segoe"/>
              </a:rPr>
              <a:t>for digital transformation</a:t>
            </a:r>
            <a:r>
              <a:rPr lang="en-US" sz="1100" dirty="0">
                <a:latin typeface="Segoe"/>
              </a:rPr>
              <a:t>.</a:t>
            </a:r>
          </a:p>
          <a:p>
            <a:endParaRPr lang="en-US" sz="1100" dirty="0">
              <a:latin typeface="Segoe"/>
            </a:endParaRPr>
          </a:p>
          <a:p>
            <a:pPr marL="171450" indent="-171450">
              <a:buFont typeface="Wingdings" panose="05000000000000000000" pitchFamily="2" charset="2"/>
              <a:buChar char="§"/>
            </a:pPr>
            <a:r>
              <a:rPr lang="en-US" sz="1100" dirty="0">
                <a:latin typeface="Segoe"/>
              </a:rPr>
              <a:t>We want to enable customers to successfully adopt the Azure cloud.</a:t>
            </a:r>
          </a:p>
          <a:p>
            <a:pPr marL="171450" indent="-171450">
              <a:buFont typeface="Wingdings" panose="05000000000000000000" pitchFamily="2" charset="2"/>
              <a:buChar char="§"/>
            </a:pPr>
            <a:r>
              <a:rPr lang="en-US" sz="1100" dirty="0">
                <a:latin typeface="Segoe"/>
              </a:rPr>
              <a:t>When we’re talking about cloud adoption and landing zones, we’re pointing to the Ready stage.</a:t>
            </a:r>
          </a:p>
          <a:p>
            <a:pPr marL="171450" indent="-171450">
              <a:buFont typeface="Wingdings" panose="05000000000000000000" pitchFamily="2" charset="2"/>
              <a:buChar char="§"/>
            </a:pPr>
            <a:r>
              <a:rPr lang="en-US" sz="1100" dirty="0">
                <a:latin typeface="Segoe"/>
              </a:rPr>
              <a:t>In the Ready stage, cloud adoption plans have been discussed and defined, and we are ready to deploy a workload on Azure.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Azure landing zones in more detail.</a:t>
            </a:r>
          </a:p>
          <a:p>
            <a:endParaRPr lang="en-US" dirty="0">
              <a:latin typeface="Segoe UI "/>
            </a:endParaRPr>
          </a:p>
        </p:txBody>
      </p:sp>
    </p:spTree>
    <p:extLst>
      <p:ext uri="{BB962C8B-B14F-4D97-AF65-F5344CB8AC3E}">
        <p14:creationId xmlns:p14="http://schemas.microsoft.com/office/powerpoint/2010/main" val="2824586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kern="1200" dirty="0">
                <a:solidFill>
                  <a:schemeClr val="tx1"/>
                </a:solidFill>
                <a:effectLst/>
                <a:latin typeface="Segoe"/>
                <a:ea typeface="+mn-ea"/>
                <a:cs typeface="+mn-cs"/>
              </a:rPr>
              <a:t>The migration process begins with an iterative Assess-Deploy-Release cycle that’s repeatable and predictable.</a:t>
            </a:r>
            <a:endParaRPr lang="en-US" sz="1100" i="0" dirty="0">
              <a:effectLst/>
              <a:latin typeface="Segoe"/>
            </a:endParaRP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0" dirty="0">
                <a:latin typeface="Segoe"/>
              </a:rPr>
              <a:t>[</a:t>
            </a:r>
            <a:r>
              <a:rPr lang="en-US" sz="1100" b="1" dirty="0">
                <a:latin typeface="Segoe"/>
              </a:rPr>
              <a:t>Go over each point for </a:t>
            </a:r>
            <a:r>
              <a:rPr lang="en-US" sz="1100" b="1" i="0" kern="1200" dirty="0">
                <a:solidFill>
                  <a:schemeClr val="tx1"/>
                </a:solidFill>
                <a:effectLst/>
                <a:latin typeface="Segoe"/>
                <a:ea typeface="+mn-ea"/>
                <a:cs typeface="+mn-cs"/>
              </a:rPr>
              <a:t>Assess-Deploy-Release.</a:t>
            </a:r>
            <a:r>
              <a:rPr lang="en-US" sz="1100" b="0" i="0" kern="1200" dirty="0">
                <a:solidFill>
                  <a:schemeClr val="tx1"/>
                </a:solidFill>
                <a:effectLst/>
                <a:latin typeface="Segoe"/>
                <a:ea typeface="+mn-ea"/>
                <a:cs typeface="+mn-cs"/>
              </a:rPr>
              <a:t>]</a:t>
            </a:r>
          </a:p>
          <a:p>
            <a:pPr marL="0" indent="0">
              <a:buFont typeface="Arial" panose="020B0604020202020204" pitchFamily="34" charset="0"/>
              <a:buNone/>
            </a:pPr>
            <a:r>
              <a:rPr lang="en-US" sz="1100" b="0" i="0" kern="1200" dirty="0">
                <a:solidFill>
                  <a:schemeClr val="tx1"/>
                </a:solidFill>
                <a:effectLst/>
                <a:latin typeface="Segoe"/>
                <a:ea typeface="+mn-ea"/>
                <a:cs typeface="+mn-cs"/>
              </a:rPr>
              <a:t>[</a:t>
            </a:r>
            <a:r>
              <a:rPr lang="en-US" sz="1100" b="1" i="0" kern="1200" dirty="0">
                <a:solidFill>
                  <a:schemeClr val="tx1"/>
                </a:solidFill>
                <a:effectLst/>
                <a:latin typeface="Segoe"/>
                <a:ea typeface="+mn-ea"/>
                <a:cs typeface="+mn-cs"/>
              </a:rPr>
              <a:t>Review bullet points.</a:t>
            </a:r>
            <a:r>
              <a:rPr lang="en-US" sz="1100" b="0" i="0" kern="1200" dirty="0">
                <a:solidFill>
                  <a:schemeClr val="tx1"/>
                </a:solidFill>
                <a:effectLst/>
                <a:latin typeface="Segoe"/>
                <a:ea typeface="+mn-ea"/>
                <a:cs typeface="+mn-cs"/>
              </a:rPr>
              <a:t>]</a:t>
            </a:r>
            <a:endParaRPr lang="en-US" sz="1100" b="0" dirty="0">
              <a:latin typeface="Segoe"/>
            </a:endParaRP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templates, tools, and assessments in the Microsoft Azure Cloud Adoption Framework.</a:t>
            </a:r>
            <a:endParaRPr lang="en-US" sz="1100" b="1" dirty="0">
              <a:latin typeface="Segoe"/>
            </a:endParaRPr>
          </a:p>
          <a:p>
            <a:endParaRPr lang="en-US" sz="1100" dirty="0">
              <a:latin typeface="Segoe" panose="020B0502040504020203"/>
            </a:endParaRPr>
          </a:p>
          <a:p>
            <a:endParaRPr lang="en-US" sz="1100" dirty="0"/>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26528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Segoe" panose="020B0502040504020203"/>
                <a:ea typeface="+mn-ea"/>
                <a:cs typeface="+mn-cs"/>
              </a:rPr>
              <a:t>&lt;Key point&gt;: </a:t>
            </a:r>
            <a:r>
              <a:rPr lang="en-US" sz="1100" b="0" kern="1200" dirty="0">
                <a:solidFill>
                  <a:schemeClr val="tx1"/>
                </a:solidFill>
                <a:effectLst/>
                <a:latin typeface="Segoe" panose="020B0502040504020203"/>
                <a:ea typeface="+mn-ea"/>
                <a:cs typeface="+mn-cs"/>
              </a:rPr>
              <a:t>Make use of </a:t>
            </a:r>
            <a:r>
              <a:rPr lang="en-US" sz="1100" dirty="0">
                <a:latin typeface="Segoe" panose="020B0502040504020203"/>
              </a:rPr>
              <a:t>Microsoft </a:t>
            </a:r>
            <a:r>
              <a:rPr lang="en-US" sz="1100" i="1" dirty="0">
                <a:latin typeface="Segoe" panose="020B0502040504020203"/>
              </a:rPr>
              <a:t>and</a:t>
            </a:r>
            <a:r>
              <a:rPr lang="en-US" sz="1100" dirty="0">
                <a:latin typeface="Segoe" panose="020B0502040504020203"/>
              </a:rPr>
              <a:t> third-party tools in each </a:t>
            </a:r>
            <a:r>
              <a:rPr lang="en-US" sz="1100" b="0" kern="1200" dirty="0">
                <a:solidFill>
                  <a:schemeClr val="tx1"/>
                </a:solidFill>
                <a:effectLst/>
                <a:latin typeface="Segoe" panose="020B0502040504020203"/>
                <a:ea typeface="+mn-ea"/>
                <a:cs typeface="+mn-cs"/>
              </a:rPr>
              <a:t>phase of </a:t>
            </a:r>
            <a:r>
              <a:rPr lang="en-US" sz="1100" dirty="0">
                <a:latin typeface="Segoe" panose="020B0502040504020203"/>
              </a:rPr>
              <a:t>migration releases to ensure a successful Azure migration.</a:t>
            </a:r>
          </a:p>
          <a:p>
            <a:endParaRPr lang="en-US" sz="1100" dirty="0">
              <a:latin typeface="Segoe" panose="020B0502040504020203"/>
            </a:endParaRPr>
          </a:p>
          <a:p>
            <a:pPr marL="171450" indent="-171450">
              <a:buFont typeface="Wingdings" panose="05000000000000000000" pitchFamily="2" charset="2"/>
              <a:buChar char="§"/>
            </a:pPr>
            <a:r>
              <a:rPr lang="en-US" sz="1100" dirty="0">
                <a:latin typeface="Segoe" panose="020B0502040504020203"/>
              </a:rPr>
              <a:t>Call out the free Microsoft tools in the Azure portal. </a:t>
            </a:r>
          </a:p>
          <a:p>
            <a:pPr marL="171450" indent="-171450">
              <a:buFont typeface="Wingdings" panose="05000000000000000000" pitchFamily="2" charset="2"/>
              <a:buChar char="§"/>
            </a:pPr>
            <a:r>
              <a:rPr lang="en-US" sz="1100" dirty="0">
                <a:latin typeface="Segoe" panose="020B0502040504020203"/>
              </a:rPr>
              <a:t>And the third-party (ISV) tools to help support your migration requirements.  </a:t>
            </a:r>
          </a:p>
          <a:p>
            <a:endParaRPr lang="en-US" sz="1100" dirty="0">
              <a:latin typeface="Segoe" panose="020B0502040504020203"/>
            </a:endParaRPr>
          </a:p>
          <a:p>
            <a:r>
              <a:rPr lang="en-US" sz="1100" dirty="0">
                <a:latin typeface="Segoe" panose="020B0502040504020203"/>
              </a:rPr>
              <a:t>[</a:t>
            </a:r>
            <a:r>
              <a:rPr lang="en-US" sz="1100" b="1" dirty="0">
                <a:latin typeface="Segoe" panose="020B0502040504020203"/>
              </a:rPr>
              <a:t>Briefly skim over third-party offerings for migration tools</a:t>
            </a:r>
            <a:r>
              <a:rPr lang="en-US" sz="1100" dirty="0">
                <a:latin typeface="Segoe" panose="020B0502040504020203"/>
              </a:rPr>
              <a:t>].</a:t>
            </a:r>
          </a:p>
          <a:p>
            <a:endParaRPr lang="en-US" sz="1100" dirty="0">
              <a:latin typeface="Segoe" panose="020B0502040504020203"/>
            </a:endParaRPr>
          </a:p>
          <a:p>
            <a:pPr marL="171450" indent="-171450">
              <a:buFont typeface="Wingdings" panose="05000000000000000000" pitchFamily="2" charset="2"/>
              <a:buChar char="§"/>
            </a:pPr>
            <a:r>
              <a:rPr lang="en-US" sz="1100" dirty="0">
                <a:latin typeface="Segoe" panose="020B0502040504020203"/>
              </a:rPr>
              <a:t>We’re working closely with solution partners to build a consistent experience across Azure and third-party tools.  </a:t>
            </a:r>
          </a:p>
          <a:p>
            <a:endParaRPr lang="en-US" sz="1100" dirty="0">
              <a:latin typeface="Segoe" panose="020B0502040504020203"/>
            </a:endParaRPr>
          </a:p>
          <a:p>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what Azure Migrate offers for migration initiatives.</a:t>
            </a:r>
            <a:endParaRPr lang="en-US" sz="1100" dirty="0">
              <a:latin typeface="Segoe" panose="020B050204050402020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dirty="0">
                <a:solidFill>
                  <a:srgbClr val="171717"/>
                </a:solidFill>
                <a:effectLst/>
                <a:latin typeface="Segoe" panose="020B0502040504020203"/>
              </a:rPr>
              <a:t>Cloud rationalization evaluates assets to find the best way to migrate / modernize assets in the cloud.</a:t>
            </a:r>
            <a:endParaRPr lang="en-US" sz="1100" i="0" dirty="0">
              <a:effectLst/>
              <a:latin typeface="Segoe"/>
            </a:endParaRPr>
          </a:p>
          <a:p>
            <a:pPr marL="0" indent="0">
              <a:buFont typeface="Arial" panose="020B0604020202020204" pitchFamily="34" charset="0"/>
              <a:buNone/>
            </a:pPr>
            <a:endParaRPr lang="en-US" sz="1100" b="0" i="0"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i="0" dirty="0">
                <a:solidFill>
                  <a:srgbClr val="171717"/>
                </a:solidFill>
                <a:effectLst/>
                <a:latin typeface="Segoe" panose="020B0502040504020203"/>
              </a:rPr>
              <a:t>The five Rs of rationalization are effective in identifying a potential future state for any workload that’s considered as a cloud candidate.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dirty="0">
              <a:latin typeface="Segoe"/>
            </a:endParaRPr>
          </a:p>
          <a:p>
            <a:pPr marL="0" indent="0">
              <a:buFont typeface="Arial" panose="020B0604020202020204" pitchFamily="34" charset="0"/>
              <a:buNone/>
            </a:pPr>
            <a:r>
              <a:rPr lang="en-US" sz="1100" b="0" kern="1200" dirty="0">
                <a:solidFill>
                  <a:schemeClr val="tx1"/>
                </a:solidFill>
                <a:effectLst/>
                <a:latin typeface="Segoe" panose="020B0502040504020203"/>
                <a:ea typeface="+mn-ea"/>
                <a:cs typeface="+mn-cs"/>
              </a:rPr>
              <a:t>&lt;</a:t>
            </a:r>
            <a:r>
              <a:rPr lang="en-US" sz="1100" b="1" kern="1200" dirty="0">
                <a:solidFill>
                  <a:schemeClr val="tx1"/>
                </a:solidFill>
                <a:effectLst/>
                <a:latin typeface="Segoe" panose="020B0502040504020203"/>
                <a:ea typeface="+mn-ea"/>
                <a:cs typeface="+mn-cs"/>
              </a:rPr>
              <a:t>Transition</a:t>
            </a:r>
            <a:r>
              <a:rPr lang="en-US" sz="1100" b="0" kern="1200" dirty="0">
                <a:solidFill>
                  <a:schemeClr val="tx1"/>
                </a:solidFill>
                <a:effectLst/>
                <a:latin typeface="Segoe" panose="020B0502040504020203"/>
                <a:ea typeface="+mn-ea"/>
                <a:cs typeface="+mn-cs"/>
              </a:rPr>
              <a:t>&gt;: Let’s look at how migration tooling expands </a:t>
            </a:r>
            <a:r>
              <a:rPr lang="en-US" sz="1100" b="0" dirty="0">
                <a:solidFill>
                  <a:srgbClr val="20BDEF"/>
                </a:solidFill>
                <a:latin typeface="Segoe" panose="020B0502040504020203"/>
                <a:ea typeface="Segoe UI" pitchFamily="34" charset="0"/>
                <a:cs typeface="Segoe UI Semibold" panose="020B0702040204020203" pitchFamily="34" charset="0"/>
              </a:rPr>
              <a:t>options for workload architectures.</a:t>
            </a:r>
            <a:endParaRPr lang="en-US" sz="1100" b="0" dirty="0">
              <a:latin typeface="Segoe" panose="020B0502040504020203"/>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3557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kern="1200" dirty="0">
                <a:solidFill>
                  <a:srgbClr val="171717"/>
                </a:solidFill>
                <a:effectLst/>
                <a:latin typeface="Segoe" panose="020B0502040504020203"/>
                <a:ea typeface="+mn-ea"/>
                <a:cs typeface="+mn-cs"/>
              </a:rPr>
              <a:t>Multiple migration tooling options are available, depending on the architecture of on-premises workloads</a:t>
            </a:r>
            <a:r>
              <a:rPr lang="en-US" sz="1100" b="0" i="0" dirty="0">
                <a:solidFill>
                  <a:srgbClr val="171717"/>
                </a:solidFill>
                <a:effectLst/>
                <a:latin typeface="Segoe" panose="020B0502040504020203"/>
              </a:rPr>
              <a:t>.</a:t>
            </a:r>
            <a:endParaRPr lang="en-US" sz="1100" i="0" dirty="0">
              <a:effectLst/>
              <a:latin typeface="Segoe"/>
            </a:endParaRPr>
          </a:p>
          <a:p>
            <a:pPr marL="0" indent="0">
              <a:buFont typeface="Arial" panose="020B0604020202020204" pitchFamily="34" charset="0"/>
              <a:buNone/>
            </a:pPr>
            <a:endParaRPr lang="en-US" sz="1100" b="0" i="0"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latin typeface="Segoe" panose="020B0502040504020203"/>
              </a:rPr>
              <a:t>Communicate Azure migration solutions beyond simple rehosting (lift and shift).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latin typeface="Segoe" panose="020B0502040504020203"/>
              </a:rPr>
              <a:t>Highlight tools and other deployment options. </a:t>
            </a:r>
            <a:endParaRPr lang="en-US" sz="1100" b="0" i="0" dirty="0">
              <a:solidFill>
                <a:srgbClr val="171717"/>
              </a:solidFill>
              <a:effectLst/>
              <a:latin typeface="Segoe" panose="020B0502040504020203"/>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dirty="0">
              <a:latin typeface="Segoe"/>
            </a:endParaRPr>
          </a:p>
          <a:p>
            <a:pPr marL="0" indent="0">
              <a:buFont typeface="Arial" panose="020B0604020202020204" pitchFamily="34" charset="0"/>
              <a:buNone/>
            </a:pPr>
            <a:r>
              <a:rPr lang="en-US" sz="1100" b="0" kern="1200" dirty="0">
                <a:solidFill>
                  <a:schemeClr val="tx1"/>
                </a:solidFill>
                <a:effectLst/>
                <a:latin typeface="Segoe" panose="020B0502040504020203"/>
                <a:ea typeface="+mn-ea"/>
                <a:cs typeface="+mn-cs"/>
              </a:rPr>
              <a:t>&lt;</a:t>
            </a:r>
            <a:r>
              <a:rPr lang="en-US" sz="1100" b="1" kern="1200" dirty="0">
                <a:solidFill>
                  <a:schemeClr val="tx1"/>
                </a:solidFill>
                <a:effectLst/>
                <a:latin typeface="Segoe" panose="020B0502040504020203"/>
                <a:ea typeface="+mn-ea"/>
                <a:cs typeface="+mn-cs"/>
              </a:rPr>
              <a:t>Transition</a:t>
            </a:r>
            <a:r>
              <a:rPr lang="en-US" sz="1100" b="0" kern="1200" dirty="0">
                <a:solidFill>
                  <a:schemeClr val="tx1"/>
                </a:solidFill>
                <a:effectLst/>
                <a:latin typeface="Segoe" panose="020B0502040504020203"/>
                <a:ea typeface="+mn-ea"/>
                <a:cs typeface="+mn-cs"/>
              </a:rPr>
              <a:t>&gt;: Let’s look at Azure </a:t>
            </a:r>
            <a:r>
              <a:rPr lang="en-US" sz="1100" b="0" kern="1200" dirty="0" err="1">
                <a:solidFill>
                  <a:schemeClr val="tx1"/>
                </a:solidFill>
                <a:effectLst/>
                <a:latin typeface="Segoe" panose="020B0502040504020203"/>
                <a:ea typeface="+mn-ea"/>
                <a:cs typeface="+mn-cs"/>
              </a:rPr>
              <a:t>Migrate’s</a:t>
            </a:r>
            <a:r>
              <a:rPr lang="en-US" sz="1100" b="0" kern="1200" dirty="0">
                <a:solidFill>
                  <a:schemeClr val="tx1"/>
                </a:solidFill>
                <a:effectLst/>
                <a:latin typeface="Segoe" panose="020B0502040504020203"/>
                <a:ea typeface="+mn-ea"/>
                <a:cs typeface="+mn-cs"/>
              </a:rPr>
              <a:t> other useful functionalities</a:t>
            </a:r>
            <a:r>
              <a:rPr lang="en-US" sz="1100" b="0" dirty="0">
                <a:solidFill>
                  <a:srgbClr val="20BDEF"/>
                </a:solidFill>
                <a:latin typeface="Segoe" panose="020B0502040504020203"/>
                <a:ea typeface="Segoe UI" pitchFamily="34" charset="0"/>
                <a:cs typeface="Segoe UI Semibold" panose="020B0702040204020203" pitchFamily="34" charset="0"/>
              </a:rPr>
              <a:t>. </a:t>
            </a:r>
            <a:endParaRPr lang="en-US" sz="1100" b="0" dirty="0">
              <a:latin typeface="Segoe" panose="020B050204050402020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215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Light" pitchFamily="34" charset="0"/>
                <a:ea typeface="+mn-ea"/>
                <a:cs typeface="+mn-cs"/>
              </a:rPr>
              <a:t>Azure Migrate is Microsoft’s most comprehensive first party migration service. It provides a hub of tools to Discover, assess, and migrate on-premises applications, infrastructure, and data. Centrally plan and track the migration across multiple Microsoft and independent software vendor (ISV) tools. Azure Migrate acts as an intelligent hub, so it provides recommendations and insights to move you along your migration journey based on your project and datacenter environment. And the service is free to use with an Azure subscription, no licensing cost required,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573EFA-B2BF-4E6C-BB80-565FE26156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85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4785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&lt;Key point&gt;: </a:t>
            </a:r>
            <a:r>
              <a:rPr lang="en-US" sz="1100" b="0" kern="1200" dirty="0">
                <a:solidFill>
                  <a:schemeClr val="tx1"/>
                </a:solidFill>
                <a:effectLst/>
                <a:latin typeface="Segoe" panose="020B0502040504020203"/>
                <a:ea typeface="+mn-ea"/>
                <a:cs typeface="+mn-cs"/>
              </a:rPr>
              <a:t>Here are some examples of </a:t>
            </a:r>
            <a:r>
              <a:rPr lang="en-US" sz="1100" dirty="0">
                <a:latin typeface="Segoe" panose="020B0502040504020203"/>
              </a:rPr>
              <a:t>common migration projects and associated workloads. </a:t>
            </a:r>
          </a:p>
          <a:p>
            <a:pPr marL="0" indent="0">
              <a:buFont typeface="Arial" panose="020B0604020202020204" pitchFamily="34" charset="0"/>
              <a:buNone/>
            </a:pPr>
            <a:endParaRPr lang="en-US" sz="1100" dirty="0">
              <a:latin typeface="Segoe" panose="020B0502040504020203"/>
            </a:endParaRPr>
          </a:p>
          <a:p>
            <a:pPr marL="171450" indent="-171450">
              <a:buFont typeface="Arial" panose="020B0604020202020204" pitchFamily="34" charset="0"/>
              <a:buChar char="•"/>
            </a:pPr>
            <a:r>
              <a:rPr lang="en-US" sz="1100" dirty="0">
                <a:latin typeface="Segoe" panose="020B0502040504020203"/>
              </a:rPr>
              <a:t>A customer’s environment might also have multiple workloads.</a:t>
            </a:r>
          </a:p>
          <a:p>
            <a:pPr marL="171450" indent="-171450">
              <a:buFont typeface="Arial" panose="020B0604020202020204" pitchFamily="34" charset="0"/>
              <a:buChar char="•"/>
            </a:pPr>
            <a:r>
              <a:rPr lang="en-US" sz="1100" dirty="0">
                <a:latin typeface="Segoe" panose="020B0502040504020203"/>
              </a:rPr>
              <a:t>It’s important to understand all workloads in the migratable estate to address any requirements of specialized workloads, etc. </a:t>
            </a:r>
          </a:p>
          <a:p>
            <a:pPr marL="0" indent="0">
              <a:buFont typeface="Arial" panose="020B0604020202020204" pitchFamily="34" charset="0"/>
              <a:buNone/>
            </a:pPr>
            <a:endParaRPr lang="en-US" sz="1100" dirty="0">
              <a:latin typeface="Segoe" panose="020B0502040504020203"/>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migrating VMware-virtualized apps to Azure VMware Solutions next.</a:t>
            </a:r>
            <a:endParaRPr lang="en-US" sz="1100" b="0" dirty="0">
              <a:latin typeface="Segoe" panose="020B050204050402020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6916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essential to use best practices when cost-optimizing your workloads on Azure, </a:t>
            </a:r>
            <a:r>
              <a:rPr lang="en-US" sz="1100" b="0" i="1" u="none" strike="noStrike" kern="1200" dirty="0">
                <a:solidFill>
                  <a:schemeClr val="tx1"/>
                </a:solidFill>
                <a:effectLst/>
                <a:latin typeface="Segoe" panose="020B0502040504020203"/>
                <a:ea typeface="+mn-ea"/>
                <a:cs typeface="+mn-cs"/>
              </a:rPr>
              <a:t>before and after migration</a:t>
            </a:r>
            <a:r>
              <a:rPr lang="en-US" sz="1100" b="0" i="0" u="none" strike="noStrike" kern="1200" dirty="0">
                <a:solidFill>
                  <a:schemeClr val="tx1"/>
                </a:solidFill>
                <a:effectLst/>
                <a:latin typeface="Segoe" panose="020B0502040504020203"/>
                <a:ea typeface="+mn-ea"/>
                <a:cs typeface="+mn-cs"/>
              </a:rPr>
              <a:t>.  </a:t>
            </a:r>
          </a:p>
          <a:p>
            <a:endParaRPr lang="en-US" sz="1100" b="1" i="0" u="none" strike="noStrike" kern="1200" dirty="0">
              <a:solidFill>
                <a:schemeClr val="tx1"/>
              </a:solidFill>
              <a:effectLst/>
              <a:latin typeface="Segoe" panose="020B0502040504020203"/>
              <a:ea typeface="+mn-ea"/>
              <a:cs typeface="+mn-cs"/>
            </a:endParaRPr>
          </a:p>
          <a:p>
            <a:r>
              <a:rPr lang="en-US" sz="1100" dirty="0">
                <a:latin typeface="Segoe" panose="020B0502040504020203"/>
              </a:rPr>
              <a:t>[Review best practices recommendations under headings: </a:t>
            </a:r>
            <a:r>
              <a:rPr lang="en-US" sz="1100" i="1" dirty="0">
                <a:latin typeface="Segoe" panose="020B0502040504020203"/>
              </a:rPr>
              <a:t>Before Migration </a:t>
            </a:r>
            <a:r>
              <a:rPr lang="en-US" sz="1100" dirty="0">
                <a:latin typeface="Segoe" panose="020B0502040504020203"/>
              </a:rPr>
              <a:t>and </a:t>
            </a:r>
            <a:r>
              <a:rPr lang="en-US" sz="1100" i="1" dirty="0">
                <a:latin typeface="Segoe" panose="020B0502040504020203"/>
              </a:rPr>
              <a:t>After Migration</a:t>
            </a:r>
            <a:r>
              <a:rPr lang="en-US" sz="1100" dirty="0">
                <a:latin typeface="Segoe" panose="020B0502040504020203"/>
              </a:rPr>
              <a:t>.</a:t>
            </a:r>
          </a:p>
          <a:p>
            <a:endParaRPr lang="en-US" sz="1100" dirty="0">
              <a:latin typeface="Segoe" panose="020B0502040504020203"/>
            </a:endParaRPr>
          </a:p>
          <a:p>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about scaling a migration on Azure. </a:t>
            </a:r>
            <a:endParaRPr lang="en-US" sz="1100" dirty="0">
              <a:latin typeface="Segoe" panose="020B0502040504020203"/>
            </a:endParaRPr>
          </a:p>
          <a:p>
            <a:endParaRPr lang="en-US" sz="1100" dirty="0">
              <a:latin typeface="Segoe" panose="020B0502040504020203"/>
            </a:endParaRPr>
          </a:p>
          <a:p>
            <a:endParaRPr lang="en-US" sz="1100" dirty="0">
              <a:latin typeface="Segoe" panose="020B050204050402020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4890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important to use </a:t>
            </a:r>
            <a:r>
              <a:rPr lang="en-US" sz="1100" b="0" kern="1200" dirty="0">
                <a:solidFill>
                  <a:schemeClr val="tx1"/>
                </a:solidFill>
                <a:effectLst/>
                <a:latin typeface="Segoe" panose="020B0502040504020203"/>
                <a:ea typeface="+mn-ea"/>
                <a:cs typeface="+mn-cs"/>
              </a:rPr>
              <a:t>best practices for workloads during the </a:t>
            </a:r>
            <a:r>
              <a:rPr lang="en-US" sz="1100" spc="-50" dirty="0">
                <a:latin typeface="Segoe" panose="020B0502040504020203"/>
              </a:rPr>
              <a:t>‘Govern’ and ‘Manage’ phases</a:t>
            </a:r>
            <a:r>
              <a:rPr lang="en-US" sz="1100" b="0" i="0" u="none" strike="noStrike" kern="1200" dirty="0">
                <a:solidFill>
                  <a:schemeClr val="tx1"/>
                </a:solidFill>
                <a:effectLst/>
                <a:latin typeface="Segoe" panose="020B0502040504020203"/>
                <a:ea typeface="+mn-ea"/>
                <a:cs typeface="+mn-cs"/>
              </a:rPr>
              <a:t>.  </a:t>
            </a:r>
          </a:p>
          <a:p>
            <a:endParaRPr lang="en-US" sz="1100" b="1" i="0" u="none" strike="noStrike" kern="1200" dirty="0">
              <a:solidFill>
                <a:schemeClr val="tx1"/>
              </a:solidFill>
              <a:effectLst/>
              <a:latin typeface="Segoe" panose="020B0502040504020203"/>
              <a:ea typeface="+mn-ea"/>
              <a:cs typeface="+mn-cs"/>
            </a:endParaRPr>
          </a:p>
          <a:p>
            <a:r>
              <a:rPr lang="en-US" sz="1100" dirty="0">
                <a:latin typeface="Segoe" panose="020B0502040504020203"/>
              </a:rPr>
              <a:t>[Review best practices recommendations.]</a:t>
            </a:r>
          </a:p>
          <a:p>
            <a:endParaRPr lang="en-US" sz="1100" dirty="0">
              <a:latin typeface="Segoe" panose="020B050204050402020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the next steps you can take to accelerate your digital transformation</a:t>
            </a:r>
            <a:r>
              <a:rPr lang="en-US" sz="1100" spc="-50" dirty="0">
                <a:latin typeface="Segoe" panose="020B0502040504020203"/>
              </a:rPr>
              <a:t>.</a:t>
            </a:r>
          </a:p>
          <a:p>
            <a:r>
              <a:rPr lang="en-US" sz="1100" b="0" kern="1200" dirty="0">
                <a:solidFill>
                  <a:schemeClr val="tx1"/>
                </a:solidFill>
                <a:effectLst/>
                <a:latin typeface="Segoe" panose="020B0502040504020203"/>
                <a:ea typeface="+mn-ea"/>
                <a:cs typeface="+mn-cs"/>
              </a:rPr>
              <a:t>. </a:t>
            </a:r>
          </a:p>
          <a:p>
            <a:endParaRPr lang="en-US" sz="1100" dirty="0">
              <a:latin typeface="Segoe" panose="020B0502040504020203"/>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6727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Ready stage of the Microsoft Cloud Adoption Framework involves preparing organizations’ people, process and </a:t>
            </a:r>
            <a:r>
              <a:rPr lang="en-US" sz="1100" b="1" dirty="0">
                <a:latin typeface="Segoe"/>
              </a:rPr>
              <a:t>environment </a:t>
            </a:r>
            <a:r>
              <a:rPr lang="en-US" sz="1100" b="0" dirty="0">
                <a:latin typeface="Segoe"/>
              </a:rPr>
              <a:t>for digital transformation</a:t>
            </a:r>
            <a:r>
              <a:rPr lang="en-US" sz="1100" dirty="0">
                <a:latin typeface="Segoe"/>
              </a:rPr>
              <a:t>.</a:t>
            </a:r>
          </a:p>
          <a:p>
            <a:endParaRPr lang="en-US" sz="1100" dirty="0">
              <a:latin typeface="Segoe"/>
            </a:endParaRPr>
          </a:p>
          <a:p>
            <a:pPr marL="171450" indent="-171450">
              <a:buFont typeface="Wingdings" panose="05000000000000000000" pitchFamily="2" charset="2"/>
              <a:buChar char="§"/>
            </a:pPr>
            <a:r>
              <a:rPr lang="en-US" sz="1100" dirty="0">
                <a:latin typeface="Segoe"/>
              </a:rPr>
              <a:t>We want to enable customers to successfully adopt the Azure cloud.</a:t>
            </a:r>
          </a:p>
          <a:p>
            <a:pPr marL="171450" indent="-171450">
              <a:buFont typeface="Wingdings" panose="05000000000000000000" pitchFamily="2" charset="2"/>
              <a:buChar char="§"/>
            </a:pPr>
            <a:r>
              <a:rPr lang="en-US" sz="1100" dirty="0">
                <a:latin typeface="Segoe"/>
              </a:rPr>
              <a:t>When we’re talking about cloud adoption and landing zones, we’re pointing to the Ready stage.</a:t>
            </a:r>
          </a:p>
          <a:p>
            <a:pPr marL="171450" indent="-171450">
              <a:buFont typeface="Wingdings" panose="05000000000000000000" pitchFamily="2" charset="2"/>
              <a:buChar char="§"/>
            </a:pPr>
            <a:r>
              <a:rPr lang="en-US" sz="1100" dirty="0">
                <a:latin typeface="Segoe"/>
              </a:rPr>
              <a:t>In the Ready stage, cloud adoption plans have been discussed and defined, and we are ready to deploy a workload on Azure.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Azure landing zones in more detail.</a:t>
            </a:r>
          </a:p>
          <a:p>
            <a:endParaRPr lang="en-US" dirty="0">
              <a:latin typeface="Segoe UI "/>
            </a:endParaRPr>
          </a:p>
        </p:txBody>
      </p:sp>
    </p:spTree>
    <p:extLst>
      <p:ext uri="{BB962C8B-B14F-4D97-AF65-F5344CB8AC3E}">
        <p14:creationId xmlns:p14="http://schemas.microsoft.com/office/powerpoint/2010/main" val="1211760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Governance is important, because it sets a balance between transformation and risk mitigation.</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Governance enables the creation of a balance between transformation (evolving your business with digital transformation) and risk mitigation (minimizing risks to business outcomes and performance).</a:t>
            </a:r>
          </a:p>
          <a:p>
            <a:pPr marL="171450" indent="-171450">
              <a:buFont typeface="Wingdings" panose="05000000000000000000" pitchFamily="2" charset="2"/>
              <a:buChar char="§"/>
            </a:pPr>
            <a:endParaRPr lang="en-US" sz="1200" kern="1200" dirty="0">
              <a:solidFill>
                <a:schemeClr val="tx1"/>
              </a:solidFill>
              <a:effectLst/>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effectLst/>
                <a:latin typeface="Segoe"/>
                <a:ea typeface="+mn-ea"/>
                <a:cs typeface="+mn-cs"/>
              </a:rPr>
              <a:t>Lets explore the methodology underlying Govern in the Cloud Adoption Framework</a:t>
            </a:r>
          </a:p>
          <a:p>
            <a:pPr marL="171450" indent="-171450">
              <a:buFont typeface="Wingdings" panose="05000000000000000000" pitchFamily="2" charset="2"/>
              <a:buChar char="§"/>
            </a:pPr>
            <a:endParaRPr lang="en-US" sz="1200" kern="1200" dirty="0">
              <a:solidFill>
                <a:schemeClr val="tx1"/>
              </a:solidFill>
              <a:effectLst/>
              <a:latin typeface="Segoe"/>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3559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Focusing on four key exercises, governance helps your organization to develop business and technical approaches—and move towards a cloud governance baseline to efficiently mitigate new business risks common to cloud adoption efforts</a:t>
            </a:r>
            <a:r>
              <a:rPr lang="en-US" sz="1200" kern="1200" dirty="0">
                <a:solidFill>
                  <a:schemeClr val="tx1"/>
                </a:solidFill>
                <a:effectLst/>
                <a:latin typeface="Segoe"/>
                <a:ea typeface="+mn-ea"/>
                <a:cs typeface="+mn-cs"/>
              </a:rPr>
              <a:t>.</a:t>
            </a:r>
          </a:p>
          <a:p>
            <a:endParaRPr lang="en-US" b="0" i="1" dirty="0">
              <a:highlight>
                <a:srgbClr val="FFFF00"/>
              </a:highlight>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6078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Corporate governance policies are formulated to detect potential problems.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The five disciplines of governance are actionable—and are rolled out in governance iterations.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They help your organization manage risks—and create guardrails for your cloud adoption effort.</a:t>
            </a:r>
            <a:endParaRPr lang="en-IN"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solidFill>
                  <a:srgbClr val="000000"/>
                </a:solidFill>
                <a:latin typeface="Segoe UI" panose="020B0502040204020203" pitchFamily="34" charset="0"/>
                <a:cs typeface="Segoe UI" panose="020B0502040204020203" pitchFamily="34" charset="0"/>
              </a:rPr>
              <a:t>Using </a:t>
            </a:r>
            <a:r>
              <a:rPr lang="en-US" sz="1200" dirty="0">
                <a:solidFill>
                  <a:srgbClr val="0078D4"/>
                </a:solidFill>
                <a:latin typeface="Segoe UI Semibold" panose="020B0702040204020203" pitchFamily="34" charset="0"/>
                <a:cs typeface="Segoe UI Semibold" panose="020B0702040204020203" pitchFamily="34" charset="0"/>
              </a:rPr>
              <a:t>actionable, efficient, and comprehensive </a:t>
            </a:r>
            <a:r>
              <a:rPr lang="en-US" sz="1200" dirty="0">
                <a:solidFill>
                  <a:srgbClr val="000000"/>
                </a:solidFill>
                <a:latin typeface="Segoe UI" panose="020B0502040204020203" pitchFamily="34" charset="0"/>
                <a:cs typeface="Segoe UI" panose="020B0502040204020203" pitchFamily="34" charset="0"/>
              </a:rPr>
              <a:t>guidance, </a:t>
            </a:r>
            <a:r>
              <a:rPr lang="en-US" sz="1200" b="1" dirty="0">
                <a:solidFill>
                  <a:srgbClr val="000000"/>
                </a:solidFill>
                <a:latin typeface="Segoe UI" panose="020B0502040204020203" pitchFamily="34" charset="0"/>
                <a:cs typeface="Segoe UI" panose="020B0502040204020203" pitchFamily="34" charset="0"/>
              </a:rPr>
              <a:t>your organization can modernize, while achieving your business outcomes</a:t>
            </a:r>
            <a:r>
              <a:rPr lang="en-US" sz="1200" dirty="0">
                <a:solidFill>
                  <a:srgbClr val="000000"/>
                </a:solidFill>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Segoe"/>
                <a:ea typeface="+mn-ea"/>
                <a:cs typeface="+mn-cs"/>
              </a:rPr>
              <a:t>Governance develops and evolve corporate policy along five disciplines. </a:t>
            </a:r>
            <a:r>
              <a:rPr lang="en-US" sz="1200" kern="1200" dirty="0">
                <a:solidFill>
                  <a:schemeClr val="tx1"/>
                </a:solidFill>
                <a:effectLst/>
                <a:latin typeface="Segoe"/>
                <a:ea typeface="+mn-ea"/>
                <a:cs typeface="+mn-cs"/>
              </a:rPr>
              <a:t>A cloud governance team is tasked with  </a:t>
            </a:r>
            <a:r>
              <a:rPr lang="en-US" sz="1200" i="1" kern="1200" dirty="0">
                <a:solidFill>
                  <a:schemeClr val="tx1"/>
                </a:solidFill>
                <a:effectLst/>
                <a:latin typeface="Segoe"/>
                <a:ea typeface="+mn-ea"/>
                <a:cs typeface="+mn-cs"/>
              </a:rPr>
              <a:t>in an incremental process </a:t>
            </a:r>
            <a:r>
              <a:rPr lang="en-US" sz="1200" i="0" kern="1200" dirty="0">
                <a:solidFill>
                  <a:schemeClr val="tx1"/>
                </a:solidFill>
                <a:effectLst/>
                <a:latin typeface="Segoe"/>
                <a:ea typeface="+mn-ea"/>
                <a:cs typeface="+mn-cs"/>
              </a:rPr>
              <a:t>of </a:t>
            </a:r>
            <a:r>
              <a:rPr lang="en-US" sz="1200" b="0" i="0" kern="1200" dirty="0">
                <a:solidFill>
                  <a:schemeClr val="tx1"/>
                </a:solidFill>
                <a:effectLst/>
                <a:latin typeface="+mn-lt"/>
                <a:ea typeface="+mn-ea"/>
                <a:cs typeface="+mn-cs"/>
              </a:rPr>
              <a:t>mitigating risks to business processes and technology platform with minimal interruption to cloud adoption and innovation.</a:t>
            </a:r>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6570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783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Comprehensive governance is a cross-team initiative involving cooperation and alignment across business outcomes, measurements, and strategy.</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The Cloud governance team is responsible for evaluating and managing risk tolerance and creating policies from perceived business risks.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9362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A solid governance foundation includes Cost management controls.</a:t>
            </a:r>
            <a:endParaRPr lang="en-US" sz="1200" b="1"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Continue your process of governance iterations by implementing Cost management best practices.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0328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There is no single, typical cloud adoption motivation in cloud adoption—typically there are more than one.</a:t>
            </a:r>
          </a:p>
          <a:p>
            <a:endParaRPr lang="en-US" sz="1200" b="0" kern="1200" dirty="0">
              <a:solidFill>
                <a:schemeClr val="tx1"/>
              </a:solidFill>
              <a:effectLst/>
              <a:latin typeface="Segoe"/>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Cloud adoption is an iterative process. There can be many motivations for why your organization is planning digital transformation.</a:t>
            </a:r>
          </a:p>
          <a:p>
            <a:pPr marL="171450" indent="-171450">
              <a:buFont typeface="Arial" panose="020B0604020202020204" pitchFamily="34" charset="0"/>
              <a:buChar char="•"/>
            </a:pPr>
            <a:r>
              <a:rPr lang="en-US" sz="1200" b="1" kern="1200" dirty="0">
                <a:solidFill>
                  <a:schemeClr val="tx1"/>
                </a:solidFill>
                <a:effectLst/>
                <a:latin typeface="Segoe"/>
                <a:ea typeface="+mn-ea"/>
                <a:cs typeface="+mn-cs"/>
              </a:rPr>
              <a:t>It’s important to engage cross-functional business groups across the enterprise to explore cloud adoption motivations.</a:t>
            </a:r>
          </a:p>
          <a:p>
            <a:pPr marL="0" indent="0">
              <a:buFont typeface="Arial" panose="020B0604020202020204" pitchFamily="34" charset="0"/>
              <a:buNone/>
            </a:pPr>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What are some common scenarios leading to cloud adoption—what do they look like?</a:t>
            </a: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dirty="0">
              <a:highlight>
                <a:srgbClr val="FFFF00"/>
              </a:highlight>
              <a:latin typeface="Sego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4811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dirty="0">
              <a:highlight>
                <a:srgbClr val="FFFF00"/>
              </a:highlight>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0426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2953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4334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dirty="0">
              <a:highlight>
                <a:srgbClr val="FFFF00"/>
              </a:highlight>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1934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0882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panose="020B0502040204020203" pitchFamily="34" charset="0"/>
                <a:ea typeface="+mn-ea"/>
                <a:cs typeface="+mn-cs"/>
              </a:rPr>
              <a:t>Build a Minimum Viable Product for Governance.</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To begin your cloud adoption journey, initially you can implement a Minimum Viable Product (MVP) for governance .</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Based on complexity of your environment, either Standard or Complex, there are corresponding guide in Microsoft CAF. Each guide outlines a set of best practices, based on a set of customer experiences, and industry recommendations . </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1745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solidFill>
                <a:srgbClr val="FF0000"/>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9/8/2023 5:05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123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35.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7.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1.jpeg"/><Relationship Id="rId1" Type="http://schemas.openxmlformats.org/officeDocument/2006/relationships/slideMaster" Target="../slideMasters/slideMaster7.xml"/><Relationship Id="rId4" Type="http://schemas.openxmlformats.org/officeDocument/2006/relationships/image" Target="../media/image35.jpe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tif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tiff"/><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8.xml"/><Relationship Id="rId4" Type="http://schemas.openxmlformats.org/officeDocument/2006/relationships/image" Target="../media/image8.jpe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12.jpeg"/></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5.jpeg"/><Relationship Id="rId1" Type="http://schemas.openxmlformats.org/officeDocument/2006/relationships/slideMaster" Target="../slideMasters/slideMaster9.xml"/><Relationship Id="rId4" Type="http://schemas.openxmlformats.org/officeDocument/2006/relationships/image" Target="../media/image66.png"/></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16.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1.emf"/><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Master" Target="../slideMasters/slideMaster12.xml"/><Relationship Id="rId4" Type="http://schemas.openxmlformats.org/officeDocument/2006/relationships/image" Target="../media/image8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4" Type="http://schemas.openxmlformats.org/officeDocument/2006/relationships/image" Target="../media/image7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Master" Target="../slideMasters/slideMaster12.xml"/><Relationship Id="rId1" Type="http://schemas.openxmlformats.org/officeDocument/2006/relationships/tags" Target="../tags/tag1.xml"/><Relationship Id="rId4" Type="http://schemas.openxmlformats.org/officeDocument/2006/relationships/image" Target="../media/image71.emf"/></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Master" Target="../slideMasters/slideMaster12.xml"/><Relationship Id="rId1" Type="http://schemas.openxmlformats.org/officeDocument/2006/relationships/tags" Target="../tags/tag2.xml"/><Relationship Id="rId4" Type="http://schemas.openxmlformats.org/officeDocument/2006/relationships/image" Target="../media/image71.emf"/></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87.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Master" Target="../slideMasters/slideMaster12.xml"/><Relationship Id="rId1" Type="http://schemas.openxmlformats.org/officeDocument/2006/relationships/tags" Target="../tags/tag5.xml"/><Relationship Id="rId4" Type="http://schemas.openxmlformats.org/officeDocument/2006/relationships/image" Target="../media/image71.emf"/></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13.xml"/><Relationship Id="rId4" Type="http://schemas.openxmlformats.org/officeDocument/2006/relationships/image" Target="../media/image22.sv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13.xml"/><Relationship Id="rId5" Type="http://schemas.openxmlformats.org/officeDocument/2006/relationships/image" Target="../media/image97.emf"/><Relationship Id="rId4" Type="http://schemas.openxmlformats.org/officeDocument/2006/relationships/image" Target="../media/image22.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3.xml"/><Relationship Id="rId4" Type="http://schemas.openxmlformats.org/officeDocument/2006/relationships/image" Target="../media/image31.jpe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Master" Target="../slideMasters/slideMaster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Master" Target="../slideMasters/slideMaster13.xml"/><Relationship Id="rId4" Type="http://schemas.openxmlformats.org/officeDocument/2006/relationships/image" Target="../media/image101.jpeg"/></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2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900095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54488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027266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8714797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5780848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88585728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29" name="Content Placeholder 28">
            <a:extLst>
              <a:ext uri="{FF2B5EF4-FFF2-40B4-BE49-F238E27FC236}">
                <a16:creationId xmlns:a16="http://schemas.microsoft.com/office/drawing/2014/main" id="{10B966BE-F651-4073-AEE6-580DFDFF7254}"/>
              </a:ext>
            </a:extLst>
          </p:cNvPr>
          <p:cNvSpPr>
            <a:spLocks noGrp="1"/>
          </p:cNvSpPr>
          <p:nvPr>
            <p:ph sz="quarter" idx="10"/>
          </p:nvPr>
        </p:nvSpPr>
        <p:spPr>
          <a:xfrm>
            <a:off x="668394" y="1983325"/>
            <a:ext cx="2598738" cy="546753"/>
          </a:xfrm>
        </p:spPr>
        <p:txBody>
          <a:bodyPr/>
          <a:lstStyle/>
          <a:p>
            <a:pPr lvl="0"/>
            <a:r>
              <a:rPr lang="en-US"/>
              <a:t>Click to edit</a:t>
            </a:r>
          </a:p>
        </p:txBody>
      </p:sp>
      <p:sp>
        <p:nvSpPr>
          <p:cNvPr id="4" name="Content Placeholder 3">
            <a:extLst>
              <a:ext uri="{FF2B5EF4-FFF2-40B4-BE49-F238E27FC236}">
                <a16:creationId xmlns:a16="http://schemas.microsoft.com/office/drawing/2014/main" id="{4C8AEB79-79B1-4FA7-9645-763ACDA2ABD7}"/>
              </a:ext>
            </a:extLst>
          </p:cNvPr>
          <p:cNvSpPr>
            <a:spLocks noGrp="1"/>
          </p:cNvSpPr>
          <p:nvPr>
            <p:ph sz="quarter" idx="11"/>
          </p:nvPr>
        </p:nvSpPr>
        <p:spPr>
          <a:xfrm>
            <a:off x="3740150" y="1920875"/>
            <a:ext cx="2805113" cy="546753"/>
          </a:xfrm>
        </p:spPr>
        <p:txBody>
          <a:bodyPr/>
          <a:lstStyle/>
          <a:p>
            <a:pPr lvl="0"/>
            <a:r>
              <a:rPr lang="en-US"/>
              <a:t>Click to edit Master</a:t>
            </a:r>
          </a:p>
        </p:txBody>
      </p:sp>
      <p:sp>
        <p:nvSpPr>
          <p:cNvPr id="6" name="Content Placeholder 5">
            <a:extLst>
              <a:ext uri="{FF2B5EF4-FFF2-40B4-BE49-F238E27FC236}">
                <a16:creationId xmlns:a16="http://schemas.microsoft.com/office/drawing/2014/main" id="{810D02E0-550A-4B0D-ADC2-4215477C2688}"/>
              </a:ext>
            </a:extLst>
          </p:cNvPr>
          <p:cNvSpPr>
            <a:spLocks noGrp="1"/>
          </p:cNvSpPr>
          <p:nvPr>
            <p:ph sz="quarter" idx="12"/>
          </p:nvPr>
        </p:nvSpPr>
        <p:spPr>
          <a:xfrm>
            <a:off x="7377113" y="1920875"/>
            <a:ext cx="3163887" cy="546753"/>
          </a:xfrm>
        </p:spPr>
        <p:txBody>
          <a:bodyPr/>
          <a:lstStyle/>
          <a:p>
            <a:pPr lvl="0"/>
            <a:r>
              <a:rPr lang="en-US"/>
              <a:t>Click to edit Master</a:t>
            </a:r>
          </a:p>
        </p:txBody>
      </p:sp>
      <p:sp>
        <p:nvSpPr>
          <p:cNvPr id="8" name="Content Placeholder 7">
            <a:extLst>
              <a:ext uri="{FF2B5EF4-FFF2-40B4-BE49-F238E27FC236}">
                <a16:creationId xmlns:a16="http://schemas.microsoft.com/office/drawing/2014/main" id="{EE8C6D9A-3A45-4A33-813A-3D617CBE51C0}"/>
              </a:ext>
            </a:extLst>
          </p:cNvPr>
          <p:cNvSpPr>
            <a:spLocks noGrp="1"/>
          </p:cNvSpPr>
          <p:nvPr>
            <p:ph sz="quarter" idx="13"/>
          </p:nvPr>
        </p:nvSpPr>
        <p:spPr>
          <a:xfrm>
            <a:off x="955675" y="3429000"/>
            <a:ext cx="3276600" cy="546753"/>
          </a:xfrm>
        </p:spPr>
        <p:txBody>
          <a:bodyPr/>
          <a:lstStyle/>
          <a:p>
            <a:pPr lvl="0"/>
            <a:r>
              <a:rPr lang="en-US"/>
              <a:t>Click to edit Master text</a:t>
            </a:r>
          </a:p>
        </p:txBody>
      </p:sp>
      <p:sp>
        <p:nvSpPr>
          <p:cNvPr id="10" name="Content Placeholder 9">
            <a:extLst>
              <a:ext uri="{FF2B5EF4-FFF2-40B4-BE49-F238E27FC236}">
                <a16:creationId xmlns:a16="http://schemas.microsoft.com/office/drawing/2014/main" id="{08561B05-91BD-4A77-B4EF-9C39876E003E}"/>
              </a:ext>
            </a:extLst>
          </p:cNvPr>
          <p:cNvSpPr>
            <a:spLocks noGrp="1"/>
          </p:cNvSpPr>
          <p:nvPr>
            <p:ph sz="quarter" idx="14"/>
          </p:nvPr>
        </p:nvSpPr>
        <p:spPr>
          <a:xfrm>
            <a:off x="5835650" y="3427413"/>
            <a:ext cx="3009900" cy="546753"/>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80D80CB6-8672-4FB2-89E9-9D7C53790F4B}"/>
              </a:ext>
            </a:extLst>
          </p:cNvPr>
          <p:cNvSpPr>
            <a:spLocks noGrp="1"/>
          </p:cNvSpPr>
          <p:nvPr>
            <p:ph sz="quarter" idx="15"/>
          </p:nvPr>
        </p:nvSpPr>
        <p:spPr>
          <a:xfrm>
            <a:off x="9585325" y="3427413"/>
            <a:ext cx="2176463" cy="546100"/>
          </a:xfrm>
        </p:spPr>
        <p:txBody>
          <a:bodyPr/>
          <a:lstStyle/>
          <a:p>
            <a:pPr lvl="0"/>
            <a:r>
              <a:rPr lang="en-US"/>
              <a:t>Click to edit</a:t>
            </a:r>
          </a:p>
        </p:txBody>
      </p:sp>
    </p:spTree>
    <p:extLst>
      <p:ext uri="{BB962C8B-B14F-4D97-AF65-F5344CB8AC3E}">
        <p14:creationId xmlns:p14="http://schemas.microsoft.com/office/powerpoint/2010/main" val="174428635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3907867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196987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7995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339001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4635356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678686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9716479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4920364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6536373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5859382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6402566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651107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23472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08065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0846002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36403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88974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8193935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424059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6841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hort Title 1">
    <p:bg>
      <p:bgPr>
        <a:solidFill>
          <a:schemeClr val="accent1"/>
        </a:solidFill>
        <a:effectLst/>
      </p:bgPr>
    </p:bg>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4B33C9DA-42ED-8541-A117-D6937322BDC4}"/>
              </a:ext>
            </a:extLst>
          </p:cNvPr>
          <p:cNvSpPr>
            <a:spLocks noGrp="1"/>
          </p:cNvSpPr>
          <p:nvPr>
            <p:ph type="body" sz="quarter" idx="13" hasCustomPrompt="1"/>
          </p:nvPr>
        </p:nvSpPr>
        <p:spPr>
          <a:xfrm>
            <a:off x="467138" y="6372164"/>
            <a:ext cx="2743200" cy="127000"/>
          </a:xfrm>
        </p:spPr>
        <p:txBody>
          <a:bodyPr lIns="0" tIns="0" rIns="0" bIns="0">
            <a:noAutofit/>
          </a:bodyPr>
          <a:lstStyle>
            <a:lvl1pPr marL="0" indent="0">
              <a:buNone/>
              <a:defRPr sz="1200" b="0" i="0">
                <a:solidFill>
                  <a:schemeClr val="bg1"/>
                </a:solidFill>
                <a:latin typeface="TWK Everett" panose="020B0204000000000000" pitchFamily="34" charset="77"/>
              </a:defRPr>
            </a:lvl1pPr>
            <a:lvl2pPr marL="457200" indent="0">
              <a:buFont typeface="Arial" panose="020B0604020202020204" pitchFamily="34" charset="0"/>
              <a:buNone/>
              <a:defRPr/>
            </a:lvl2pPr>
          </a:lstStyle>
          <a:p>
            <a:pPr lvl="0"/>
            <a:r>
              <a:rPr lang="en-US" dirty="0"/>
              <a:t>Date</a:t>
            </a:r>
          </a:p>
        </p:txBody>
      </p:sp>
      <p:sp>
        <p:nvSpPr>
          <p:cNvPr id="11" name="Text Placeholder 21">
            <a:extLst>
              <a:ext uri="{FF2B5EF4-FFF2-40B4-BE49-F238E27FC236}">
                <a16:creationId xmlns:a16="http://schemas.microsoft.com/office/drawing/2014/main" id="{7AA0D7DC-B35A-C445-A422-86F149B1078B}"/>
              </a:ext>
            </a:extLst>
          </p:cNvPr>
          <p:cNvSpPr>
            <a:spLocks noGrp="1"/>
          </p:cNvSpPr>
          <p:nvPr>
            <p:ph type="body" sz="quarter" idx="15" hasCustomPrompt="1"/>
          </p:nvPr>
        </p:nvSpPr>
        <p:spPr>
          <a:xfrm>
            <a:off x="7315200" y="244984"/>
            <a:ext cx="4419601" cy="724768"/>
          </a:xfrm>
        </p:spPr>
        <p:txBody>
          <a:bodyPr lIns="0" tIns="0" rIns="0" bIns="0" anchor="ctr">
            <a:noAutofit/>
          </a:bodyPr>
          <a:lstStyle>
            <a:lvl1pPr marL="0" indent="0">
              <a:lnSpc>
                <a:spcPts val="1600"/>
              </a:lnSpc>
              <a:buNone/>
              <a:defRPr sz="2000" b="0" i="0">
                <a:solidFill>
                  <a:schemeClr val="bg1"/>
                </a:solidFill>
                <a:latin typeface="TWK Everett" panose="020B0204000000000000" pitchFamily="34" charset="77"/>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Subtitle</a:t>
            </a:r>
          </a:p>
          <a:p>
            <a:pPr lvl="0"/>
            <a:r>
              <a:rPr lang="en-US"/>
              <a:t>Location</a:t>
            </a:r>
          </a:p>
        </p:txBody>
      </p:sp>
      <p:pic>
        <p:nvPicPr>
          <p:cNvPr id="3" name="Picture 2">
            <a:extLst>
              <a:ext uri="{FF2B5EF4-FFF2-40B4-BE49-F238E27FC236}">
                <a16:creationId xmlns:a16="http://schemas.microsoft.com/office/drawing/2014/main" id="{478D4729-09A8-F842-87C4-A71523098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199" y="340596"/>
            <a:ext cx="1381539" cy="439580"/>
          </a:xfrm>
          <a:prstGeom prst="rect">
            <a:avLst/>
          </a:prstGeom>
        </p:spPr>
      </p:pic>
      <p:sp>
        <p:nvSpPr>
          <p:cNvPr id="8" name="Text Placeholder 7">
            <a:extLst>
              <a:ext uri="{FF2B5EF4-FFF2-40B4-BE49-F238E27FC236}">
                <a16:creationId xmlns:a16="http://schemas.microsoft.com/office/drawing/2014/main" id="{BB7E210A-CC7B-864B-AC6F-C7E9E7BC7B2B}"/>
              </a:ext>
            </a:extLst>
          </p:cNvPr>
          <p:cNvSpPr>
            <a:spLocks noGrp="1"/>
          </p:cNvSpPr>
          <p:nvPr>
            <p:ph type="body" sz="quarter" idx="16" hasCustomPrompt="1"/>
          </p:nvPr>
        </p:nvSpPr>
        <p:spPr>
          <a:xfrm>
            <a:off x="337457" y="3695700"/>
            <a:ext cx="11277600" cy="2286000"/>
          </a:xfrm>
        </p:spPr>
        <p:txBody>
          <a:bodyPr lIns="0" tIns="0" rIns="0" bIns="0" anchor="b">
            <a:normAutofit/>
          </a:bodyPr>
          <a:lstStyle>
            <a:lvl1pPr marL="0" indent="0">
              <a:buNone/>
              <a:defRPr sz="11500">
                <a:solidFill>
                  <a:schemeClr val="bg1"/>
                </a:solidFill>
              </a:defRPr>
            </a:lvl1pPr>
          </a:lstStyle>
          <a:p>
            <a:pPr lvl="0"/>
            <a:r>
              <a:rPr lang="en-US"/>
              <a:t>Title goes here</a:t>
            </a:r>
          </a:p>
        </p:txBody>
      </p:sp>
    </p:spTree>
    <p:extLst>
      <p:ext uri="{BB962C8B-B14F-4D97-AF65-F5344CB8AC3E}">
        <p14:creationId xmlns:p14="http://schemas.microsoft.com/office/powerpoint/2010/main" val="2929688871"/>
      </p:ext>
    </p:extLst>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orient="horz" pos="3984">
          <p15:clr>
            <a:srgbClr val="FBAE40"/>
          </p15:clr>
        </p15:guide>
        <p15:guide id="4" orient="horz" pos="360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hort Title 2">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A4964-738C-AD42-9CB9-A65FDF17C7C3}"/>
              </a:ext>
            </a:extLst>
          </p:cNvPr>
          <p:cNvPicPr>
            <a:picLocks noChangeAspect="1"/>
          </p:cNvPicPr>
          <p:nvPr userDrawn="1"/>
        </p:nvPicPr>
        <p:blipFill>
          <a:blip r:embed="rId2"/>
          <a:stretch>
            <a:fillRect/>
          </a:stretch>
        </p:blipFill>
        <p:spPr>
          <a:xfrm>
            <a:off x="6096000" y="0"/>
            <a:ext cx="12537082" cy="6858000"/>
          </a:xfrm>
          <a:prstGeom prst="rect">
            <a:avLst/>
          </a:prstGeom>
        </p:spPr>
      </p:pic>
      <p:pic>
        <p:nvPicPr>
          <p:cNvPr id="7" name="Picture 6">
            <a:extLst>
              <a:ext uri="{FF2B5EF4-FFF2-40B4-BE49-F238E27FC236}">
                <a16:creationId xmlns:a16="http://schemas.microsoft.com/office/drawing/2014/main" id="{5650A8DD-F0D4-DB4F-ABE0-BE2EBBFE23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6442" y="349520"/>
            <a:ext cx="1381538" cy="439580"/>
          </a:xfrm>
          <a:prstGeom prst="rect">
            <a:avLst/>
          </a:prstGeom>
        </p:spPr>
      </p:pic>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457200" y="3837305"/>
            <a:ext cx="5405718" cy="2032000"/>
          </a:xfrm>
        </p:spPr>
        <p:txBody>
          <a:bodyPr lIns="0" tIns="0" rIns="0" bIns="0" anchor="b">
            <a:noAutofit/>
          </a:bodyPr>
          <a:lstStyle>
            <a:lvl1pPr marL="0" indent="0">
              <a:lnSpc>
                <a:spcPts val="8200"/>
              </a:lnSpc>
              <a:buNone/>
              <a:defRPr sz="7400" b="0" i="0">
                <a:solidFill>
                  <a:schemeClr val="accent1"/>
                </a:solidFill>
                <a:latin typeface="TWK Everett" panose="020B0204000000000000" pitchFamily="34" charset="77"/>
              </a:defRPr>
            </a:lvl1pPr>
          </a:lstStyle>
          <a:p>
            <a:pPr lvl="0"/>
            <a:r>
              <a:rPr lang="en-US"/>
              <a:t>Headline here</a:t>
            </a:r>
          </a:p>
        </p:txBody>
      </p:sp>
      <p:sp>
        <p:nvSpPr>
          <p:cNvPr id="11" name="Text Placeholder 3">
            <a:extLst>
              <a:ext uri="{FF2B5EF4-FFF2-40B4-BE49-F238E27FC236}">
                <a16:creationId xmlns:a16="http://schemas.microsoft.com/office/drawing/2014/main" id="{BC974797-F8F6-2E47-988B-FF5AFC751F8D}"/>
              </a:ext>
            </a:extLst>
          </p:cNvPr>
          <p:cNvSpPr>
            <a:spLocks noGrp="1"/>
          </p:cNvSpPr>
          <p:nvPr>
            <p:ph type="body" sz="quarter" idx="13" hasCustomPrompt="1"/>
          </p:nvPr>
        </p:nvSpPr>
        <p:spPr>
          <a:xfrm>
            <a:off x="467138" y="6372164"/>
            <a:ext cx="2743200" cy="127000"/>
          </a:xfrm>
        </p:spPr>
        <p:txBody>
          <a:bodyPr lIns="0" tIns="0" rIns="0" bIns="0">
            <a:noAutofit/>
          </a:bodyPr>
          <a:lstStyle>
            <a:lvl1pPr marL="0" indent="0">
              <a:buNone/>
              <a:defRPr sz="1200" b="0" i="0">
                <a:solidFill>
                  <a:schemeClr val="tx2"/>
                </a:solidFill>
                <a:latin typeface="TWK Everett" panose="020B0204000000000000" pitchFamily="34" charset="77"/>
              </a:defRPr>
            </a:lvl1pPr>
            <a:lvl2pPr marL="457200" indent="0">
              <a:buFont typeface="Arial" panose="020B0604020202020204" pitchFamily="34" charset="0"/>
              <a:buNone/>
              <a:defRPr/>
            </a:lvl2pPr>
          </a:lstStyle>
          <a:p>
            <a:pPr lvl="0"/>
            <a:r>
              <a:rPr lang="en-US" dirty="0"/>
              <a:t>Date</a:t>
            </a:r>
          </a:p>
        </p:txBody>
      </p:sp>
    </p:spTree>
    <p:extLst>
      <p:ext uri="{BB962C8B-B14F-4D97-AF65-F5344CB8AC3E}">
        <p14:creationId xmlns:p14="http://schemas.microsoft.com/office/powerpoint/2010/main" val="3731669180"/>
      </p:ext>
    </p:extLst>
  </p:cSld>
  <p:clrMapOvr>
    <a:masterClrMapping/>
  </p:clrMapOvr>
  <p:extLst>
    <p:ext uri="{DCECCB84-F9BA-43D5-87BE-67443E8EF086}">
      <p15:sldGuideLst xmlns:p15="http://schemas.microsoft.com/office/powerpoint/2012/main">
        <p15:guide id="1" pos="4608">
          <p15:clr>
            <a:srgbClr val="FBAE40"/>
          </p15:clr>
        </p15:guide>
        <p15:guide id="2" pos="288">
          <p15:clr>
            <a:srgbClr val="FBAE40"/>
          </p15:clr>
        </p15:guide>
        <p15:guide id="3" orient="horz" pos="3984">
          <p15:clr>
            <a:srgbClr val="FBAE40"/>
          </p15:clr>
        </p15:guide>
        <p15:guide id="4" orient="horz" pos="3672">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ong Title ">
    <p:bg>
      <p:bgPr>
        <a:solidFill>
          <a:schemeClr val="accent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457200" y="3837305"/>
            <a:ext cx="11277600" cy="2032000"/>
          </a:xfrm>
        </p:spPr>
        <p:txBody>
          <a:bodyPr lIns="0" tIns="0" rIns="0" bIns="0">
            <a:noAutofit/>
          </a:bodyPr>
          <a:lstStyle>
            <a:lvl1pPr marL="0" indent="0">
              <a:lnSpc>
                <a:spcPts val="8200"/>
              </a:lnSpc>
              <a:buNone/>
              <a:defRPr sz="7400" b="0" i="0">
                <a:solidFill>
                  <a:schemeClr val="bg1"/>
                </a:solidFill>
                <a:latin typeface="TWK Everett" panose="020B0204000000000000" pitchFamily="34" charset="77"/>
              </a:defRPr>
            </a:lvl1pPr>
          </a:lstStyle>
          <a:p>
            <a:pPr lvl="0"/>
            <a:r>
              <a:rPr lang="en-US"/>
              <a:t>Smaller title slide for    longer headlines</a:t>
            </a:r>
          </a:p>
        </p:txBody>
      </p:sp>
      <p:sp>
        <p:nvSpPr>
          <p:cNvPr id="11" name="Text Placeholder 3">
            <a:extLst>
              <a:ext uri="{FF2B5EF4-FFF2-40B4-BE49-F238E27FC236}">
                <a16:creationId xmlns:a16="http://schemas.microsoft.com/office/drawing/2014/main" id="{BC974797-F8F6-2E47-988B-FF5AFC751F8D}"/>
              </a:ext>
            </a:extLst>
          </p:cNvPr>
          <p:cNvSpPr>
            <a:spLocks noGrp="1"/>
          </p:cNvSpPr>
          <p:nvPr>
            <p:ph type="body" sz="quarter" idx="13" hasCustomPrompt="1"/>
          </p:nvPr>
        </p:nvSpPr>
        <p:spPr>
          <a:xfrm>
            <a:off x="467138" y="6372164"/>
            <a:ext cx="2743200" cy="127000"/>
          </a:xfrm>
        </p:spPr>
        <p:txBody>
          <a:bodyPr lIns="0" tIns="0" rIns="0" bIns="0">
            <a:noAutofit/>
          </a:bodyPr>
          <a:lstStyle>
            <a:lvl1pPr marL="0" indent="0">
              <a:buNone/>
              <a:defRPr sz="1200" b="0" i="0">
                <a:solidFill>
                  <a:schemeClr val="bg1"/>
                </a:solidFill>
                <a:latin typeface="TWK Everett" panose="020B0204000000000000" pitchFamily="34" charset="77"/>
              </a:defRPr>
            </a:lvl1pPr>
            <a:lvl2pPr marL="457200" indent="0">
              <a:buFont typeface="Arial" panose="020B0604020202020204" pitchFamily="34" charset="0"/>
              <a:buNone/>
              <a:defRPr/>
            </a:lvl2pPr>
          </a:lstStyle>
          <a:p>
            <a:pPr lvl="0"/>
            <a:r>
              <a:rPr lang="en-US" dirty="0"/>
              <a:t>Date</a:t>
            </a:r>
          </a:p>
        </p:txBody>
      </p:sp>
      <p:sp>
        <p:nvSpPr>
          <p:cNvPr id="12" name="Text Placeholder 21">
            <a:extLst>
              <a:ext uri="{FF2B5EF4-FFF2-40B4-BE49-F238E27FC236}">
                <a16:creationId xmlns:a16="http://schemas.microsoft.com/office/drawing/2014/main" id="{DB1B5F9B-F9B5-7144-87BA-5022D5FFF0EB}"/>
              </a:ext>
            </a:extLst>
          </p:cNvPr>
          <p:cNvSpPr>
            <a:spLocks noGrp="1"/>
          </p:cNvSpPr>
          <p:nvPr>
            <p:ph type="body" sz="quarter" idx="15" hasCustomPrompt="1"/>
          </p:nvPr>
        </p:nvSpPr>
        <p:spPr>
          <a:xfrm>
            <a:off x="7315200" y="244984"/>
            <a:ext cx="4419601" cy="724768"/>
          </a:xfrm>
        </p:spPr>
        <p:txBody>
          <a:bodyPr lIns="0" tIns="0" rIns="0" bIns="0" anchor="ctr">
            <a:noAutofit/>
          </a:bodyPr>
          <a:lstStyle>
            <a:lvl1pPr marL="0" indent="0">
              <a:lnSpc>
                <a:spcPts val="1600"/>
              </a:lnSpc>
              <a:buNone/>
              <a:defRPr sz="2000" b="0" i="0">
                <a:solidFill>
                  <a:schemeClr val="bg1"/>
                </a:solidFill>
                <a:latin typeface="TWK Everett" panose="020B0204000000000000" pitchFamily="34" charset="77"/>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Subtitle</a:t>
            </a:r>
          </a:p>
          <a:p>
            <a:pPr lvl="0"/>
            <a:r>
              <a:rPr lang="en-US"/>
              <a:t>Location</a:t>
            </a:r>
          </a:p>
        </p:txBody>
      </p:sp>
      <p:pic>
        <p:nvPicPr>
          <p:cNvPr id="13" name="Picture 12">
            <a:extLst>
              <a:ext uri="{FF2B5EF4-FFF2-40B4-BE49-F238E27FC236}">
                <a16:creationId xmlns:a16="http://schemas.microsoft.com/office/drawing/2014/main" id="{C5C7C7DE-2E5C-624F-BEB9-CDE2240B47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199" y="340596"/>
            <a:ext cx="1381539" cy="439580"/>
          </a:xfrm>
          <a:prstGeom prst="rect">
            <a:avLst/>
          </a:prstGeom>
        </p:spPr>
      </p:pic>
    </p:spTree>
    <p:extLst>
      <p:ext uri="{BB962C8B-B14F-4D97-AF65-F5344CB8AC3E}">
        <p14:creationId xmlns:p14="http://schemas.microsoft.com/office/powerpoint/2010/main" val="2482483988"/>
      </p:ext>
    </p:extLst>
  </p:cSld>
  <p:clrMapOvr>
    <a:masterClrMapping/>
  </p:clrMapOvr>
  <p:extLst>
    <p:ext uri="{DCECCB84-F9BA-43D5-87BE-67443E8EF086}">
      <p15:sldGuideLst xmlns:p15="http://schemas.microsoft.com/office/powerpoint/2012/main">
        <p15:guide id="1" pos="4608">
          <p15:clr>
            <a:srgbClr val="FBAE40"/>
          </p15:clr>
        </p15:guide>
        <p15:guide id="2" pos="288">
          <p15:clr>
            <a:srgbClr val="FBAE40"/>
          </p15:clr>
        </p15:guide>
        <p15:guide id="3" orient="horz" pos="3984">
          <p15:clr>
            <a:srgbClr val="FBAE40"/>
          </p15:clr>
        </p15:guide>
        <p15:guide id="4" orient="horz" pos="367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457200" y="3837305"/>
            <a:ext cx="11277600" cy="2032000"/>
          </a:xfrm>
        </p:spPr>
        <p:txBody>
          <a:bodyPr lIns="0" tIns="0" rIns="0" bIns="0" anchor="b">
            <a:noAutofit/>
          </a:bodyPr>
          <a:lstStyle>
            <a:lvl1pPr marL="0" indent="0">
              <a:lnSpc>
                <a:spcPts val="8200"/>
              </a:lnSpc>
              <a:buNone/>
              <a:defRPr sz="7400" b="0" i="0">
                <a:solidFill>
                  <a:schemeClr val="bg1"/>
                </a:solidFill>
                <a:latin typeface="TWK Everett" panose="020B0204000000000000" pitchFamily="34" charset="77"/>
              </a:defRPr>
            </a:lvl1pPr>
          </a:lstStyle>
          <a:p>
            <a:pPr lvl="0"/>
            <a:r>
              <a:rPr lang="en-US"/>
              <a:t>Thank you</a:t>
            </a:r>
          </a:p>
        </p:txBody>
      </p:sp>
      <p:sp>
        <p:nvSpPr>
          <p:cNvPr id="11" name="Text Placeholder 3">
            <a:extLst>
              <a:ext uri="{FF2B5EF4-FFF2-40B4-BE49-F238E27FC236}">
                <a16:creationId xmlns:a16="http://schemas.microsoft.com/office/drawing/2014/main" id="{BC974797-F8F6-2E47-988B-FF5AFC751F8D}"/>
              </a:ext>
            </a:extLst>
          </p:cNvPr>
          <p:cNvSpPr>
            <a:spLocks noGrp="1"/>
          </p:cNvSpPr>
          <p:nvPr>
            <p:ph type="body" sz="quarter" idx="13" hasCustomPrompt="1"/>
          </p:nvPr>
        </p:nvSpPr>
        <p:spPr>
          <a:xfrm>
            <a:off x="467138" y="6372164"/>
            <a:ext cx="2743200" cy="127000"/>
          </a:xfrm>
        </p:spPr>
        <p:txBody>
          <a:bodyPr lIns="0" tIns="0" rIns="0" bIns="0">
            <a:noAutofit/>
          </a:bodyPr>
          <a:lstStyle>
            <a:lvl1pPr marL="0" indent="0">
              <a:buNone/>
              <a:defRPr sz="1200" b="0" i="0">
                <a:solidFill>
                  <a:schemeClr val="bg1"/>
                </a:solidFill>
                <a:latin typeface="TWK Everett" panose="020B0204000000000000" pitchFamily="34" charset="77"/>
              </a:defRPr>
            </a:lvl1pPr>
            <a:lvl2pPr marL="457200" indent="0">
              <a:buFont typeface="Arial" panose="020B0604020202020204" pitchFamily="34" charset="0"/>
              <a:buNone/>
              <a:defRPr/>
            </a:lvl2pPr>
          </a:lstStyle>
          <a:p>
            <a:pPr lvl="0"/>
            <a:r>
              <a:rPr lang="en-US" dirty="0"/>
              <a:t>Date</a:t>
            </a:r>
          </a:p>
        </p:txBody>
      </p:sp>
      <p:pic>
        <p:nvPicPr>
          <p:cNvPr id="13" name="Picture 12">
            <a:extLst>
              <a:ext uri="{FF2B5EF4-FFF2-40B4-BE49-F238E27FC236}">
                <a16:creationId xmlns:a16="http://schemas.microsoft.com/office/drawing/2014/main" id="{C5C7C7DE-2E5C-624F-BEB9-CDE2240B47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199" y="340596"/>
            <a:ext cx="1381539" cy="439580"/>
          </a:xfrm>
          <a:prstGeom prst="rect">
            <a:avLst/>
          </a:prstGeom>
        </p:spPr>
      </p:pic>
    </p:spTree>
    <p:extLst>
      <p:ext uri="{BB962C8B-B14F-4D97-AF65-F5344CB8AC3E}">
        <p14:creationId xmlns:p14="http://schemas.microsoft.com/office/powerpoint/2010/main" val="459927867"/>
      </p:ext>
    </p:extLst>
  </p:cSld>
  <p:clrMapOvr>
    <a:masterClrMapping/>
  </p:clrMapOvr>
  <p:extLst>
    <p:ext uri="{DCECCB84-F9BA-43D5-87BE-67443E8EF086}">
      <p15:sldGuideLst xmlns:p15="http://schemas.microsoft.com/office/powerpoint/2012/main">
        <p15:guide id="1" pos="4608">
          <p15:clr>
            <a:srgbClr val="FBAE40"/>
          </p15:clr>
        </p15:guide>
        <p15:guide id="2" pos="288">
          <p15:clr>
            <a:srgbClr val="FBAE40"/>
          </p15:clr>
        </p15:guide>
        <p15:guide id="3" orient="horz" pos="3984">
          <p15:clr>
            <a:srgbClr val="FBAE40"/>
          </p15:clr>
        </p15:guide>
        <p15:guide id="4" orient="horz" pos="367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3"/>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6653D2-E03D-9443-AAB6-4405A6F511E0}"/>
              </a:ext>
            </a:extLst>
          </p:cNvPr>
          <p:cNvPicPr>
            <a:picLocks noChangeAspect="1"/>
          </p:cNvPicPr>
          <p:nvPr userDrawn="1"/>
        </p:nvPicPr>
        <p:blipFill>
          <a:blip r:embed="rId2"/>
          <a:stretch>
            <a:fillRect/>
          </a:stretch>
        </p:blipFill>
        <p:spPr>
          <a:xfrm>
            <a:off x="6096000" y="-1"/>
            <a:ext cx="12542729" cy="6861089"/>
          </a:xfrm>
          <a:prstGeom prst="rect">
            <a:avLst/>
          </a:prstGeom>
        </p:spPr>
      </p:pic>
      <p:pic>
        <p:nvPicPr>
          <p:cNvPr id="8" name="Picture 7">
            <a:extLst>
              <a:ext uri="{FF2B5EF4-FFF2-40B4-BE49-F238E27FC236}">
                <a16:creationId xmlns:a16="http://schemas.microsoft.com/office/drawing/2014/main" id="{2A98ECEF-1C03-9345-9A2A-7C30D07CC70C}"/>
              </a:ext>
            </a:extLst>
          </p:cNvPr>
          <p:cNvPicPr>
            <a:picLocks noChangeAspect="1"/>
          </p:cNvPicPr>
          <p:nvPr userDrawn="1"/>
        </p:nvPicPr>
        <p:blipFill>
          <a:blip r:embed="rId3"/>
          <a:stretch>
            <a:fillRect/>
          </a:stretch>
        </p:blipFill>
        <p:spPr>
          <a:xfrm>
            <a:off x="446442" y="349519"/>
            <a:ext cx="1381538" cy="451657"/>
          </a:xfrm>
          <a:prstGeom prst="rect">
            <a:avLst/>
          </a:prstGeom>
        </p:spPr>
      </p:pic>
      <p:sp>
        <p:nvSpPr>
          <p:cNvPr id="9" name="Text Placeholder 8">
            <a:extLst>
              <a:ext uri="{FF2B5EF4-FFF2-40B4-BE49-F238E27FC236}">
                <a16:creationId xmlns:a16="http://schemas.microsoft.com/office/drawing/2014/main" id="{6B6B568E-C907-154F-B8B9-6B9E2D5F6500}"/>
              </a:ext>
            </a:extLst>
          </p:cNvPr>
          <p:cNvSpPr>
            <a:spLocks noGrp="1"/>
          </p:cNvSpPr>
          <p:nvPr>
            <p:ph type="body" sz="quarter" idx="14" hasCustomPrompt="1"/>
          </p:nvPr>
        </p:nvSpPr>
        <p:spPr>
          <a:xfrm>
            <a:off x="457200" y="3837305"/>
            <a:ext cx="5405718" cy="2032000"/>
          </a:xfrm>
        </p:spPr>
        <p:txBody>
          <a:bodyPr lIns="0" tIns="0" rIns="0" bIns="0" anchor="b">
            <a:noAutofit/>
          </a:bodyPr>
          <a:lstStyle>
            <a:lvl1pPr marL="0" indent="0">
              <a:lnSpc>
                <a:spcPts val="8200"/>
              </a:lnSpc>
              <a:buNone/>
              <a:defRPr sz="7400" b="0" i="0">
                <a:solidFill>
                  <a:schemeClr val="tx2"/>
                </a:solidFill>
                <a:latin typeface="TWK Everett" panose="020B0204000000000000" pitchFamily="34" charset="77"/>
              </a:defRPr>
            </a:lvl1pPr>
          </a:lstStyle>
          <a:p>
            <a:pPr lvl="0"/>
            <a:r>
              <a:rPr lang="en-US"/>
              <a:t>Thank you</a:t>
            </a:r>
          </a:p>
        </p:txBody>
      </p:sp>
      <p:sp>
        <p:nvSpPr>
          <p:cNvPr id="11" name="Text Placeholder 3">
            <a:extLst>
              <a:ext uri="{FF2B5EF4-FFF2-40B4-BE49-F238E27FC236}">
                <a16:creationId xmlns:a16="http://schemas.microsoft.com/office/drawing/2014/main" id="{BC974797-F8F6-2E47-988B-FF5AFC751F8D}"/>
              </a:ext>
            </a:extLst>
          </p:cNvPr>
          <p:cNvSpPr>
            <a:spLocks noGrp="1"/>
          </p:cNvSpPr>
          <p:nvPr>
            <p:ph type="body" sz="quarter" idx="13" hasCustomPrompt="1"/>
          </p:nvPr>
        </p:nvSpPr>
        <p:spPr>
          <a:xfrm>
            <a:off x="467138" y="6372164"/>
            <a:ext cx="2743200" cy="127000"/>
          </a:xfrm>
        </p:spPr>
        <p:txBody>
          <a:bodyPr lIns="0" tIns="0" rIns="0" bIns="0">
            <a:noAutofit/>
          </a:bodyPr>
          <a:lstStyle>
            <a:lvl1pPr marL="0" indent="0">
              <a:buNone/>
              <a:defRPr sz="1200" b="0" i="0">
                <a:solidFill>
                  <a:schemeClr val="tx2"/>
                </a:solidFill>
                <a:latin typeface="TWK Everett" panose="020B0204000000000000" pitchFamily="34" charset="77"/>
              </a:defRPr>
            </a:lvl1pPr>
            <a:lvl2pPr marL="457200" indent="0">
              <a:buFont typeface="Arial" panose="020B0604020202020204" pitchFamily="34" charset="0"/>
              <a:buNone/>
              <a:defRPr/>
            </a:lvl2pPr>
          </a:lstStyle>
          <a:p>
            <a:pPr lvl="0"/>
            <a:r>
              <a:rPr lang="en-US" dirty="0"/>
              <a:t>Date</a:t>
            </a:r>
          </a:p>
        </p:txBody>
      </p:sp>
    </p:spTree>
    <p:extLst>
      <p:ext uri="{BB962C8B-B14F-4D97-AF65-F5344CB8AC3E}">
        <p14:creationId xmlns:p14="http://schemas.microsoft.com/office/powerpoint/2010/main" val="3219346649"/>
      </p:ext>
    </p:extLst>
  </p:cSld>
  <p:clrMapOvr>
    <a:masterClrMapping/>
  </p:clrMapOvr>
  <p:extLst>
    <p:ext uri="{DCECCB84-F9BA-43D5-87BE-67443E8EF086}">
      <p15:sldGuideLst xmlns:p15="http://schemas.microsoft.com/office/powerpoint/2012/main">
        <p15:guide id="1" pos="4608">
          <p15:clr>
            <a:srgbClr val="FBAE40"/>
          </p15:clr>
        </p15:guide>
        <p15:guide id="2" pos="288">
          <p15:clr>
            <a:srgbClr val="FBAE40"/>
          </p15:clr>
        </p15:guide>
        <p15:guide id="3" orient="horz" pos="3984">
          <p15:clr>
            <a:srgbClr val="FBAE40"/>
          </p15:clr>
        </p15:guide>
        <p15:guide id="4" orient="horz" pos="3672">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Divider Warm Red">
    <p:bg>
      <p:bgPr>
        <a:solidFill>
          <a:schemeClr val="accent1"/>
        </a:solidFill>
        <a:effectLst/>
      </p:bgPr>
    </p:bg>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F8A78571-3B6A-804A-9424-90782341222A}"/>
              </a:ext>
            </a:extLst>
          </p:cNvPr>
          <p:cNvSpPr>
            <a:spLocks noGrp="1"/>
          </p:cNvSpPr>
          <p:nvPr>
            <p:ph idx="16" hasCustomPrompt="1"/>
          </p:nvPr>
        </p:nvSpPr>
        <p:spPr>
          <a:xfrm>
            <a:off x="1794486" y="362694"/>
            <a:ext cx="7267237" cy="1834029"/>
          </a:xfrm>
        </p:spPr>
        <p:txBody>
          <a:bodyPr lIns="0" tIns="0" rIns="0" bIns="0" anchor="t">
            <a:noAutofit/>
          </a:bodyPr>
          <a:lstStyle>
            <a:lvl1pPr marL="0" indent="0">
              <a:lnSpc>
                <a:spcPct val="100000"/>
              </a:lnSpc>
              <a:buNone/>
              <a:defRPr sz="6700" b="0" i="0">
                <a:ln w="12700">
                  <a:noFill/>
                </a:ln>
                <a:solidFill>
                  <a:schemeClr val="bg1"/>
                </a:solidFill>
                <a:latin typeface="TWK Everett" panose="020B0204000000000000" pitchFamily="34" charset="77"/>
              </a:defRPr>
            </a:lvl1pPr>
          </a:lstStyle>
          <a:p>
            <a:pPr lvl="0"/>
            <a:r>
              <a:rPr lang="en-US"/>
              <a:t>Chapter</a:t>
            </a:r>
          </a:p>
          <a:p>
            <a:pPr lvl="0"/>
            <a:endParaRPr lang="en-US"/>
          </a:p>
        </p:txBody>
      </p:sp>
      <p:sp>
        <p:nvSpPr>
          <p:cNvPr id="19" name="Content Placeholder 2">
            <a:extLst>
              <a:ext uri="{FF2B5EF4-FFF2-40B4-BE49-F238E27FC236}">
                <a16:creationId xmlns:a16="http://schemas.microsoft.com/office/drawing/2014/main" id="{067CC0A5-3F5F-4B48-9F76-D069280A1AA0}"/>
              </a:ext>
            </a:extLst>
          </p:cNvPr>
          <p:cNvSpPr>
            <a:spLocks noGrp="1"/>
          </p:cNvSpPr>
          <p:nvPr>
            <p:ph idx="17" hasCustomPrompt="1"/>
          </p:nvPr>
        </p:nvSpPr>
        <p:spPr>
          <a:xfrm>
            <a:off x="465483" y="362695"/>
            <a:ext cx="1200978" cy="1834029"/>
          </a:xfrm>
          <a:ln>
            <a:noFill/>
          </a:ln>
        </p:spPr>
        <p:txBody>
          <a:bodyPr lIns="0" tIns="0" rIns="0" bIns="0" anchor="t">
            <a:noAutofit/>
          </a:bodyPr>
          <a:lstStyle>
            <a:lvl1pPr marL="0" indent="0">
              <a:lnSpc>
                <a:spcPct val="100000"/>
              </a:lnSpc>
              <a:buNone/>
              <a:defRPr sz="6700" b="0" i="0">
                <a:ln w="12700">
                  <a:solidFill>
                    <a:schemeClr val="bg1"/>
                  </a:solidFill>
                </a:ln>
                <a:noFill/>
                <a:latin typeface="TWK Everett" panose="020B0204000000000000" pitchFamily="34" charset="77"/>
              </a:defRPr>
            </a:lvl1pPr>
          </a:lstStyle>
          <a:p>
            <a:pPr lvl="0"/>
            <a:r>
              <a:rPr lang="en-US"/>
              <a:t>02</a:t>
            </a:r>
          </a:p>
        </p:txBody>
      </p:sp>
      <p:pic>
        <p:nvPicPr>
          <p:cNvPr id="7" name="Picture 6">
            <a:extLst>
              <a:ext uri="{FF2B5EF4-FFF2-40B4-BE49-F238E27FC236}">
                <a16:creationId xmlns:a16="http://schemas.microsoft.com/office/drawing/2014/main" id="{41F13047-9FDA-194E-91DD-9A7D2C3EF1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
        <p:nvSpPr>
          <p:cNvPr id="8" name="Text Placeholder 7">
            <a:extLst>
              <a:ext uri="{FF2B5EF4-FFF2-40B4-BE49-F238E27FC236}">
                <a16:creationId xmlns:a16="http://schemas.microsoft.com/office/drawing/2014/main" id="{D4BA1A07-99D9-3B4B-A9A3-00AA4EB93986}"/>
              </a:ext>
            </a:extLst>
          </p:cNvPr>
          <p:cNvSpPr>
            <a:spLocks noGrp="1"/>
          </p:cNvSpPr>
          <p:nvPr>
            <p:ph type="body" sz="quarter" idx="18" hasCustomPrompt="1"/>
          </p:nvPr>
        </p:nvSpPr>
        <p:spPr>
          <a:xfrm>
            <a:off x="1666875" y="4876800"/>
            <a:ext cx="7183438" cy="1447800"/>
          </a:xfrm>
        </p:spPr>
        <p:txBody>
          <a:bodyPr lIns="0" tIns="0" rIns="0" bIns="0">
            <a:normAutofit/>
          </a:bodyPr>
          <a:lstStyle>
            <a:lvl1pPr marL="0" indent="0">
              <a:buNone/>
              <a:defRPr sz="1600">
                <a:solidFill>
                  <a:schemeClr val="bg1"/>
                </a:solidFill>
              </a:defRPr>
            </a:lvl1pPr>
          </a:lstStyle>
          <a:p>
            <a:pPr lvl="0"/>
            <a:r>
              <a:rPr lang="en-US"/>
              <a:t>Insert description here</a:t>
            </a:r>
          </a:p>
        </p:txBody>
      </p:sp>
    </p:spTree>
    <p:extLst>
      <p:ext uri="{BB962C8B-B14F-4D97-AF65-F5344CB8AC3E}">
        <p14:creationId xmlns:p14="http://schemas.microsoft.com/office/powerpoint/2010/main" val="3723690070"/>
      </p:ext>
    </p:extLst>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orient="horz" pos="3984">
          <p15:clr>
            <a:srgbClr val="FBAE40"/>
          </p15:clr>
        </p15:guide>
        <p15:guide id="4" orient="horz" pos="1176">
          <p15:clr>
            <a:srgbClr val="FBAE40"/>
          </p15:clr>
        </p15:guide>
        <p15:guide id="5" pos="3940">
          <p15:clr>
            <a:srgbClr val="FBAE40"/>
          </p15:clr>
        </p15:guide>
        <p15:guide id="6" orient="horz" pos="2328">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Divider Cloud">
    <p:bg>
      <p:bgPr>
        <a:solidFill>
          <a:schemeClr val="tx1"/>
        </a:solidFill>
        <a:effectLst/>
      </p:bgPr>
    </p:bg>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F8A78571-3B6A-804A-9424-90782341222A}"/>
              </a:ext>
            </a:extLst>
          </p:cNvPr>
          <p:cNvSpPr>
            <a:spLocks noGrp="1"/>
          </p:cNvSpPr>
          <p:nvPr>
            <p:ph idx="16" hasCustomPrompt="1"/>
          </p:nvPr>
        </p:nvSpPr>
        <p:spPr>
          <a:xfrm>
            <a:off x="1794486" y="362694"/>
            <a:ext cx="7267237" cy="1834029"/>
          </a:xfrm>
        </p:spPr>
        <p:txBody>
          <a:bodyPr lIns="0" tIns="0" rIns="0" bIns="0" anchor="t">
            <a:noAutofit/>
          </a:bodyPr>
          <a:lstStyle>
            <a:lvl1pPr marL="0" indent="0">
              <a:lnSpc>
                <a:spcPct val="100000"/>
              </a:lnSpc>
              <a:buNone/>
              <a:defRPr sz="6700" b="0" i="0">
                <a:ln w="12700">
                  <a:noFill/>
                </a:ln>
                <a:solidFill>
                  <a:schemeClr val="accent6"/>
                </a:solidFill>
                <a:latin typeface="TWK Everett" panose="020B0204000000000000" pitchFamily="34" charset="77"/>
              </a:defRPr>
            </a:lvl1pPr>
          </a:lstStyle>
          <a:p>
            <a:pPr lvl="0"/>
            <a:r>
              <a:rPr lang="en-US"/>
              <a:t>Chapter</a:t>
            </a:r>
          </a:p>
          <a:p>
            <a:pPr lvl="0"/>
            <a:endParaRPr lang="en-US"/>
          </a:p>
        </p:txBody>
      </p:sp>
      <p:sp>
        <p:nvSpPr>
          <p:cNvPr id="19" name="Content Placeholder 2">
            <a:extLst>
              <a:ext uri="{FF2B5EF4-FFF2-40B4-BE49-F238E27FC236}">
                <a16:creationId xmlns:a16="http://schemas.microsoft.com/office/drawing/2014/main" id="{067CC0A5-3F5F-4B48-9F76-D069280A1AA0}"/>
              </a:ext>
            </a:extLst>
          </p:cNvPr>
          <p:cNvSpPr>
            <a:spLocks noGrp="1"/>
          </p:cNvSpPr>
          <p:nvPr>
            <p:ph idx="17" hasCustomPrompt="1"/>
          </p:nvPr>
        </p:nvSpPr>
        <p:spPr>
          <a:xfrm>
            <a:off x="465483" y="362695"/>
            <a:ext cx="1200978" cy="1834029"/>
          </a:xfrm>
          <a:ln>
            <a:noFill/>
          </a:ln>
        </p:spPr>
        <p:txBody>
          <a:bodyPr lIns="0" tIns="0" rIns="0" bIns="0" anchor="t">
            <a:noAutofit/>
          </a:bodyPr>
          <a:lstStyle>
            <a:lvl1pPr marL="0" indent="0">
              <a:lnSpc>
                <a:spcPct val="100000"/>
              </a:lnSpc>
              <a:buNone/>
              <a:defRPr sz="6700" b="0" i="0">
                <a:ln w="12700">
                  <a:solidFill>
                    <a:schemeClr val="accent6"/>
                  </a:solidFill>
                </a:ln>
                <a:noFill/>
                <a:latin typeface="TWK Everett" panose="020B0204000000000000" pitchFamily="34" charset="77"/>
              </a:defRPr>
            </a:lvl1pPr>
          </a:lstStyle>
          <a:p>
            <a:pPr lvl="0"/>
            <a:r>
              <a:rPr lang="en-US"/>
              <a:t>03</a:t>
            </a:r>
          </a:p>
        </p:txBody>
      </p:sp>
      <p:pic>
        <p:nvPicPr>
          <p:cNvPr id="7" name="Picture 6">
            <a:extLst>
              <a:ext uri="{FF2B5EF4-FFF2-40B4-BE49-F238E27FC236}">
                <a16:creationId xmlns:a16="http://schemas.microsoft.com/office/drawing/2014/main" id="{41F13047-9FDA-194E-91DD-9A7D2C3EF1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
        <p:nvSpPr>
          <p:cNvPr id="8" name="Text Placeholder 7">
            <a:extLst>
              <a:ext uri="{FF2B5EF4-FFF2-40B4-BE49-F238E27FC236}">
                <a16:creationId xmlns:a16="http://schemas.microsoft.com/office/drawing/2014/main" id="{D4BA1A07-99D9-3B4B-A9A3-00AA4EB93986}"/>
              </a:ext>
            </a:extLst>
          </p:cNvPr>
          <p:cNvSpPr>
            <a:spLocks noGrp="1"/>
          </p:cNvSpPr>
          <p:nvPr>
            <p:ph type="body" sz="quarter" idx="18" hasCustomPrompt="1"/>
          </p:nvPr>
        </p:nvSpPr>
        <p:spPr>
          <a:xfrm>
            <a:off x="1666875" y="4876800"/>
            <a:ext cx="7183438" cy="1447800"/>
          </a:xfrm>
        </p:spPr>
        <p:txBody>
          <a:bodyPr lIns="0" tIns="0" rIns="0" bIns="0">
            <a:normAutofit/>
          </a:bodyPr>
          <a:lstStyle>
            <a:lvl1pPr marL="0" indent="0">
              <a:buNone/>
              <a:defRPr sz="1600">
                <a:solidFill>
                  <a:schemeClr val="accent6"/>
                </a:solidFill>
              </a:defRPr>
            </a:lvl1pPr>
          </a:lstStyle>
          <a:p>
            <a:pPr lvl="0"/>
            <a:r>
              <a:rPr lang="en-US"/>
              <a:t>Insert description here</a:t>
            </a:r>
          </a:p>
        </p:txBody>
      </p:sp>
      <p:pic>
        <p:nvPicPr>
          <p:cNvPr id="9" name="Picture 8">
            <a:extLst>
              <a:ext uri="{FF2B5EF4-FFF2-40B4-BE49-F238E27FC236}">
                <a16:creationId xmlns:a16="http://schemas.microsoft.com/office/drawing/2014/main" id="{252C1239-C818-5547-A051-DE63AD6D67C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1234925615"/>
      </p:ext>
    </p:extLst>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orient="horz" pos="3984">
          <p15:clr>
            <a:srgbClr val="FBAE40"/>
          </p15:clr>
        </p15:guide>
        <p15:guide id="4" orient="horz" pos="1176">
          <p15:clr>
            <a:srgbClr val="FBAE40"/>
          </p15:clr>
        </p15:guide>
        <p15:guide id="5" pos="3940">
          <p15:clr>
            <a:srgbClr val="FBAE40"/>
          </p15:clr>
        </p15:guide>
        <p15:guide id="6" orient="horz" pos="23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76547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Divider Image">
    <p:bg>
      <p:bgPr>
        <a:solidFill>
          <a:schemeClr val="tx1"/>
        </a:solidFill>
        <a:effectLst/>
      </p:bgPr>
    </p:bg>
    <p:spTree>
      <p:nvGrpSpPr>
        <p:cNvPr id="1" name=""/>
        <p:cNvGrpSpPr/>
        <p:nvPr/>
      </p:nvGrpSpPr>
      <p:grpSpPr>
        <a:xfrm>
          <a:off x="0" y="0"/>
          <a:ext cx="0" cy="0"/>
          <a:chOff x="0" y="0"/>
          <a:chExt cx="0" cy="0"/>
        </a:xfrm>
      </p:grpSpPr>
      <p:sp>
        <p:nvSpPr>
          <p:cNvPr id="11" name="Picture Placeholder 5">
            <a:extLst>
              <a:ext uri="{FF2B5EF4-FFF2-40B4-BE49-F238E27FC236}">
                <a16:creationId xmlns:a16="http://schemas.microsoft.com/office/drawing/2014/main" id="{23901EE6-A7CE-4A4F-862C-5742DA834FDF}"/>
              </a:ext>
            </a:extLst>
          </p:cNvPr>
          <p:cNvSpPr>
            <a:spLocks noGrp="1"/>
          </p:cNvSpPr>
          <p:nvPr>
            <p:ph type="pic" sz="quarter" idx="27" hasCustomPrompt="1"/>
          </p:nvPr>
        </p:nvSpPr>
        <p:spPr>
          <a:xfrm>
            <a:off x="0" y="0"/>
            <a:ext cx="12192000" cy="6858000"/>
          </a:xfrm>
        </p:spPr>
        <p:txBody>
          <a:bodyPr anchor="ctr"/>
          <a:lstStyle>
            <a:lvl1pPr marL="0" indent="0" algn="ctr">
              <a:buNone/>
              <a:defRPr/>
            </a:lvl1pPr>
          </a:lstStyle>
          <a:p>
            <a:r>
              <a:rPr lang="en-US"/>
              <a:t>ADD PHOTO HERE</a:t>
            </a:r>
          </a:p>
        </p:txBody>
      </p:sp>
      <p:sp>
        <p:nvSpPr>
          <p:cNvPr id="18" name="Content Placeholder 2">
            <a:extLst>
              <a:ext uri="{FF2B5EF4-FFF2-40B4-BE49-F238E27FC236}">
                <a16:creationId xmlns:a16="http://schemas.microsoft.com/office/drawing/2014/main" id="{F8A78571-3B6A-804A-9424-90782341222A}"/>
              </a:ext>
            </a:extLst>
          </p:cNvPr>
          <p:cNvSpPr>
            <a:spLocks noGrp="1"/>
          </p:cNvSpPr>
          <p:nvPr>
            <p:ph idx="16" hasCustomPrompt="1"/>
          </p:nvPr>
        </p:nvSpPr>
        <p:spPr>
          <a:xfrm>
            <a:off x="1794486" y="362694"/>
            <a:ext cx="7267237" cy="1834029"/>
          </a:xfrm>
        </p:spPr>
        <p:txBody>
          <a:bodyPr lIns="0" tIns="0" rIns="0" bIns="0" anchor="t">
            <a:noAutofit/>
          </a:bodyPr>
          <a:lstStyle>
            <a:lvl1pPr marL="0" indent="0">
              <a:lnSpc>
                <a:spcPct val="100000"/>
              </a:lnSpc>
              <a:buNone/>
              <a:defRPr sz="6700" b="0" i="0">
                <a:ln w="12700">
                  <a:noFill/>
                </a:ln>
                <a:solidFill>
                  <a:schemeClr val="bg1"/>
                </a:solidFill>
                <a:latin typeface="TWK Everett" panose="020B0204000000000000" pitchFamily="34" charset="77"/>
              </a:defRPr>
            </a:lvl1pPr>
          </a:lstStyle>
          <a:p>
            <a:pPr lvl="0"/>
            <a:r>
              <a:rPr lang="en-US"/>
              <a:t>Chapter</a:t>
            </a:r>
          </a:p>
          <a:p>
            <a:pPr lvl="0"/>
            <a:endParaRPr lang="en-US"/>
          </a:p>
        </p:txBody>
      </p:sp>
      <p:sp>
        <p:nvSpPr>
          <p:cNvPr id="19" name="Content Placeholder 2">
            <a:extLst>
              <a:ext uri="{FF2B5EF4-FFF2-40B4-BE49-F238E27FC236}">
                <a16:creationId xmlns:a16="http://schemas.microsoft.com/office/drawing/2014/main" id="{067CC0A5-3F5F-4B48-9F76-D069280A1AA0}"/>
              </a:ext>
            </a:extLst>
          </p:cNvPr>
          <p:cNvSpPr>
            <a:spLocks noGrp="1"/>
          </p:cNvSpPr>
          <p:nvPr>
            <p:ph idx="17" hasCustomPrompt="1"/>
          </p:nvPr>
        </p:nvSpPr>
        <p:spPr>
          <a:xfrm>
            <a:off x="465483" y="362695"/>
            <a:ext cx="1200978" cy="1834029"/>
          </a:xfrm>
          <a:ln>
            <a:noFill/>
          </a:ln>
        </p:spPr>
        <p:txBody>
          <a:bodyPr lIns="0" tIns="0" rIns="0" bIns="0" anchor="t">
            <a:noAutofit/>
          </a:bodyPr>
          <a:lstStyle>
            <a:lvl1pPr marL="0" indent="0">
              <a:lnSpc>
                <a:spcPct val="100000"/>
              </a:lnSpc>
              <a:buNone/>
              <a:defRPr sz="6700" b="0" i="0">
                <a:ln w="12700">
                  <a:solidFill>
                    <a:schemeClr val="bg1"/>
                  </a:solidFill>
                </a:ln>
                <a:noFill/>
                <a:latin typeface="TWK Everett" panose="020B0204000000000000" pitchFamily="34" charset="77"/>
              </a:defRPr>
            </a:lvl1pPr>
          </a:lstStyle>
          <a:p>
            <a:pPr lvl="0"/>
            <a:r>
              <a:rPr lang="en-US"/>
              <a:t>04</a:t>
            </a:r>
          </a:p>
        </p:txBody>
      </p:sp>
      <p:pic>
        <p:nvPicPr>
          <p:cNvPr id="7" name="Picture 6">
            <a:extLst>
              <a:ext uri="{FF2B5EF4-FFF2-40B4-BE49-F238E27FC236}">
                <a16:creationId xmlns:a16="http://schemas.microsoft.com/office/drawing/2014/main" id="{41F13047-9FDA-194E-91DD-9A7D2C3EF1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
        <p:nvSpPr>
          <p:cNvPr id="8" name="Text Placeholder 7">
            <a:extLst>
              <a:ext uri="{FF2B5EF4-FFF2-40B4-BE49-F238E27FC236}">
                <a16:creationId xmlns:a16="http://schemas.microsoft.com/office/drawing/2014/main" id="{D4BA1A07-99D9-3B4B-A9A3-00AA4EB93986}"/>
              </a:ext>
            </a:extLst>
          </p:cNvPr>
          <p:cNvSpPr>
            <a:spLocks noGrp="1"/>
          </p:cNvSpPr>
          <p:nvPr>
            <p:ph type="body" sz="quarter" idx="18" hasCustomPrompt="1"/>
          </p:nvPr>
        </p:nvSpPr>
        <p:spPr>
          <a:xfrm>
            <a:off x="1666875" y="4876800"/>
            <a:ext cx="7183438" cy="1447800"/>
          </a:xfrm>
        </p:spPr>
        <p:txBody>
          <a:bodyPr lIns="0" tIns="0" rIns="0" bIns="0">
            <a:normAutofit/>
          </a:bodyPr>
          <a:lstStyle>
            <a:lvl1pPr marL="0" indent="0">
              <a:buNone/>
              <a:defRPr sz="1600">
                <a:solidFill>
                  <a:schemeClr val="bg1"/>
                </a:solidFill>
              </a:defRPr>
            </a:lvl1pPr>
          </a:lstStyle>
          <a:p>
            <a:pPr lvl="0"/>
            <a:r>
              <a:rPr lang="en-US"/>
              <a:t>Insert description here</a:t>
            </a:r>
          </a:p>
        </p:txBody>
      </p:sp>
    </p:spTree>
    <p:extLst>
      <p:ext uri="{BB962C8B-B14F-4D97-AF65-F5344CB8AC3E}">
        <p14:creationId xmlns:p14="http://schemas.microsoft.com/office/powerpoint/2010/main" val="1418375293"/>
      </p:ext>
    </p:extLst>
  </p:cSld>
  <p:clrMapOvr>
    <a:masterClrMapping/>
  </p:clrMapOvr>
  <p:extLst>
    <p:ext uri="{DCECCB84-F9BA-43D5-87BE-67443E8EF086}">
      <p15:sldGuideLst xmlns:p15="http://schemas.microsoft.com/office/powerpoint/2012/main">
        <p15:guide id="1" pos="3840">
          <p15:clr>
            <a:srgbClr val="FBAE40"/>
          </p15:clr>
        </p15:guide>
        <p15:guide id="2" pos="288">
          <p15:clr>
            <a:srgbClr val="FBAE40"/>
          </p15:clr>
        </p15:guide>
        <p15:guide id="3" orient="horz" pos="3984">
          <p15:clr>
            <a:srgbClr val="FBAE40"/>
          </p15:clr>
        </p15:guide>
        <p15:guide id="4" orient="horz" pos="1176">
          <p15:clr>
            <a:srgbClr val="FBAE40"/>
          </p15:clr>
        </p15:guide>
        <p15:guide id="5" pos="3940">
          <p15:clr>
            <a:srgbClr val="FBAE40"/>
          </p15:clr>
        </p15:guide>
        <p15:guide id="6" orient="horz" pos="2328">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14206-8F94-F74F-9E18-B76A2B17131F}"/>
              </a:ext>
            </a:extLst>
          </p:cNvPr>
          <p:cNvSpPr>
            <a:spLocks noGrp="1"/>
          </p:cNvSpPr>
          <p:nvPr>
            <p:ph idx="1" hasCustomPrompt="1"/>
          </p:nvPr>
        </p:nvSpPr>
        <p:spPr>
          <a:xfrm>
            <a:off x="457200" y="1143000"/>
            <a:ext cx="1042290" cy="2971902"/>
          </a:xfrm>
        </p:spPr>
        <p:txBody>
          <a:bodyPr lIns="0" tIns="0" rIns="0" bIns="0" anchor="t">
            <a:normAutofit/>
          </a:bodyPr>
          <a:lstStyle>
            <a:lvl1pPr marL="0" indent="0">
              <a:lnSpc>
                <a:spcPct val="100000"/>
              </a:lnSpc>
              <a:buNone/>
              <a:defRPr sz="4400" b="0" i="0">
                <a:ln w="12700">
                  <a:solidFill>
                    <a:schemeClr val="tx2"/>
                  </a:solidFill>
                </a:ln>
                <a:noFill/>
                <a:latin typeface="TWK Everett" panose="020B0204000000000000" pitchFamily="34" charset="77"/>
              </a:defRPr>
            </a:lvl1pPr>
          </a:lstStyle>
          <a:p>
            <a:pPr lvl="0"/>
            <a:r>
              <a:rPr lang="en-US"/>
              <a:t>01</a:t>
            </a:r>
          </a:p>
          <a:p>
            <a:pPr lvl="0"/>
            <a:r>
              <a:rPr lang="en-US"/>
              <a:t>02</a:t>
            </a:r>
          </a:p>
          <a:p>
            <a:pPr lvl="0"/>
            <a:r>
              <a:rPr lang="en-US"/>
              <a:t>03</a:t>
            </a:r>
          </a:p>
          <a:p>
            <a:pPr lvl="0"/>
            <a:r>
              <a:rPr lang="en-US"/>
              <a:t>04</a:t>
            </a:r>
          </a:p>
        </p:txBody>
      </p:sp>
      <p:sp>
        <p:nvSpPr>
          <p:cNvPr id="11" name="Content Placeholder 2">
            <a:extLst>
              <a:ext uri="{FF2B5EF4-FFF2-40B4-BE49-F238E27FC236}">
                <a16:creationId xmlns:a16="http://schemas.microsoft.com/office/drawing/2014/main" id="{CD04DC24-C315-324C-9D46-EBAE4F47F880}"/>
              </a:ext>
            </a:extLst>
          </p:cNvPr>
          <p:cNvSpPr>
            <a:spLocks noGrp="1"/>
          </p:cNvSpPr>
          <p:nvPr>
            <p:ph idx="13" hasCustomPrompt="1"/>
          </p:nvPr>
        </p:nvSpPr>
        <p:spPr>
          <a:xfrm>
            <a:off x="1499490" y="1134161"/>
            <a:ext cx="8912696" cy="4114902"/>
          </a:xfrm>
        </p:spPr>
        <p:txBody>
          <a:bodyPr lIns="0" tIns="0" rIns="0" bIns="0" anchor="t">
            <a:normAutofit/>
          </a:bodyPr>
          <a:lstStyle>
            <a:lvl1pPr marL="0" indent="0">
              <a:lnSpc>
                <a:spcPct val="100000"/>
              </a:lnSpc>
              <a:buNone/>
              <a:defRPr sz="4400" b="0" i="0">
                <a:ln w="12700">
                  <a:noFill/>
                </a:ln>
                <a:solidFill>
                  <a:schemeClr val="tx2"/>
                </a:solidFill>
                <a:latin typeface="TWK Everett" panose="020B0204000000000000" pitchFamily="34" charset="77"/>
              </a:defRPr>
            </a:lvl1pPr>
          </a:lstStyle>
          <a:p>
            <a:pPr lvl="0"/>
            <a:r>
              <a:rPr lang="en-US"/>
              <a:t>Chapter</a:t>
            </a:r>
          </a:p>
          <a:p>
            <a:pPr lvl="0"/>
            <a:r>
              <a:rPr lang="en-US"/>
              <a:t>Chapter</a:t>
            </a:r>
          </a:p>
          <a:p>
            <a:pPr lvl="0"/>
            <a:r>
              <a:rPr lang="en-US"/>
              <a:t>Chapter</a:t>
            </a:r>
          </a:p>
          <a:p>
            <a:pPr lvl="0"/>
            <a:r>
              <a:rPr lang="en-US"/>
              <a:t>Chapter</a:t>
            </a:r>
          </a:p>
        </p:txBody>
      </p:sp>
      <p:sp>
        <p:nvSpPr>
          <p:cNvPr id="9" name="Title Placeholder 1">
            <a:extLst>
              <a:ext uri="{FF2B5EF4-FFF2-40B4-BE49-F238E27FC236}">
                <a16:creationId xmlns:a16="http://schemas.microsoft.com/office/drawing/2014/main" id="{57FF9043-BF86-3E41-9994-E552D5B34BB5}"/>
              </a:ext>
            </a:extLst>
          </p:cNvPr>
          <p:cNvSpPr>
            <a:spLocks noGrp="1"/>
          </p:cNvSpPr>
          <p:nvPr>
            <p:ph type="title" hasCustomPrompt="1"/>
          </p:nvPr>
        </p:nvSpPr>
        <p:spPr>
          <a:xfrm>
            <a:off x="457200" y="495300"/>
            <a:ext cx="4666998" cy="281078"/>
          </a:xfrm>
          <a:prstGeom prst="rect">
            <a:avLst/>
          </a:prstGeom>
        </p:spPr>
        <p:txBody>
          <a:bodyPr vert="horz" lIns="0" tIns="0" rIns="0" bIns="0" rtlCol="0" anchor="t">
            <a:noAutofit/>
          </a:bodyPr>
          <a:lstStyle/>
          <a:p>
            <a:r>
              <a:rPr lang="en-US"/>
              <a:t>Agenda</a:t>
            </a:r>
          </a:p>
        </p:txBody>
      </p:sp>
      <p:pic>
        <p:nvPicPr>
          <p:cNvPr id="14" name="Picture 13">
            <a:extLst>
              <a:ext uri="{FF2B5EF4-FFF2-40B4-BE49-F238E27FC236}">
                <a16:creationId xmlns:a16="http://schemas.microsoft.com/office/drawing/2014/main" id="{B31CD84C-55F6-984B-AB1C-44B97692B5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1008829337"/>
      </p:ext>
    </p:extLst>
  </p:cSld>
  <p:clrMapOvr>
    <a:masterClrMapping/>
  </p:clrMapOvr>
  <p:extLst>
    <p:ext uri="{DCECCB84-F9BA-43D5-87BE-67443E8EF086}">
      <p15:sldGuideLst xmlns:p15="http://schemas.microsoft.com/office/powerpoint/2012/main">
        <p15:guide id="1" pos="3840">
          <p15:clr>
            <a:srgbClr val="FBAE40"/>
          </p15:clr>
        </p15:guide>
        <p15:guide id="2" pos="7680">
          <p15:clr>
            <a:srgbClr val="FBAE40"/>
          </p15:clr>
        </p15:guide>
        <p15:guide id="3" orient="horz" pos="768">
          <p15:clr>
            <a:srgbClr val="FBAE40"/>
          </p15:clr>
        </p15:guide>
        <p15:guide id="4" orient="horz" pos="33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A14206-8F94-F74F-9E18-B76A2B17131F}"/>
              </a:ext>
            </a:extLst>
          </p:cNvPr>
          <p:cNvSpPr>
            <a:spLocks noGrp="1"/>
          </p:cNvSpPr>
          <p:nvPr>
            <p:ph idx="1" hasCustomPrompt="1"/>
          </p:nvPr>
        </p:nvSpPr>
        <p:spPr>
          <a:xfrm>
            <a:off x="457200" y="1143000"/>
            <a:ext cx="1042290" cy="2971902"/>
          </a:xfrm>
        </p:spPr>
        <p:txBody>
          <a:bodyPr lIns="0" tIns="0" rIns="0" bIns="0" anchor="t">
            <a:normAutofit/>
          </a:bodyPr>
          <a:lstStyle>
            <a:lvl1pPr marL="0" indent="0">
              <a:lnSpc>
                <a:spcPct val="100000"/>
              </a:lnSpc>
              <a:buNone/>
              <a:defRPr sz="4400" b="0" i="0">
                <a:ln w="12700">
                  <a:solidFill>
                    <a:schemeClr val="accent5"/>
                  </a:solidFill>
                </a:ln>
                <a:noFill/>
                <a:latin typeface="TWK Everett" panose="020B0204000000000000" pitchFamily="34" charset="77"/>
              </a:defRPr>
            </a:lvl1pPr>
          </a:lstStyle>
          <a:p>
            <a:pPr lvl="0"/>
            <a:r>
              <a:rPr lang="en-US"/>
              <a:t>01</a:t>
            </a:r>
          </a:p>
          <a:p>
            <a:pPr lvl="0"/>
            <a:r>
              <a:rPr lang="en-US"/>
              <a:t>02</a:t>
            </a:r>
          </a:p>
          <a:p>
            <a:pPr lvl="0"/>
            <a:r>
              <a:rPr lang="en-US"/>
              <a:t>03</a:t>
            </a:r>
          </a:p>
          <a:p>
            <a:pPr lvl="0"/>
            <a:r>
              <a:rPr lang="en-US"/>
              <a:t>04</a:t>
            </a:r>
          </a:p>
        </p:txBody>
      </p:sp>
      <p:sp>
        <p:nvSpPr>
          <p:cNvPr id="11" name="Content Placeholder 2">
            <a:extLst>
              <a:ext uri="{FF2B5EF4-FFF2-40B4-BE49-F238E27FC236}">
                <a16:creationId xmlns:a16="http://schemas.microsoft.com/office/drawing/2014/main" id="{CD04DC24-C315-324C-9D46-EBAE4F47F880}"/>
              </a:ext>
            </a:extLst>
          </p:cNvPr>
          <p:cNvSpPr>
            <a:spLocks noGrp="1"/>
          </p:cNvSpPr>
          <p:nvPr>
            <p:ph idx="13" hasCustomPrompt="1"/>
          </p:nvPr>
        </p:nvSpPr>
        <p:spPr>
          <a:xfrm>
            <a:off x="1499490" y="1134161"/>
            <a:ext cx="8912696" cy="4114902"/>
          </a:xfrm>
        </p:spPr>
        <p:txBody>
          <a:bodyPr lIns="0" tIns="0" rIns="0" bIns="0" anchor="t">
            <a:normAutofit/>
          </a:bodyPr>
          <a:lstStyle>
            <a:lvl1pPr marL="0" indent="0">
              <a:lnSpc>
                <a:spcPct val="100000"/>
              </a:lnSpc>
              <a:buNone/>
              <a:defRPr sz="4400" b="0" i="0">
                <a:ln w="12700">
                  <a:noFill/>
                </a:ln>
                <a:solidFill>
                  <a:schemeClr val="accent5"/>
                </a:solidFill>
                <a:latin typeface="TWK Everett" panose="020B0204000000000000" pitchFamily="34" charset="77"/>
              </a:defRPr>
            </a:lvl1pPr>
          </a:lstStyle>
          <a:p>
            <a:pPr lvl="0"/>
            <a:r>
              <a:rPr lang="en-US"/>
              <a:t>Chapter</a:t>
            </a:r>
          </a:p>
          <a:p>
            <a:pPr lvl="0"/>
            <a:r>
              <a:rPr lang="en-US"/>
              <a:t>Chapter</a:t>
            </a:r>
          </a:p>
          <a:p>
            <a:pPr lvl="0"/>
            <a:r>
              <a:rPr lang="en-US"/>
              <a:t>Chapter</a:t>
            </a:r>
          </a:p>
          <a:p>
            <a:pPr lvl="0"/>
            <a:r>
              <a:rPr lang="en-US"/>
              <a:t>Chapter</a:t>
            </a:r>
          </a:p>
        </p:txBody>
      </p:sp>
      <p:sp>
        <p:nvSpPr>
          <p:cNvPr id="9" name="Title Placeholder 1">
            <a:extLst>
              <a:ext uri="{FF2B5EF4-FFF2-40B4-BE49-F238E27FC236}">
                <a16:creationId xmlns:a16="http://schemas.microsoft.com/office/drawing/2014/main" id="{57FF9043-BF86-3E41-9994-E552D5B34BB5}"/>
              </a:ext>
            </a:extLst>
          </p:cNvPr>
          <p:cNvSpPr>
            <a:spLocks noGrp="1"/>
          </p:cNvSpPr>
          <p:nvPr>
            <p:ph type="title" hasCustomPrompt="1"/>
          </p:nvPr>
        </p:nvSpPr>
        <p:spPr>
          <a:xfrm>
            <a:off x="457200" y="495300"/>
            <a:ext cx="4666998" cy="281078"/>
          </a:xfrm>
          <a:prstGeom prst="rect">
            <a:avLst/>
          </a:prstGeom>
        </p:spPr>
        <p:txBody>
          <a:bodyPr vert="horz" lIns="0" tIns="0" rIns="0" bIns="0" rtlCol="0" anchor="t">
            <a:noAutofit/>
          </a:bodyPr>
          <a:lstStyle>
            <a:lvl1pPr>
              <a:defRPr>
                <a:solidFill>
                  <a:schemeClr val="accent5"/>
                </a:solidFill>
              </a:defRPr>
            </a:lvl1pPr>
          </a:lstStyle>
          <a:p>
            <a:r>
              <a:rPr lang="en-US"/>
              <a:t>Agenda</a:t>
            </a:r>
          </a:p>
        </p:txBody>
      </p:sp>
      <p:pic>
        <p:nvPicPr>
          <p:cNvPr id="14" name="Picture 13">
            <a:extLst>
              <a:ext uri="{FF2B5EF4-FFF2-40B4-BE49-F238E27FC236}">
                <a16:creationId xmlns:a16="http://schemas.microsoft.com/office/drawing/2014/main" id="{B31CD84C-55F6-984B-AB1C-44B97692B5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1105461540"/>
      </p:ext>
    </p:extLst>
  </p:cSld>
  <p:clrMapOvr>
    <a:masterClrMapping/>
  </p:clrMapOvr>
  <p:extLst>
    <p:ext uri="{DCECCB84-F9BA-43D5-87BE-67443E8EF086}">
      <p15:sldGuideLst xmlns:p15="http://schemas.microsoft.com/office/powerpoint/2012/main">
        <p15:guide id="1" pos="3840">
          <p15:clr>
            <a:srgbClr val="FBAE40"/>
          </p15:clr>
        </p15:guide>
        <p15:guide id="2" pos="7680">
          <p15:clr>
            <a:srgbClr val="FBAE40"/>
          </p15:clr>
        </p15:guide>
        <p15:guide id="3" orient="horz" pos="768">
          <p15:clr>
            <a:srgbClr val="FBAE40"/>
          </p15:clr>
        </p15:guide>
        <p15:guide id="4" orient="horz" pos="33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 Description w/ Chart">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990099-A11A-7B43-8CA5-F3DF42BB6820}"/>
              </a:ext>
            </a:extLst>
          </p:cNvPr>
          <p:cNvSpPr/>
          <p:nvPr userDrawn="1"/>
        </p:nvSpPr>
        <p:spPr>
          <a:xfrm>
            <a:off x="6667928" y="0"/>
            <a:ext cx="559941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457200" y="776288"/>
            <a:ext cx="4715455" cy="2286000"/>
          </a:xfrm>
        </p:spPr>
        <p:txBody>
          <a:bodyPr lIns="0" tIns="0" rIns="0" bIns="0">
            <a:noAutofit/>
          </a:bodyPr>
          <a:lstStyle>
            <a:lvl1pPr marL="0" indent="0">
              <a:buNone/>
              <a:defRPr sz="3200" b="0" i="0">
                <a:solidFill>
                  <a:schemeClr val="accent1"/>
                </a:solidFill>
                <a:latin typeface="TWK Everett" panose="020B0204000000000000" pitchFamily="34" charset="77"/>
              </a:defRPr>
            </a:lvl1pPr>
          </a:lstStyle>
          <a:p>
            <a:pPr lvl="0"/>
            <a:r>
              <a:rPr lang="en-US"/>
              <a:t>Add body text here–Lorem ipsum dolor sit </a:t>
            </a:r>
            <a:r>
              <a:rPr lang="en-US" err="1"/>
              <a:t>amer</a:t>
            </a:r>
            <a:r>
              <a:rPr lang="en-US"/>
              <a:t>, </a:t>
            </a:r>
            <a:r>
              <a:rPr lang="en-US" err="1"/>
              <a:t>consectetur</a:t>
            </a:r>
            <a:r>
              <a:rPr lang="en-US"/>
              <a:t> </a:t>
            </a:r>
            <a:r>
              <a:rPr lang="en-US" err="1"/>
              <a:t>adipiscing</a:t>
            </a:r>
            <a:r>
              <a:rPr lang="en-US"/>
              <a:t> </a:t>
            </a:r>
            <a:r>
              <a:rPr lang="en-US" err="1"/>
              <a:t>elit</a:t>
            </a:r>
            <a:endParaRPr lang="en-US"/>
          </a:p>
        </p:txBody>
      </p:sp>
      <p:sp>
        <p:nvSpPr>
          <p:cNvPr id="8" name="Text Placeholder 4">
            <a:extLst>
              <a:ext uri="{FF2B5EF4-FFF2-40B4-BE49-F238E27FC236}">
                <a16:creationId xmlns:a16="http://schemas.microsoft.com/office/drawing/2014/main" id="{E0A26E2A-1F3D-0C4E-8EEF-16F869265C1D}"/>
              </a:ext>
            </a:extLst>
          </p:cNvPr>
          <p:cNvSpPr>
            <a:spLocks noGrp="1"/>
          </p:cNvSpPr>
          <p:nvPr>
            <p:ph type="body" sz="quarter" idx="23" hasCustomPrompt="1"/>
          </p:nvPr>
        </p:nvSpPr>
        <p:spPr>
          <a:xfrm>
            <a:off x="457200" y="4572000"/>
            <a:ext cx="3899043" cy="1406250"/>
          </a:xfrm>
        </p:spPr>
        <p:txBody>
          <a:bodyPr lIns="0" tIns="0" rIns="0" bIns="0">
            <a:noAutofit/>
          </a:bodyPr>
          <a:lstStyle>
            <a:lvl1pPr marL="0" indent="0">
              <a:lnSpc>
                <a:spcPct val="100000"/>
              </a:lnSpc>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12" name="Slide Number Placeholder 5">
            <a:extLst>
              <a:ext uri="{FF2B5EF4-FFF2-40B4-BE49-F238E27FC236}">
                <a16:creationId xmlns:a16="http://schemas.microsoft.com/office/drawing/2014/main" id="{87B521B1-D76B-074D-BB0F-3C39DA032CB6}"/>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bg1"/>
                </a:solidFill>
                <a:latin typeface="TWK Everett" panose="020B0204000000000000" pitchFamily="34" charset="77"/>
              </a:defRPr>
            </a:lvl1pPr>
          </a:lstStyle>
          <a:p>
            <a:fld id="{BB55D76A-9B6E-CD41-ABBE-F6C938295BAD}" type="slidenum">
              <a:rPr lang="en-US" smtClean="0"/>
              <a:pPr/>
              <a:t>‹#›</a:t>
            </a:fld>
            <a:endParaRPr lang="en-US"/>
          </a:p>
        </p:txBody>
      </p:sp>
      <p:pic>
        <p:nvPicPr>
          <p:cNvPr id="14" name="Picture 13">
            <a:extLst>
              <a:ext uri="{FF2B5EF4-FFF2-40B4-BE49-F238E27FC236}">
                <a16:creationId xmlns:a16="http://schemas.microsoft.com/office/drawing/2014/main" id="{52E485E1-C24F-C14B-94CC-261A0982FD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7" name="Picture Placeholder 6">
            <a:extLst>
              <a:ext uri="{FF2B5EF4-FFF2-40B4-BE49-F238E27FC236}">
                <a16:creationId xmlns:a16="http://schemas.microsoft.com/office/drawing/2014/main" id="{AE85E3B6-039B-9943-BF72-A26B0ABF3614}"/>
              </a:ext>
            </a:extLst>
          </p:cNvPr>
          <p:cNvSpPr>
            <a:spLocks noGrp="1"/>
          </p:cNvSpPr>
          <p:nvPr>
            <p:ph type="pic" sz="quarter" idx="24"/>
          </p:nvPr>
        </p:nvSpPr>
        <p:spPr>
          <a:xfrm>
            <a:off x="7315200" y="1408113"/>
            <a:ext cx="2640013" cy="4344987"/>
          </a:xfrm>
        </p:spPr>
        <p:txBody>
          <a:bodyPr/>
          <a:lstStyle/>
          <a:p>
            <a:endParaRPr lang="en-US"/>
          </a:p>
        </p:txBody>
      </p:sp>
      <p:sp>
        <p:nvSpPr>
          <p:cNvPr id="18" name="Content Placeholder 2">
            <a:extLst>
              <a:ext uri="{FF2B5EF4-FFF2-40B4-BE49-F238E27FC236}">
                <a16:creationId xmlns:a16="http://schemas.microsoft.com/office/drawing/2014/main" id="{5F3B114F-FD81-5241-BF07-54C8496C1DD6}"/>
              </a:ext>
            </a:extLst>
          </p:cNvPr>
          <p:cNvSpPr>
            <a:spLocks noGrp="1"/>
          </p:cNvSpPr>
          <p:nvPr>
            <p:ph idx="1" hasCustomPrompt="1"/>
          </p:nvPr>
        </p:nvSpPr>
        <p:spPr>
          <a:xfrm>
            <a:off x="10209259" y="3870259"/>
            <a:ext cx="1184657" cy="1256546"/>
          </a:xfrm>
        </p:spPr>
        <p:txBody>
          <a:bodyPr lIns="0" tIns="0" rIns="0" bIns="0" anchor="t">
            <a:normAutofit/>
          </a:bodyPr>
          <a:lstStyle>
            <a:lvl1pPr marL="0" indent="0">
              <a:lnSpc>
                <a:spcPct val="100000"/>
              </a:lnSpc>
              <a:buNone/>
              <a:defRPr sz="8000" b="0" i="0">
                <a:ln w="12700">
                  <a:solidFill>
                    <a:schemeClr val="tx1"/>
                  </a:solidFill>
                </a:ln>
                <a:noFill/>
                <a:latin typeface="TWK Everett" panose="020B0204000000000000" pitchFamily="34" charset="77"/>
              </a:defRPr>
            </a:lvl1pPr>
          </a:lstStyle>
          <a:p>
            <a:pPr lvl="0"/>
            <a:r>
              <a:rPr lang="en-US"/>
              <a:t>01</a:t>
            </a:r>
          </a:p>
        </p:txBody>
      </p:sp>
      <p:sp>
        <p:nvSpPr>
          <p:cNvPr id="19" name="Text Placeholder 4">
            <a:extLst>
              <a:ext uri="{FF2B5EF4-FFF2-40B4-BE49-F238E27FC236}">
                <a16:creationId xmlns:a16="http://schemas.microsoft.com/office/drawing/2014/main" id="{0724D818-78C5-5749-BF65-3D70CDD886EB}"/>
              </a:ext>
            </a:extLst>
          </p:cNvPr>
          <p:cNvSpPr>
            <a:spLocks noGrp="1"/>
          </p:cNvSpPr>
          <p:nvPr>
            <p:ph type="body" sz="quarter" idx="25" hasCustomPrompt="1"/>
          </p:nvPr>
        </p:nvSpPr>
        <p:spPr>
          <a:xfrm>
            <a:off x="10209259" y="4999356"/>
            <a:ext cx="1573829" cy="753744"/>
          </a:xfrm>
        </p:spPr>
        <p:txBody>
          <a:bodyPr lIns="0" tIns="0" rIns="0" bIns="0">
            <a:noAutofit/>
          </a:bodyPr>
          <a:lstStyle>
            <a:lvl1pPr marL="0" indent="0">
              <a:buNone/>
              <a:defRPr sz="1000" b="0" i="0">
                <a:solidFill>
                  <a:schemeClr val="bg1"/>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Tree>
    <p:extLst>
      <p:ext uri="{BB962C8B-B14F-4D97-AF65-F5344CB8AC3E}">
        <p14:creationId xmlns:p14="http://schemas.microsoft.com/office/powerpoint/2010/main" val="4289131561"/>
      </p:ext>
    </p:extLst>
  </p:cSld>
  <p:clrMapOvr>
    <a:masterClrMapping/>
  </p:clrMapOvr>
  <p:extLst>
    <p:ext uri="{DCECCB84-F9BA-43D5-87BE-67443E8EF086}">
      <p15:sldGuideLst xmlns:p15="http://schemas.microsoft.com/office/powerpoint/2012/main">
        <p15:guide id="1" orient="horz" pos="720">
          <p15:clr>
            <a:srgbClr val="FBAE40"/>
          </p15:clr>
        </p15:guide>
        <p15:guide id="2" pos="309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 Description w/ Icon Spring Green">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990099-A11A-7B43-8CA5-F3DF42BB6820}"/>
              </a:ext>
            </a:extLst>
          </p:cNvPr>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73E33EC-479A-9B4A-9EA0-CD198E459257}"/>
              </a:ext>
            </a:extLst>
          </p:cNvPr>
          <p:cNvPicPr>
            <a:picLocks noChangeAspect="1"/>
          </p:cNvPicPr>
          <p:nvPr userDrawn="1"/>
        </p:nvPicPr>
        <p:blipFill>
          <a:blip r:embed="rId2"/>
          <a:stretch>
            <a:fillRect/>
          </a:stretch>
        </p:blipFill>
        <p:spPr>
          <a:xfrm>
            <a:off x="467706" y="6291176"/>
            <a:ext cx="730343" cy="238766"/>
          </a:xfrm>
          <a:prstGeom prst="rect">
            <a:avLst/>
          </a:prstGeom>
        </p:spPr>
      </p:pic>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457201" y="1633591"/>
            <a:ext cx="4666998" cy="1795410"/>
          </a:xfrm>
        </p:spPr>
        <p:txBody>
          <a:bodyPr lIns="0" tIns="0" rIns="0" bIns="0">
            <a:noAutofit/>
          </a:bodyPr>
          <a:lstStyle>
            <a:lvl1pPr marL="0" indent="0">
              <a:lnSpc>
                <a:spcPct val="100000"/>
              </a:lnSpc>
              <a:buNone/>
              <a:defRPr sz="3200" b="0" i="0">
                <a:solidFill>
                  <a:schemeClr val="tx2"/>
                </a:solidFill>
                <a:latin typeface="TWK Everett" panose="020B0204000000000000" pitchFamily="34" charset="77"/>
              </a:defRPr>
            </a:lvl1pPr>
          </a:lstStyle>
          <a:p>
            <a:pPr lvl="0"/>
            <a:r>
              <a:rPr lang="en-US"/>
              <a:t>Add body text here </a:t>
            </a:r>
            <a:br>
              <a:rPr lang="en-US"/>
            </a:br>
            <a:r>
              <a:rPr lang="en-US"/>
              <a:t>as a caption.</a:t>
            </a:r>
          </a:p>
        </p:txBody>
      </p:sp>
      <p:sp>
        <p:nvSpPr>
          <p:cNvPr id="8" name="Text Placeholder 4">
            <a:extLst>
              <a:ext uri="{FF2B5EF4-FFF2-40B4-BE49-F238E27FC236}">
                <a16:creationId xmlns:a16="http://schemas.microsoft.com/office/drawing/2014/main" id="{E0A26E2A-1F3D-0C4E-8EEF-16F869265C1D}"/>
              </a:ext>
            </a:extLst>
          </p:cNvPr>
          <p:cNvSpPr>
            <a:spLocks noGrp="1"/>
          </p:cNvSpPr>
          <p:nvPr>
            <p:ph type="body" sz="quarter" idx="23" hasCustomPrompt="1"/>
          </p:nvPr>
        </p:nvSpPr>
        <p:spPr>
          <a:xfrm>
            <a:off x="457200" y="3870259"/>
            <a:ext cx="4666998" cy="1847421"/>
          </a:xfrm>
        </p:spPr>
        <p:txBody>
          <a:bodyPr lIns="0" tIns="0" rIns="0" bIns="0">
            <a:noAutofit/>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i="0">
                <a:solidFill>
                  <a:schemeClr val="tx2"/>
                </a:solidFill>
                <a:latin typeface="TWK Everett" panose="020B0204000000000000" pitchFamily="34" charset="77"/>
              </a:defRPr>
            </a:lvl1pPr>
          </a:lstStyle>
          <a:p>
            <a:pPr lvl="0"/>
            <a:r>
              <a:rPr lang="en-US"/>
              <a:t>Add list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12" name="Slide Number Placeholder 5">
            <a:extLst>
              <a:ext uri="{FF2B5EF4-FFF2-40B4-BE49-F238E27FC236}">
                <a16:creationId xmlns:a16="http://schemas.microsoft.com/office/drawing/2014/main" id="{87B521B1-D76B-074D-BB0F-3C39DA032CB6}"/>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19" name="Text Placeholder 4">
            <a:extLst>
              <a:ext uri="{FF2B5EF4-FFF2-40B4-BE49-F238E27FC236}">
                <a16:creationId xmlns:a16="http://schemas.microsoft.com/office/drawing/2014/main" id="{0724D818-78C5-5749-BF65-3D70CDD886EB}"/>
              </a:ext>
            </a:extLst>
          </p:cNvPr>
          <p:cNvSpPr>
            <a:spLocks noGrp="1"/>
          </p:cNvSpPr>
          <p:nvPr>
            <p:ph type="body" sz="quarter" idx="25" hasCustomPrompt="1"/>
          </p:nvPr>
        </p:nvSpPr>
        <p:spPr>
          <a:xfrm>
            <a:off x="7487806" y="4793969"/>
            <a:ext cx="3463760" cy="753744"/>
          </a:xfrm>
        </p:spPr>
        <p:txBody>
          <a:bodyPr lIns="0" tIns="0" rIns="0" bIns="0">
            <a:noAutofit/>
          </a:bodyPr>
          <a:lstStyle>
            <a:lvl1pPr marL="0" indent="0" algn="ctr">
              <a:lnSpc>
                <a:spcPct val="100000"/>
              </a:lnSpc>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10" name="Title 1">
            <a:extLst>
              <a:ext uri="{FF2B5EF4-FFF2-40B4-BE49-F238E27FC236}">
                <a16:creationId xmlns:a16="http://schemas.microsoft.com/office/drawing/2014/main" id="{1EBD7085-9F4B-354E-96FD-0C545180DA34}"/>
              </a:ext>
            </a:extLst>
          </p:cNvPr>
          <p:cNvSpPr>
            <a:spLocks noGrp="1"/>
          </p:cNvSpPr>
          <p:nvPr>
            <p:ph type="title"/>
          </p:nvPr>
        </p:nvSpPr>
        <p:spPr>
          <a:xfrm>
            <a:off x="457200" y="495300"/>
            <a:ext cx="4666998" cy="281078"/>
          </a:xfrm>
        </p:spPr>
        <p:txBody>
          <a:bodyPr/>
          <a:lstStyle>
            <a:lvl1pPr>
              <a:defRPr>
                <a:solidFill>
                  <a:schemeClr val="tx2"/>
                </a:solidFill>
              </a:defRPr>
            </a:lvl1pPr>
          </a:lstStyle>
          <a:p>
            <a:r>
              <a:rPr lang="en-US"/>
              <a:t>Click to edit Master title style</a:t>
            </a:r>
          </a:p>
        </p:txBody>
      </p:sp>
      <p:sp>
        <p:nvSpPr>
          <p:cNvPr id="11" name="Text Placeholder 57">
            <a:extLst>
              <a:ext uri="{FF2B5EF4-FFF2-40B4-BE49-F238E27FC236}">
                <a16:creationId xmlns:a16="http://schemas.microsoft.com/office/drawing/2014/main" id="{5561DAEC-5DFF-2A4D-A902-FDAA9AD41E1F}"/>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cxnSp>
        <p:nvCxnSpPr>
          <p:cNvPr id="3" name="Straight Connector 2">
            <a:extLst>
              <a:ext uri="{FF2B5EF4-FFF2-40B4-BE49-F238E27FC236}">
                <a16:creationId xmlns:a16="http://schemas.microsoft.com/office/drawing/2014/main" id="{C31EE4CC-B4BD-B042-93C4-EF60CFEA1FE0}"/>
              </a:ext>
            </a:extLst>
          </p:cNvPr>
          <p:cNvCxnSpPr/>
          <p:nvPr userDrawn="1"/>
        </p:nvCxnSpPr>
        <p:spPr>
          <a:xfrm>
            <a:off x="456949" y="3628870"/>
            <a:ext cx="4667249" cy="0"/>
          </a:xfrm>
          <a:prstGeom prst="line">
            <a:avLst/>
          </a:prstGeom>
          <a:ln w="15875">
            <a:solidFill>
              <a:schemeClr val="tx2"/>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F71F9149-9238-0147-86CC-3A984442921F}"/>
              </a:ext>
            </a:extLst>
          </p:cNvPr>
          <p:cNvSpPr>
            <a:spLocks noGrp="1"/>
          </p:cNvSpPr>
          <p:nvPr>
            <p:ph type="pic" sz="quarter" idx="27" hasCustomPrompt="1"/>
          </p:nvPr>
        </p:nvSpPr>
        <p:spPr>
          <a:xfrm>
            <a:off x="7487805" y="1058863"/>
            <a:ext cx="3464357" cy="3416300"/>
          </a:xfrm>
        </p:spPr>
        <p:txBody>
          <a:bodyPr anchor="ctr"/>
          <a:lstStyle>
            <a:lvl1pPr marL="0" indent="0" algn="ctr">
              <a:buNone/>
              <a:defRPr/>
            </a:lvl1pPr>
          </a:lstStyle>
          <a:p>
            <a:r>
              <a:rPr lang="en-US"/>
              <a:t>ADD ICON HERE</a:t>
            </a:r>
          </a:p>
        </p:txBody>
      </p:sp>
    </p:spTree>
    <p:extLst>
      <p:ext uri="{BB962C8B-B14F-4D97-AF65-F5344CB8AC3E}">
        <p14:creationId xmlns:p14="http://schemas.microsoft.com/office/powerpoint/2010/main" val="2869914561"/>
      </p:ext>
    </p:extLst>
  </p:cSld>
  <p:clrMapOvr>
    <a:masterClrMapping/>
  </p:clrMapOvr>
  <p:extLst>
    <p:ext uri="{DCECCB84-F9BA-43D5-87BE-67443E8EF086}">
      <p15:sldGuideLst xmlns:p15="http://schemas.microsoft.com/office/powerpoint/2012/main">
        <p15:guide id="1" orient="horz" pos="720">
          <p15:clr>
            <a:srgbClr val="FBAE40"/>
          </p15:clr>
        </p15:guide>
        <p15:guide id="2" pos="309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DF542D8-F4D5-2F4C-AA85-3E9B98B22018}"/>
              </a:ext>
            </a:extLst>
          </p:cNvPr>
          <p:cNvSpPr/>
          <p:nvPr userDrawn="1"/>
        </p:nvSpPr>
        <p:spPr>
          <a:xfrm>
            <a:off x="0" y="2373330"/>
            <a:ext cx="12192000" cy="45067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240AF88-697C-A94B-85ED-5BA3E2F79619}"/>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5" name="Title 1">
            <a:extLst>
              <a:ext uri="{FF2B5EF4-FFF2-40B4-BE49-F238E27FC236}">
                <a16:creationId xmlns:a16="http://schemas.microsoft.com/office/drawing/2014/main" id="{2E8B1842-C8E3-D04B-845D-6A719920D733}"/>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6" name="Text Placeholder 57">
            <a:extLst>
              <a:ext uri="{FF2B5EF4-FFF2-40B4-BE49-F238E27FC236}">
                <a16:creationId xmlns:a16="http://schemas.microsoft.com/office/drawing/2014/main" id="{9FFAD7A3-108D-8E43-A593-0F5ECBAE5003}"/>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
        <p:nvSpPr>
          <p:cNvPr id="9" name="Text Placeholder 4">
            <a:extLst>
              <a:ext uri="{FF2B5EF4-FFF2-40B4-BE49-F238E27FC236}">
                <a16:creationId xmlns:a16="http://schemas.microsoft.com/office/drawing/2014/main" id="{67FFDD16-D6AF-F546-AFFB-F1DFB952EE6F}"/>
              </a:ext>
            </a:extLst>
          </p:cNvPr>
          <p:cNvSpPr>
            <a:spLocks noGrp="1"/>
          </p:cNvSpPr>
          <p:nvPr>
            <p:ph type="body" sz="quarter" idx="23" hasCustomPrompt="1"/>
          </p:nvPr>
        </p:nvSpPr>
        <p:spPr>
          <a:xfrm>
            <a:off x="457200" y="1271679"/>
            <a:ext cx="5286054" cy="563473"/>
          </a:xfrm>
        </p:spPr>
        <p:txBody>
          <a:bodyPr lIns="0" tIns="0" rIns="0" bIns="0">
            <a:noAutofit/>
          </a:bodyPr>
          <a:lstStyle>
            <a:lvl1pPr marL="0" indent="0">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10" name="Text Placeholder 4">
            <a:extLst>
              <a:ext uri="{FF2B5EF4-FFF2-40B4-BE49-F238E27FC236}">
                <a16:creationId xmlns:a16="http://schemas.microsoft.com/office/drawing/2014/main" id="{C9FF6959-9EB7-5B4C-AB2C-C178CE028A45}"/>
              </a:ext>
            </a:extLst>
          </p:cNvPr>
          <p:cNvSpPr>
            <a:spLocks noGrp="1"/>
          </p:cNvSpPr>
          <p:nvPr>
            <p:ph type="body" sz="quarter" idx="25" hasCustomPrompt="1"/>
          </p:nvPr>
        </p:nvSpPr>
        <p:spPr>
          <a:xfrm>
            <a:off x="6060040" y="4650035"/>
            <a:ext cx="1306531" cy="753744"/>
          </a:xfrm>
        </p:spPr>
        <p:txBody>
          <a:bodyPr lIns="0" tIns="0" rIns="0" bIns="0">
            <a:noAutofit/>
          </a:bodyPr>
          <a:lstStyle>
            <a:lvl1pPr marL="0" indent="0">
              <a:buNone/>
              <a:defRPr sz="1000" b="0" i="0">
                <a:solidFill>
                  <a:schemeClr val="bg1"/>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11" name="Text Placeholder 4">
            <a:extLst>
              <a:ext uri="{FF2B5EF4-FFF2-40B4-BE49-F238E27FC236}">
                <a16:creationId xmlns:a16="http://schemas.microsoft.com/office/drawing/2014/main" id="{18E1E4F0-5E3A-654B-8CEF-D12F0577272E}"/>
              </a:ext>
            </a:extLst>
          </p:cNvPr>
          <p:cNvSpPr>
            <a:spLocks noGrp="1"/>
          </p:cNvSpPr>
          <p:nvPr>
            <p:ph type="body" sz="quarter" idx="27" hasCustomPrompt="1"/>
          </p:nvPr>
        </p:nvSpPr>
        <p:spPr>
          <a:xfrm>
            <a:off x="457200" y="4626955"/>
            <a:ext cx="1306531" cy="753744"/>
          </a:xfrm>
        </p:spPr>
        <p:txBody>
          <a:bodyPr lIns="0" tIns="0" rIns="0" bIns="0">
            <a:noAutofit/>
          </a:bodyPr>
          <a:lstStyle>
            <a:lvl1pPr marL="0" indent="0">
              <a:buNone/>
              <a:defRPr sz="1000" b="0" i="0">
                <a:solidFill>
                  <a:schemeClr val="bg1"/>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12" name="Text Placeholder 4">
            <a:extLst>
              <a:ext uri="{FF2B5EF4-FFF2-40B4-BE49-F238E27FC236}">
                <a16:creationId xmlns:a16="http://schemas.microsoft.com/office/drawing/2014/main" id="{627EC35C-0A16-0849-9027-611C60FD60AC}"/>
              </a:ext>
            </a:extLst>
          </p:cNvPr>
          <p:cNvSpPr>
            <a:spLocks noGrp="1"/>
          </p:cNvSpPr>
          <p:nvPr>
            <p:ph type="body" sz="quarter" idx="28" hasCustomPrompt="1"/>
          </p:nvPr>
        </p:nvSpPr>
        <p:spPr>
          <a:xfrm>
            <a:off x="3214098" y="2944525"/>
            <a:ext cx="1306531" cy="753744"/>
          </a:xfrm>
        </p:spPr>
        <p:txBody>
          <a:bodyPr lIns="0" tIns="0" rIns="0" bIns="0">
            <a:noAutofit/>
          </a:bodyPr>
          <a:lstStyle>
            <a:lvl1pPr marL="0" indent="0">
              <a:buNone/>
              <a:defRPr sz="1000" b="0" i="0">
                <a:solidFill>
                  <a:schemeClr val="bg1"/>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13" name="Text Placeholder 4">
            <a:extLst>
              <a:ext uri="{FF2B5EF4-FFF2-40B4-BE49-F238E27FC236}">
                <a16:creationId xmlns:a16="http://schemas.microsoft.com/office/drawing/2014/main" id="{1B8250BC-602B-AF48-AEF0-1F8448FD28A5}"/>
              </a:ext>
            </a:extLst>
          </p:cNvPr>
          <p:cNvSpPr>
            <a:spLocks noGrp="1"/>
          </p:cNvSpPr>
          <p:nvPr>
            <p:ph type="body" sz="quarter" idx="29" hasCustomPrompt="1"/>
          </p:nvPr>
        </p:nvSpPr>
        <p:spPr>
          <a:xfrm>
            <a:off x="8854611" y="2944525"/>
            <a:ext cx="1306531" cy="753744"/>
          </a:xfrm>
        </p:spPr>
        <p:txBody>
          <a:bodyPr lIns="0" tIns="0" rIns="0" bIns="0">
            <a:noAutofit/>
          </a:bodyPr>
          <a:lstStyle>
            <a:lvl1pPr marL="0" indent="0">
              <a:buNone/>
              <a:defRPr sz="1000" b="0" i="0">
                <a:solidFill>
                  <a:schemeClr val="bg1"/>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14" name="Text Placeholder 4">
            <a:extLst>
              <a:ext uri="{FF2B5EF4-FFF2-40B4-BE49-F238E27FC236}">
                <a16:creationId xmlns:a16="http://schemas.microsoft.com/office/drawing/2014/main" id="{F8642879-1EFD-2349-A231-EF02DE5AE8A2}"/>
              </a:ext>
            </a:extLst>
          </p:cNvPr>
          <p:cNvSpPr>
            <a:spLocks noGrp="1"/>
          </p:cNvSpPr>
          <p:nvPr>
            <p:ph type="body" sz="quarter" idx="30" hasCustomPrompt="1"/>
          </p:nvPr>
        </p:nvSpPr>
        <p:spPr>
          <a:xfrm>
            <a:off x="10488200" y="4620839"/>
            <a:ext cx="1306531" cy="753744"/>
          </a:xfrm>
        </p:spPr>
        <p:txBody>
          <a:bodyPr lIns="0" tIns="0" rIns="0" bIns="0">
            <a:noAutofit/>
          </a:bodyPr>
          <a:lstStyle>
            <a:lvl1pPr marL="0" indent="0" algn="l">
              <a:buNone/>
              <a:defRPr sz="1000" b="0" i="0">
                <a:solidFill>
                  <a:schemeClr val="bg1"/>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cxnSp>
        <p:nvCxnSpPr>
          <p:cNvPr id="17" name="Straight Connector 16">
            <a:extLst>
              <a:ext uri="{FF2B5EF4-FFF2-40B4-BE49-F238E27FC236}">
                <a16:creationId xmlns:a16="http://schemas.microsoft.com/office/drawing/2014/main" id="{9A9A1B2B-D46E-AA4D-9668-3E8D9A2A0138}"/>
              </a:ext>
            </a:extLst>
          </p:cNvPr>
          <p:cNvCxnSpPr>
            <a:cxnSpLocks/>
          </p:cNvCxnSpPr>
          <p:nvPr userDrawn="1"/>
        </p:nvCxnSpPr>
        <p:spPr>
          <a:xfrm>
            <a:off x="494015" y="4238090"/>
            <a:ext cx="11203969"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 Placeholder 4">
            <a:extLst>
              <a:ext uri="{FF2B5EF4-FFF2-40B4-BE49-F238E27FC236}">
                <a16:creationId xmlns:a16="http://schemas.microsoft.com/office/drawing/2014/main" id="{EA900901-4460-014B-9F49-7AC6F3FB3BCF}"/>
              </a:ext>
            </a:extLst>
          </p:cNvPr>
          <p:cNvSpPr>
            <a:spLocks noGrp="1"/>
          </p:cNvSpPr>
          <p:nvPr>
            <p:ph type="body" sz="quarter" idx="31" hasCustomPrompt="1"/>
          </p:nvPr>
        </p:nvSpPr>
        <p:spPr>
          <a:xfrm>
            <a:off x="457200" y="3491287"/>
            <a:ext cx="1306531" cy="451635"/>
          </a:xfrm>
        </p:spPr>
        <p:txBody>
          <a:bodyPr lIns="0" tIns="0" rIns="0" bIns="0">
            <a:noAutofit/>
          </a:bodyPr>
          <a:lstStyle>
            <a:lvl1pPr marL="0" indent="0">
              <a:buNone/>
              <a:defRPr sz="3200" b="0" i="0">
                <a:solidFill>
                  <a:schemeClr val="bg1"/>
                </a:solidFill>
                <a:latin typeface="TWK Everett" panose="020B0204000000000000" pitchFamily="34" charset="77"/>
              </a:defRPr>
            </a:lvl1pPr>
          </a:lstStyle>
          <a:p>
            <a:pPr lvl="0"/>
            <a:r>
              <a:rPr lang="en-US"/>
              <a:t>2017</a:t>
            </a:r>
          </a:p>
        </p:txBody>
      </p:sp>
      <p:sp>
        <p:nvSpPr>
          <p:cNvPr id="24" name="Text Placeholder 4">
            <a:extLst>
              <a:ext uri="{FF2B5EF4-FFF2-40B4-BE49-F238E27FC236}">
                <a16:creationId xmlns:a16="http://schemas.microsoft.com/office/drawing/2014/main" id="{868DA4DE-AA7F-7646-88EA-0EC9187A9E5A}"/>
              </a:ext>
            </a:extLst>
          </p:cNvPr>
          <p:cNvSpPr>
            <a:spLocks noGrp="1"/>
          </p:cNvSpPr>
          <p:nvPr>
            <p:ph type="body" sz="quarter" idx="32" hasCustomPrompt="1"/>
          </p:nvPr>
        </p:nvSpPr>
        <p:spPr>
          <a:xfrm>
            <a:off x="5895654" y="3491287"/>
            <a:ext cx="1306531" cy="451635"/>
          </a:xfrm>
        </p:spPr>
        <p:txBody>
          <a:bodyPr lIns="0" tIns="0" rIns="0" bIns="0">
            <a:noAutofit/>
          </a:bodyPr>
          <a:lstStyle>
            <a:lvl1pPr marL="0" indent="0">
              <a:buNone/>
              <a:defRPr sz="3200" b="0" i="0">
                <a:solidFill>
                  <a:schemeClr val="bg1"/>
                </a:solidFill>
                <a:latin typeface="TWK Everett" panose="020B0204000000000000" pitchFamily="34" charset="77"/>
              </a:defRPr>
            </a:lvl1pPr>
          </a:lstStyle>
          <a:p>
            <a:pPr lvl="0"/>
            <a:r>
              <a:rPr lang="en-US"/>
              <a:t>2019</a:t>
            </a:r>
          </a:p>
        </p:txBody>
      </p:sp>
      <p:sp>
        <p:nvSpPr>
          <p:cNvPr id="25" name="Text Placeholder 4">
            <a:extLst>
              <a:ext uri="{FF2B5EF4-FFF2-40B4-BE49-F238E27FC236}">
                <a16:creationId xmlns:a16="http://schemas.microsoft.com/office/drawing/2014/main" id="{3AF16675-D7CB-AA49-93D4-DD0B5F71C285}"/>
              </a:ext>
            </a:extLst>
          </p:cNvPr>
          <p:cNvSpPr>
            <a:spLocks noGrp="1"/>
          </p:cNvSpPr>
          <p:nvPr>
            <p:ph type="body" sz="quarter" idx="33" hasCustomPrompt="1"/>
          </p:nvPr>
        </p:nvSpPr>
        <p:spPr>
          <a:xfrm>
            <a:off x="10488200" y="3491287"/>
            <a:ext cx="1306531" cy="451635"/>
          </a:xfrm>
        </p:spPr>
        <p:txBody>
          <a:bodyPr lIns="0" tIns="0" rIns="0" bIns="0">
            <a:noAutofit/>
          </a:bodyPr>
          <a:lstStyle>
            <a:lvl1pPr marL="0" indent="0" algn="r">
              <a:buNone/>
              <a:defRPr sz="3200" b="0" i="0">
                <a:solidFill>
                  <a:schemeClr val="bg1"/>
                </a:solidFill>
                <a:latin typeface="TWK Everett" panose="020B0204000000000000" pitchFamily="34" charset="77"/>
              </a:defRPr>
            </a:lvl1pPr>
          </a:lstStyle>
          <a:p>
            <a:pPr lvl="0"/>
            <a:r>
              <a:rPr lang="en-US"/>
              <a:t>2021</a:t>
            </a:r>
          </a:p>
        </p:txBody>
      </p:sp>
      <p:sp>
        <p:nvSpPr>
          <p:cNvPr id="26" name="Text Placeholder 4">
            <a:extLst>
              <a:ext uri="{FF2B5EF4-FFF2-40B4-BE49-F238E27FC236}">
                <a16:creationId xmlns:a16="http://schemas.microsoft.com/office/drawing/2014/main" id="{20B32F33-A519-8145-B893-DF1E7CE72CC4}"/>
              </a:ext>
            </a:extLst>
          </p:cNvPr>
          <p:cNvSpPr>
            <a:spLocks noGrp="1"/>
          </p:cNvSpPr>
          <p:nvPr>
            <p:ph type="body" sz="quarter" idx="34" hasCustomPrompt="1"/>
          </p:nvPr>
        </p:nvSpPr>
        <p:spPr>
          <a:xfrm>
            <a:off x="3136185" y="4600896"/>
            <a:ext cx="1306531" cy="451635"/>
          </a:xfrm>
        </p:spPr>
        <p:txBody>
          <a:bodyPr lIns="0" tIns="0" rIns="0" bIns="0">
            <a:noAutofit/>
          </a:bodyPr>
          <a:lstStyle>
            <a:lvl1pPr marL="0" indent="0">
              <a:buNone/>
              <a:defRPr sz="3200" b="0" i="0">
                <a:solidFill>
                  <a:schemeClr val="bg1"/>
                </a:solidFill>
                <a:latin typeface="TWK Everett" panose="020B0204000000000000" pitchFamily="34" charset="77"/>
              </a:defRPr>
            </a:lvl1pPr>
          </a:lstStyle>
          <a:p>
            <a:pPr lvl="0"/>
            <a:r>
              <a:rPr lang="en-US"/>
              <a:t>2018</a:t>
            </a:r>
          </a:p>
        </p:txBody>
      </p:sp>
      <p:sp>
        <p:nvSpPr>
          <p:cNvPr id="27" name="Text Placeholder 4">
            <a:extLst>
              <a:ext uri="{FF2B5EF4-FFF2-40B4-BE49-F238E27FC236}">
                <a16:creationId xmlns:a16="http://schemas.microsoft.com/office/drawing/2014/main" id="{E6D51038-6082-4F42-9D1B-48423147C954}"/>
              </a:ext>
            </a:extLst>
          </p:cNvPr>
          <p:cNvSpPr>
            <a:spLocks noGrp="1"/>
          </p:cNvSpPr>
          <p:nvPr>
            <p:ph type="body" sz="quarter" idx="35" hasCustomPrompt="1"/>
          </p:nvPr>
        </p:nvSpPr>
        <p:spPr>
          <a:xfrm>
            <a:off x="8797246" y="4600896"/>
            <a:ext cx="1306531" cy="451635"/>
          </a:xfrm>
        </p:spPr>
        <p:txBody>
          <a:bodyPr lIns="0" tIns="0" rIns="0" bIns="0">
            <a:noAutofit/>
          </a:bodyPr>
          <a:lstStyle>
            <a:lvl1pPr marL="0" indent="0">
              <a:buNone/>
              <a:defRPr sz="3200" b="0" i="0">
                <a:solidFill>
                  <a:schemeClr val="bg1"/>
                </a:solidFill>
                <a:latin typeface="TWK Everett" panose="020B0204000000000000" pitchFamily="34" charset="77"/>
              </a:defRPr>
            </a:lvl1pPr>
          </a:lstStyle>
          <a:p>
            <a:pPr lvl="0"/>
            <a:r>
              <a:rPr lang="en-US"/>
              <a:t>2020</a:t>
            </a:r>
          </a:p>
        </p:txBody>
      </p:sp>
      <p:pic>
        <p:nvPicPr>
          <p:cNvPr id="28" name="Picture 27">
            <a:extLst>
              <a:ext uri="{FF2B5EF4-FFF2-40B4-BE49-F238E27FC236}">
                <a16:creationId xmlns:a16="http://schemas.microsoft.com/office/drawing/2014/main" id="{E44DC095-CFB6-964D-AE75-D511AC19E3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Tree>
    <p:extLst>
      <p:ext uri="{BB962C8B-B14F-4D97-AF65-F5344CB8AC3E}">
        <p14:creationId xmlns:p14="http://schemas.microsoft.com/office/powerpoint/2010/main" val="102692569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Process Chart Warm Red">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7994149D-EC84-EF4B-8D44-494921A952AE}"/>
              </a:ext>
            </a:extLst>
          </p:cNvPr>
          <p:cNvSpPr/>
          <p:nvPr userDrawn="1"/>
        </p:nvSpPr>
        <p:spPr>
          <a:xfrm>
            <a:off x="0" y="1151467"/>
            <a:ext cx="12192000" cy="5706533"/>
          </a:xfrm>
          <a:custGeom>
            <a:avLst/>
            <a:gdLst>
              <a:gd name="connsiteX0" fmla="*/ 262467 w 12192000"/>
              <a:gd name="connsiteY0" fmla="*/ 0 h 5706533"/>
              <a:gd name="connsiteX1" fmla="*/ 2125133 w 12192000"/>
              <a:gd name="connsiteY1" fmla="*/ 0 h 5706533"/>
              <a:gd name="connsiteX2" fmla="*/ 2125133 w 12192000"/>
              <a:gd name="connsiteY2" fmla="*/ 541866 h 5706533"/>
              <a:gd name="connsiteX3" fmla="*/ 12192000 w 12192000"/>
              <a:gd name="connsiteY3" fmla="*/ 541866 h 5706533"/>
              <a:gd name="connsiteX4" fmla="*/ 12192000 w 12192000"/>
              <a:gd name="connsiteY4" fmla="*/ 5706533 h 5706533"/>
              <a:gd name="connsiteX5" fmla="*/ 0 w 12192000"/>
              <a:gd name="connsiteY5" fmla="*/ 5706533 h 5706533"/>
              <a:gd name="connsiteX6" fmla="*/ 0 w 12192000"/>
              <a:gd name="connsiteY6" fmla="*/ 541866 h 5706533"/>
              <a:gd name="connsiteX7" fmla="*/ 262467 w 12192000"/>
              <a:gd name="connsiteY7" fmla="*/ 541866 h 570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06533">
                <a:moveTo>
                  <a:pt x="262467" y="0"/>
                </a:moveTo>
                <a:lnTo>
                  <a:pt x="2125133" y="0"/>
                </a:lnTo>
                <a:lnTo>
                  <a:pt x="2125133" y="541866"/>
                </a:lnTo>
                <a:lnTo>
                  <a:pt x="12192000" y="541866"/>
                </a:lnTo>
                <a:lnTo>
                  <a:pt x="12192000" y="5706533"/>
                </a:lnTo>
                <a:lnTo>
                  <a:pt x="0" y="5706533"/>
                </a:lnTo>
                <a:lnTo>
                  <a:pt x="0" y="541866"/>
                </a:lnTo>
                <a:lnTo>
                  <a:pt x="262467" y="54186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E2BCB9-80FA-6D43-9C35-77F4504A89D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C36D518-AC93-1D43-87D7-BDBB74C32007}"/>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18" name="Text Placeholder 17">
            <a:extLst>
              <a:ext uri="{FF2B5EF4-FFF2-40B4-BE49-F238E27FC236}">
                <a16:creationId xmlns:a16="http://schemas.microsoft.com/office/drawing/2014/main" id="{77D74273-F77A-2542-A8BB-3C41A6C7AF5E}"/>
              </a:ext>
            </a:extLst>
          </p:cNvPr>
          <p:cNvSpPr>
            <a:spLocks noGrp="1"/>
          </p:cNvSpPr>
          <p:nvPr>
            <p:ph type="body" sz="quarter" idx="11" hasCustomPrompt="1"/>
          </p:nvPr>
        </p:nvSpPr>
        <p:spPr>
          <a:xfrm>
            <a:off x="364067" y="1271678"/>
            <a:ext cx="1625600" cy="379322"/>
          </a:xfrm>
        </p:spPr>
        <p:txBody>
          <a:bodyPr anchor="ctr">
            <a:noAutofit/>
          </a:bodyPr>
          <a:lstStyle>
            <a:lvl1pPr marL="0" indent="0">
              <a:buNone/>
              <a:defRPr sz="1600">
                <a:solidFill>
                  <a:schemeClr val="bg1"/>
                </a:solidFill>
              </a:defRPr>
            </a:lvl1pPr>
          </a:lstStyle>
          <a:p>
            <a:pPr lvl="0"/>
            <a:r>
              <a:rPr lang="en-US"/>
              <a:t>Subheading</a:t>
            </a:r>
          </a:p>
        </p:txBody>
      </p:sp>
      <p:sp>
        <p:nvSpPr>
          <p:cNvPr id="19" name="Text Placeholder 17">
            <a:extLst>
              <a:ext uri="{FF2B5EF4-FFF2-40B4-BE49-F238E27FC236}">
                <a16:creationId xmlns:a16="http://schemas.microsoft.com/office/drawing/2014/main" id="{8B4A7A7D-8EAD-0F48-AFB5-4CD9A8637F1B}"/>
              </a:ext>
            </a:extLst>
          </p:cNvPr>
          <p:cNvSpPr>
            <a:spLocks noGrp="1"/>
          </p:cNvSpPr>
          <p:nvPr>
            <p:ph type="body" sz="quarter" idx="12" hasCustomPrompt="1"/>
          </p:nvPr>
        </p:nvSpPr>
        <p:spPr>
          <a:xfrm>
            <a:off x="2463800"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0" name="Text Placeholder 17">
            <a:extLst>
              <a:ext uri="{FF2B5EF4-FFF2-40B4-BE49-F238E27FC236}">
                <a16:creationId xmlns:a16="http://schemas.microsoft.com/office/drawing/2014/main" id="{B64A6189-473B-F84C-B60D-CBA10F2408D3}"/>
              </a:ext>
            </a:extLst>
          </p:cNvPr>
          <p:cNvSpPr>
            <a:spLocks noGrp="1"/>
          </p:cNvSpPr>
          <p:nvPr>
            <p:ph type="body" sz="quarter" idx="13" hasCustomPrompt="1"/>
          </p:nvPr>
        </p:nvSpPr>
        <p:spPr>
          <a:xfrm>
            <a:off x="4732866"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1" name="Text Placeholder 17">
            <a:extLst>
              <a:ext uri="{FF2B5EF4-FFF2-40B4-BE49-F238E27FC236}">
                <a16:creationId xmlns:a16="http://schemas.microsoft.com/office/drawing/2014/main" id="{855BF432-BD73-E34D-B89B-7C71077DEDE9}"/>
              </a:ext>
            </a:extLst>
          </p:cNvPr>
          <p:cNvSpPr>
            <a:spLocks noGrp="1"/>
          </p:cNvSpPr>
          <p:nvPr>
            <p:ph type="body" sz="quarter" idx="14" hasCustomPrompt="1"/>
          </p:nvPr>
        </p:nvSpPr>
        <p:spPr>
          <a:xfrm>
            <a:off x="6993466"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2" name="Text Placeholder 17">
            <a:extLst>
              <a:ext uri="{FF2B5EF4-FFF2-40B4-BE49-F238E27FC236}">
                <a16:creationId xmlns:a16="http://schemas.microsoft.com/office/drawing/2014/main" id="{856D2846-4C7A-3541-9826-7DF69B250FC2}"/>
              </a:ext>
            </a:extLst>
          </p:cNvPr>
          <p:cNvSpPr>
            <a:spLocks noGrp="1"/>
          </p:cNvSpPr>
          <p:nvPr>
            <p:ph type="body" sz="quarter" idx="15" hasCustomPrompt="1"/>
          </p:nvPr>
        </p:nvSpPr>
        <p:spPr>
          <a:xfrm>
            <a:off x="9245600"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3" name="Text Placeholder 17">
            <a:extLst>
              <a:ext uri="{FF2B5EF4-FFF2-40B4-BE49-F238E27FC236}">
                <a16:creationId xmlns:a16="http://schemas.microsoft.com/office/drawing/2014/main" id="{949ECBD8-25FC-FB42-9F74-69DC4F853869}"/>
              </a:ext>
            </a:extLst>
          </p:cNvPr>
          <p:cNvSpPr>
            <a:spLocks noGrp="1"/>
          </p:cNvSpPr>
          <p:nvPr>
            <p:ph type="body" sz="quarter" idx="16" hasCustomPrompt="1"/>
          </p:nvPr>
        </p:nvSpPr>
        <p:spPr>
          <a:xfrm>
            <a:off x="364067" y="2397744"/>
            <a:ext cx="1625600" cy="379322"/>
          </a:xfrm>
        </p:spPr>
        <p:txBody>
          <a:bodyPr anchor="ctr">
            <a:noAutofit/>
          </a:bodyPr>
          <a:lstStyle>
            <a:lvl1pPr marL="0" indent="0">
              <a:buNone/>
              <a:defRPr sz="1400">
                <a:solidFill>
                  <a:schemeClr val="bg1"/>
                </a:solidFill>
              </a:defRPr>
            </a:lvl1pPr>
          </a:lstStyle>
          <a:p>
            <a:pPr lvl="0"/>
            <a:r>
              <a:rPr lang="en-US"/>
              <a:t>Category</a:t>
            </a:r>
          </a:p>
        </p:txBody>
      </p:sp>
      <p:sp>
        <p:nvSpPr>
          <p:cNvPr id="24" name="Text Placeholder 17">
            <a:extLst>
              <a:ext uri="{FF2B5EF4-FFF2-40B4-BE49-F238E27FC236}">
                <a16:creationId xmlns:a16="http://schemas.microsoft.com/office/drawing/2014/main" id="{CB3269E4-18BF-D44B-A685-1B19FA1DBA44}"/>
              </a:ext>
            </a:extLst>
          </p:cNvPr>
          <p:cNvSpPr>
            <a:spLocks noGrp="1"/>
          </p:cNvSpPr>
          <p:nvPr>
            <p:ph type="body" sz="quarter" idx="17" hasCustomPrompt="1"/>
          </p:nvPr>
        </p:nvSpPr>
        <p:spPr>
          <a:xfrm>
            <a:off x="2472267" y="2397744"/>
            <a:ext cx="1625600" cy="379322"/>
          </a:xfrm>
        </p:spPr>
        <p:txBody>
          <a:bodyPr anchor="ctr">
            <a:noAutofit/>
          </a:bodyPr>
          <a:lstStyle>
            <a:lvl1pPr marL="0" indent="0">
              <a:buNone/>
              <a:defRPr sz="1400">
                <a:solidFill>
                  <a:schemeClr val="bg1"/>
                </a:solidFill>
              </a:defRPr>
            </a:lvl1pPr>
          </a:lstStyle>
          <a:p>
            <a:pPr lvl="0"/>
            <a:r>
              <a:rPr lang="en-US"/>
              <a:t>Category</a:t>
            </a:r>
          </a:p>
        </p:txBody>
      </p:sp>
      <p:sp>
        <p:nvSpPr>
          <p:cNvPr id="25" name="Text Placeholder 17">
            <a:extLst>
              <a:ext uri="{FF2B5EF4-FFF2-40B4-BE49-F238E27FC236}">
                <a16:creationId xmlns:a16="http://schemas.microsoft.com/office/drawing/2014/main" id="{F0C0A40C-860C-0148-8F3F-07D0E14ECA04}"/>
              </a:ext>
            </a:extLst>
          </p:cNvPr>
          <p:cNvSpPr>
            <a:spLocks noGrp="1"/>
          </p:cNvSpPr>
          <p:nvPr>
            <p:ph type="body" sz="quarter" idx="18" hasCustomPrompt="1"/>
          </p:nvPr>
        </p:nvSpPr>
        <p:spPr>
          <a:xfrm>
            <a:off x="4732867" y="2397744"/>
            <a:ext cx="1625600" cy="379322"/>
          </a:xfrm>
        </p:spPr>
        <p:txBody>
          <a:bodyPr anchor="ctr">
            <a:noAutofit/>
          </a:bodyPr>
          <a:lstStyle>
            <a:lvl1pPr marL="0" indent="0">
              <a:buNone/>
              <a:defRPr sz="1400">
                <a:solidFill>
                  <a:schemeClr val="bg1"/>
                </a:solidFill>
              </a:defRPr>
            </a:lvl1pPr>
          </a:lstStyle>
          <a:p>
            <a:pPr lvl="0"/>
            <a:r>
              <a:rPr lang="en-US"/>
              <a:t>Category</a:t>
            </a:r>
          </a:p>
        </p:txBody>
      </p:sp>
      <p:sp>
        <p:nvSpPr>
          <p:cNvPr id="26" name="Text Placeholder 17">
            <a:extLst>
              <a:ext uri="{FF2B5EF4-FFF2-40B4-BE49-F238E27FC236}">
                <a16:creationId xmlns:a16="http://schemas.microsoft.com/office/drawing/2014/main" id="{C7851B56-CF4F-8749-A1E5-4ED3B03AB4B2}"/>
              </a:ext>
            </a:extLst>
          </p:cNvPr>
          <p:cNvSpPr>
            <a:spLocks noGrp="1"/>
          </p:cNvSpPr>
          <p:nvPr>
            <p:ph type="body" sz="quarter" idx="19" hasCustomPrompt="1"/>
          </p:nvPr>
        </p:nvSpPr>
        <p:spPr>
          <a:xfrm>
            <a:off x="6985001" y="2397744"/>
            <a:ext cx="1625600" cy="379322"/>
          </a:xfrm>
        </p:spPr>
        <p:txBody>
          <a:bodyPr anchor="ctr">
            <a:noAutofit/>
          </a:bodyPr>
          <a:lstStyle>
            <a:lvl1pPr marL="0" indent="0">
              <a:buNone/>
              <a:defRPr sz="1400">
                <a:solidFill>
                  <a:schemeClr val="bg1"/>
                </a:solidFill>
              </a:defRPr>
            </a:lvl1pPr>
          </a:lstStyle>
          <a:p>
            <a:pPr lvl="0"/>
            <a:r>
              <a:rPr lang="en-US"/>
              <a:t>Category</a:t>
            </a:r>
          </a:p>
        </p:txBody>
      </p:sp>
      <p:sp>
        <p:nvSpPr>
          <p:cNvPr id="27" name="Text Placeholder 17">
            <a:extLst>
              <a:ext uri="{FF2B5EF4-FFF2-40B4-BE49-F238E27FC236}">
                <a16:creationId xmlns:a16="http://schemas.microsoft.com/office/drawing/2014/main" id="{064394E9-BED1-9249-A143-942276F25269}"/>
              </a:ext>
            </a:extLst>
          </p:cNvPr>
          <p:cNvSpPr>
            <a:spLocks noGrp="1"/>
          </p:cNvSpPr>
          <p:nvPr>
            <p:ph type="body" sz="quarter" idx="20" hasCustomPrompt="1"/>
          </p:nvPr>
        </p:nvSpPr>
        <p:spPr>
          <a:xfrm>
            <a:off x="9237134" y="2397744"/>
            <a:ext cx="1625600" cy="379322"/>
          </a:xfrm>
        </p:spPr>
        <p:txBody>
          <a:bodyPr anchor="ctr">
            <a:noAutofit/>
          </a:bodyPr>
          <a:lstStyle>
            <a:lvl1pPr marL="0" indent="0">
              <a:buNone/>
              <a:defRPr sz="1400">
                <a:solidFill>
                  <a:schemeClr val="bg1"/>
                </a:solidFill>
              </a:defRPr>
            </a:lvl1pPr>
          </a:lstStyle>
          <a:p>
            <a:pPr lvl="0"/>
            <a:r>
              <a:rPr lang="en-US"/>
              <a:t>Category</a:t>
            </a:r>
          </a:p>
        </p:txBody>
      </p:sp>
      <p:sp>
        <p:nvSpPr>
          <p:cNvPr id="28" name="Text Placeholder 17">
            <a:extLst>
              <a:ext uri="{FF2B5EF4-FFF2-40B4-BE49-F238E27FC236}">
                <a16:creationId xmlns:a16="http://schemas.microsoft.com/office/drawing/2014/main" id="{8072E7A4-231C-1548-A21A-6A07B5DDDAC9}"/>
              </a:ext>
            </a:extLst>
          </p:cNvPr>
          <p:cNvSpPr>
            <a:spLocks noGrp="1"/>
          </p:cNvSpPr>
          <p:nvPr>
            <p:ph type="body" sz="quarter" idx="21" hasCustomPrompt="1"/>
          </p:nvPr>
        </p:nvSpPr>
        <p:spPr>
          <a:xfrm>
            <a:off x="364067" y="2922677"/>
            <a:ext cx="1625600" cy="1911790"/>
          </a:xfrm>
        </p:spPr>
        <p:txBody>
          <a:bodyPr anchor="t">
            <a:noAutofit/>
          </a:bodyPr>
          <a:lstStyle>
            <a:lvl1pPr marL="0" indent="0">
              <a:lnSpc>
                <a:spcPct val="150000"/>
              </a:lnSpc>
              <a:buNone/>
              <a:defRPr sz="1400">
                <a:solidFill>
                  <a:schemeClr val="bg1"/>
                </a:solidFill>
              </a:defRPr>
            </a:lvl1pPr>
          </a:lstStyle>
          <a:p>
            <a:pPr lvl="0"/>
            <a:r>
              <a:rPr lang="en-US"/>
              <a:t>List 1</a:t>
            </a:r>
          </a:p>
          <a:p>
            <a:pPr lvl="0"/>
            <a:r>
              <a:rPr lang="en-US"/>
              <a:t>List 2</a:t>
            </a:r>
          </a:p>
          <a:p>
            <a:pPr lvl="0"/>
            <a:r>
              <a:rPr lang="en-US"/>
              <a:t>List 3</a:t>
            </a:r>
          </a:p>
          <a:p>
            <a:pPr lvl="0"/>
            <a:r>
              <a:rPr lang="en-US"/>
              <a:t>List 4</a:t>
            </a:r>
          </a:p>
        </p:txBody>
      </p:sp>
      <p:sp>
        <p:nvSpPr>
          <p:cNvPr id="29" name="Text Placeholder 17">
            <a:extLst>
              <a:ext uri="{FF2B5EF4-FFF2-40B4-BE49-F238E27FC236}">
                <a16:creationId xmlns:a16="http://schemas.microsoft.com/office/drawing/2014/main" id="{54807116-9158-9F4F-A3FD-2A5D417B5470}"/>
              </a:ext>
            </a:extLst>
          </p:cNvPr>
          <p:cNvSpPr>
            <a:spLocks noGrp="1"/>
          </p:cNvSpPr>
          <p:nvPr>
            <p:ph type="body" sz="quarter" idx="22" hasCustomPrompt="1"/>
          </p:nvPr>
        </p:nvSpPr>
        <p:spPr>
          <a:xfrm>
            <a:off x="2463800" y="2922677"/>
            <a:ext cx="1625600" cy="1911790"/>
          </a:xfrm>
        </p:spPr>
        <p:txBody>
          <a:bodyPr anchor="t">
            <a:noAutofit/>
          </a:bodyPr>
          <a:lstStyle>
            <a:lvl1pPr marL="0" indent="0">
              <a:lnSpc>
                <a:spcPct val="150000"/>
              </a:lnSpc>
              <a:buNone/>
              <a:defRPr sz="1400">
                <a:solidFill>
                  <a:schemeClr val="bg1"/>
                </a:solidFill>
              </a:defRPr>
            </a:lvl1pPr>
          </a:lstStyle>
          <a:p>
            <a:pPr lvl="0"/>
            <a:r>
              <a:rPr lang="en-US"/>
              <a:t>List 1</a:t>
            </a:r>
          </a:p>
          <a:p>
            <a:pPr lvl="0"/>
            <a:r>
              <a:rPr lang="en-US"/>
              <a:t>List 2</a:t>
            </a:r>
          </a:p>
          <a:p>
            <a:pPr lvl="0"/>
            <a:r>
              <a:rPr lang="en-US"/>
              <a:t>List 3</a:t>
            </a:r>
          </a:p>
          <a:p>
            <a:pPr lvl="0"/>
            <a:r>
              <a:rPr lang="en-US"/>
              <a:t>List 4</a:t>
            </a:r>
          </a:p>
        </p:txBody>
      </p:sp>
      <p:sp>
        <p:nvSpPr>
          <p:cNvPr id="30" name="Text Placeholder 17">
            <a:extLst>
              <a:ext uri="{FF2B5EF4-FFF2-40B4-BE49-F238E27FC236}">
                <a16:creationId xmlns:a16="http://schemas.microsoft.com/office/drawing/2014/main" id="{8D1CF5C4-8599-BE4A-9E6D-24D6CEA5CB04}"/>
              </a:ext>
            </a:extLst>
          </p:cNvPr>
          <p:cNvSpPr>
            <a:spLocks noGrp="1"/>
          </p:cNvSpPr>
          <p:nvPr>
            <p:ph type="body" sz="quarter" idx="23" hasCustomPrompt="1"/>
          </p:nvPr>
        </p:nvSpPr>
        <p:spPr>
          <a:xfrm>
            <a:off x="4741333" y="2922677"/>
            <a:ext cx="1625600" cy="1911790"/>
          </a:xfrm>
        </p:spPr>
        <p:txBody>
          <a:bodyPr anchor="t">
            <a:noAutofit/>
          </a:bodyPr>
          <a:lstStyle>
            <a:lvl1pPr marL="0" indent="0">
              <a:lnSpc>
                <a:spcPct val="150000"/>
              </a:lnSpc>
              <a:buNone/>
              <a:defRPr sz="1400">
                <a:solidFill>
                  <a:schemeClr val="bg1"/>
                </a:solidFill>
              </a:defRPr>
            </a:lvl1pPr>
          </a:lstStyle>
          <a:p>
            <a:pPr lvl="0"/>
            <a:r>
              <a:rPr lang="en-US"/>
              <a:t>List 1</a:t>
            </a:r>
          </a:p>
          <a:p>
            <a:pPr lvl="0"/>
            <a:r>
              <a:rPr lang="en-US"/>
              <a:t>List 2</a:t>
            </a:r>
          </a:p>
          <a:p>
            <a:pPr lvl="0"/>
            <a:r>
              <a:rPr lang="en-US"/>
              <a:t>List 3</a:t>
            </a:r>
          </a:p>
          <a:p>
            <a:pPr lvl="0"/>
            <a:r>
              <a:rPr lang="en-US"/>
              <a:t>List 4</a:t>
            </a:r>
          </a:p>
        </p:txBody>
      </p:sp>
      <p:sp>
        <p:nvSpPr>
          <p:cNvPr id="31" name="Text Placeholder 17">
            <a:extLst>
              <a:ext uri="{FF2B5EF4-FFF2-40B4-BE49-F238E27FC236}">
                <a16:creationId xmlns:a16="http://schemas.microsoft.com/office/drawing/2014/main" id="{7EC4A355-35D7-3F4A-A87A-56FE8853CF6F}"/>
              </a:ext>
            </a:extLst>
          </p:cNvPr>
          <p:cNvSpPr>
            <a:spLocks noGrp="1"/>
          </p:cNvSpPr>
          <p:nvPr>
            <p:ph type="body" sz="quarter" idx="24" hasCustomPrompt="1"/>
          </p:nvPr>
        </p:nvSpPr>
        <p:spPr>
          <a:xfrm>
            <a:off x="6993467" y="2922677"/>
            <a:ext cx="1625600" cy="1911790"/>
          </a:xfrm>
        </p:spPr>
        <p:txBody>
          <a:bodyPr anchor="t">
            <a:noAutofit/>
          </a:bodyPr>
          <a:lstStyle>
            <a:lvl1pPr marL="0" indent="0">
              <a:lnSpc>
                <a:spcPct val="150000"/>
              </a:lnSpc>
              <a:buNone/>
              <a:defRPr sz="1400">
                <a:solidFill>
                  <a:schemeClr val="bg1"/>
                </a:solidFill>
              </a:defRPr>
            </a:lvl1pPr>
          </a:lstStyle>
          <a:p>
            <a:pPr lvl="0"/>
            <a:r>
              <a:rPr lang="en-US"/>
              <a:t>List 1</a:t>
            </a:r>
          </a:p>
          <a:p>
            <a:pPr lvl="0"/>
            <a:r>
              <a:rPr lang="en-US"/>
              <a:t>List 2</a:t>
            </a:r>
          </a:p>
          <a:p>
            <a:pPr lvl="0"/>
            <a:r>
              <a:rPr lang="en-US"/>
              <a:t>List 3</a:t>
            </a:r>
          </a:p>
          <a:p>
            <a:pPr lvl="0"/>
            <a:r>
              <a:rPr lang="en-US"/>
              <a:t>List 4</a:t>
            </a:r>
          </a:p>
        </p:txBody>
      </p:sp>
      <p:sp>
        <p:nvSpPr>
          <p:cNvPr id="32" name="Text Placeholder 17">
            <a:extLst>
              <a:ext uri="{FF2B5EF4-FFF2-40B4-BE49-F238E27FC236}">
                <a16:creationId xmlns:a16="http://schemas.microsoft.com/office/drawing/2014/main" id="{A3133AB0-9B4A-2547-A18D-D65A8ECE368C}"/>
              </a:ext>
            </a:extLst>
          </p:cNvPr>
          <p:cNvSpPr>
            <a:spLocks noGrp="1"/>
          </p:cNvSpPr>
          <p:nvPr>
            <p:ph type="body" sz="quarter" idx="25" hasCustomPrompt="1"/>
          </p:nvPr>
        </p:nvSpPr>
        <p:spPr>
          <a:xfrm>
            <a:off x="9254067" y="2922677"/>
            <a:ext cx="1625600" cy="1911790"/>
          </a:xfrm>
        </p:spPr>
        <p:txBody>
          <a:bodyPr anchor="t">
            <a:noAutofit/>
          </a:bodyPr>
          <a:lstStyle>
            <a:lvl1pPr marL="0" indent="0">
              <a:lnSpc>
                <a:spcPct val="150000"/>
              </a:lnSpc>
              <a:buNone/>
              <a:defRPr sz="1400">
                <a:solidFill>
                  <a:schemeClr val="bg1"/>
                </a:solidFill>
              </a:defRPr>
            </a:lvl1pPr>
          </a:lstStyle>
          <a:p>
            <a:pPr lvl="0"/>
            <a:r>
              <a:rPr lang="en-US"/>
              <a:t>List 1</a:t>
            </a:r>
          </a:p>
          <a:p>
            <a:pPr lvl="0"/>
            <a:r>
              <a:rPr lang="en-US"/>
              <a:t>List 2</a:t>
            </a:r>
          </a:p>
          <a:p>
            <a:pPr lvl="0"/>
            <a:r>
              <a:rPr lang="en-US"/>
              <a:t>List 3</a:t>
            </a:r>
          </a:p>
          <a:p>
            <a:pPr lvl="0"/>
            <a:r>
              <a:rPr lang="en-US"/>
              <a:t>List 4</a:t>
            </a:r>
          </a:p>
        </p:txBody>
      </p:sp>
      <p:pic>
        <p:nvPicPr>
          <p:cNvPr id="56" name="Picture 55">
            <a:extLst>
              <a:ext uri="{FF2B5EF4-FFF2-40B4-BE49-F238E27FC236}">
                <a16:creationId xmlns:a16="http://schemas.microsoft.com/office/drawing/2014/main" id="{04CF7B28-7CBF-0949-BC95-51C0B35D71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
        <p:nvSpPr>
          <p:cNvPr id="58" name="Text Placeholder 57">
            <a:extLst>
              <a:ext uri="{FF2B5EF4-FFF2-40B4-BE49-F238E27FC236}">
                <a16:creationId xmlns:a16="http://schemas.microsoft.com/office/drawing/2014/main" id="{9C2F95AF-89B6-6044-9B96-233E2D264754}"/>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37907719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Process Chart Spring Green">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7994149D-EC84-EF4B-8D44-494921A952AE}"/>
              </a:ext>
            </a:extLst>
          </p:cNvPr>
          <p:cNvSpPr/>
          <p:nvPr userDrawn="1"/>
        </p:nvSpPr>
        <p:spPr>
          <a:xfrm>
            <a:off x="0" y="1151467"/>
            <a:ext cx="12192000" cy="5706533"/>
          </a:xfrm>
          <a:custGeom>
            <a:avLst/>
            <a:gdLst>
              <a:gd name="connsiteX0" fmla="*/ 262467 w 12192000"/>
              <a:gd name="connsiteY0" fmla="*/ 0 h 5706533"/>
              <a:gd name="connsiteX1" fmla="*/ 2125133 w 12192000"/>
              <a:gd name="connsiteY1" fmla="*/ 0 h 5706533"/>
              <a:gd name="connsiteX2" fmla="*/ 2125133 w 12192000"/>
              <a:gd name="connsiteY2" fmla="*/ 541866 h 5706533"/>
              <a:gd name="connsiteX3" fmla="*/ 12192000 w 12192000"/>
              <a:gd name="connsiteY3" fmla="*/ 541866 h 5706533"/>
              <a:gd name="connsiteX4" fmla="*/ 12192000 w 12192000"/>
              <a:gd name="connsiteY4" fmla="*/ 5706533 h 5706533"/>
              <a:gd name="connsiteX5" fmla="*/ 0 w 12192000"/>
              <a:gd name="connsiteY5" fmla="*/ 5706533 h 5706533"/>
              <a:gd name="connsiteX6" fmla="*/ 0 w 12192000"/>
              <a:gd name="connsiteY6" fmla="*/ 541866 h 5706533"/>
              <a:gd name="connsiteX7" fmla="*/ 262467 w 12192000"/>
              <a:gd name="connsiteY7" fmla="*/ 541866 h 570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06533">
                <a:moveTo>
                  <a:pt x="262467" y="0"/>
                </a:moveTo>
                <a:lnTo>
                  <a:pt x="2125133" y="0"/>
                </a:lnTo>
                <a:lnTo>
                  <a:pt x="2125133" y="541866"/>
                </a:lnTo>
                <a:lnTo>
                  <a:pt x="12192000" y="541866"/>
                </a:lnTo>
                <a:lnTo>
                  <a:pt x="12192000" y="5706533"/>
                </a:lnTo>
                <a:lnTo>
                  <a:pt x="0" y="5706533"/>
                </a:lnTo>
                <a:lnTo>
                  <a:pt x="0" y="541866"/>
                </a:lnTo>
                <a:lnTo>
                  <a:pt x="262467" y="54186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E2BCB9-80FA-6D43-9C35-77F4504A89D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C36D518-AC93-1D43-87D7-BDBB74C32007}"/>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18" name="Text Placeholder 17">
            <a:extLst>
              <a:ext uri="{FF2B5EF4-FFF2-40B4-BE49-F238E27FC236}">
                <a16:creationId xmlns:a16="http://schemas.microsoft.com/office/drawing/2014/main" id="{77D74273-F77A-2542-A8BB-3C41A6C7AF5E}"/>
              </a:ext>
            </a:extLst>
          </p:cNvPr>
          <p:cNvSpPr>
            <a:spLocks noGrp="1"/>
          </p:cNvSpPr>
          <p:nvPr>
            <p:ph type="body" sz="quarter" idx="11" hasCustomPrompt="1"/>
          </p:nvPr>
        </p:nvSpPr>
        <p:spPr>
          <a:xfrm>
            <a:off x="364067" y="1271678"/>
            <a:ext cx="1625600" cy="379322"/>
          </a:xfrm>
        </p:spPr>
        <p:txBody>
          <a:bodyPr anchor="ctr">
            <a:noAutofit/>
          </a:bodyPr>
          <a:lstStyle>
            <a:lvl1pPr marL="0" indent="0">
              <a:buNone/>
              <a:defRPr sz="1600">
                <a:solidFill>
                  <a:sysClr val="windowText" lastClr="000000"/>
                </a:solidFill>
              </a:defRPr>
            </a:lvl1pPr>
          </a:lstStyle>
          <a:p>
            <a:pPr lvl="0"/>
            <a:r>
              <a:rPr lang="en-US"/>
              <a:t>Subheading</a:t>
            </a:r>
          </a:p>
        </p:txBody>
      </p:sp>
      <p:sp>
        <p:nvSpPr>
          <p:cNvPr id="19" name="Text Placeholder 17">
            <a:extLst>
              <a:ext uri="{FF2B5EF4-FFF2-40B4-BE49-F238E27FC236}">
                <a16:creationId xmlns:a16="http://schemas.microsoft.com/office/drawing/2014/main" id="{8B4A7A7D-8EAD-0F48-AFB5-4CD9A8637F1B}"/>
              </a:ext>
            </a:extLst>
          </p:cNvPr>
          <p:cNvSpPr>
            <a:spLocks noGrp="1"/>
          </p:cNvSpPr>
          <p:nvPr>
            <p:ph type="body" sz="quarter" idx="12" hasCustomPrompt="1"/>
          </p:nvPr>
        </p:nvSpPr>
        <p:spPr>
          <a:xfrm>
            <a:off x="2463800"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0" name="Text Placeholder 17">
            <a:extLst>
              <a:ext uri="{FF2B5EF4-FFF2-40B4-BE49-F238E27FC236}">
                <a16:creationId xmlns:a16="http://schemas.microsoft.com/office/drawing/2014/main" id="{B64A6189-473B-F84C-B60D-CBA10F2408D3}"/>
              </a:ext>
            </a:extLst>
          </p:cNvPr>
          <p:cNvSpPr>
            <a:spLocks noGrp="1"/>
          </p:cNvSpPr>
          <p:nvPr>
            <p:ph type="body" sz="quarter" idx="13" hasCustomPrompt="1"/>
          </p:nvPr>
        </p:nvSpPr>
        <p:spPr>
          <a:xfrm>
            <a:off x="4732866"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1" name="Text Placeholder 17">
            <a:extLst>
              <a:ext uri="{FF2B5EF4-FFF2-40B4-BE49-F238E27FC236}">
                <a16:creationId xmlns:a16="http://schemas.microsoft.com/office/drawing/2014/main" id="{855BF432-BD73-E34D-B89B-7C71077DEDE9}"/>
              </a:ext>
            </a:extLst>
          </p:cNvPr>
          <p:cNvSpPr>
            <a:spLocks noGrp="1"/>
          </p:cNvSpPr>
          <p:nvPr>
            <p:ph type="body" sz="quarter" idx="14" hasCustomPrompt="1"/>
          </p:nvPr>
        </p:nvSpPr>
        <p:spPr>
          <a:xfrm>
            <a:off x="6993466"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2" name="Text Placeholder 17">
            <a:extLst>
              <a:ext uri="{FF2B5EF4-FFF2-40B4-BE49-F238E27FC236}">
                <a16:creationId xmlns:a16="http://schemas.microsoft.com/office/drawing/2014/main" id="{856D2846-4C7A-3541-9826-7DF69B250FC2}"/>
              </a:ext>
            </a:extLst>
          </p:cNvPr>
          <p:cNvSpPr>
            <a:spLocks noGrp="1"/>
          </p:cNvSpPr>
          <p:nvPr>
            <p:ph type="body" sz="quarter" idx="15" hasCustomPrompt="1"/>
          </p:nvPr>
        </p:nvSpPr>
        <p:spPr>
          <a:xfrm>
            <a:off x="9245600"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3" name="Text Placeholder 17">
            <a:extLst>
              <a:ext uri="{FF2B5EF4-FFF2-40B4-BE49-F238E27FC236}">
                <a16:creationId xmlns:a16="http://schemas.microsoft.com/office/drawing/2014/main" id="{949ECBD8-25FC-FB42-9F74-69DC4F853869}"/>
              </a:ext>
            </a:extLst>
          </p:cNvPr>
          <p:cNvSpPr>
            <a:spLocks noGrp="1"/>
          </p:cNvSpPr>
          <p:nvPr>
            <p:ph type="body" sz="quarter" idx="16" hasCustomPrompt="1"/>
          </p:nvPr>
        </p:nvSpPr>
        <p:spPr>
          <a:xfrm>
            <a:off x="364067" y="2397744"/>
            <a:ext cx="1625600" cy="379322"/>
          </a:xfrm>
        </p:spPr>
        <p:txBody>
          <a:bodyPr anchor="ctr">
            <a:noAutofit/>
          </a:bodyPr>
          <a:lstStyle>
            <a:lvl1pPr marL="0" indent="0">
              <a:buNone/>
              <a:defRPr sz="1400">
                <a:solidFill>
                  <a:sysClr val="windowText" lastClr="000000"/>
                </a:solidFill>
              </a:defRPr>
            </a:lvl1pPr>
          </a:lstStyle>
          <a:p>
            <a:pPr lvl="0"/>
            <a:r>
              <a:rPr lang="en-US"/>
              <a:t>Category</a:t>
            </a:r>
          </a:p>
        </p:txBody>
      </p:sp>
      <p:sp>
        <p:nvSpPr>
          <p:cNvPr id="24" name="Text Placeholder 17">
            <a:extLst>
              <a:ext uri="{FF2B5EF4-FFF2-40B4-BE49-F238E27FC236}">
                <a16:creationId xmlns:a16="http://schemas.microsoft.com/office/drawing/2014/main" id="{CB3269E4-18BF-D44B-A685-1B19FA1DBA44}"/>
              </a:ext>
            </a:extLst>
          </p:cNvPr>
          <p:cNvSpPr>
            <a:spLocks noGrp="1"/>
          </p:cNvSpPr>
          <p:nvPr>
            <p:ph type="body" sz="quarter" idx="17" hasCustomPrompt="1"/>
          </p:nvPr>
        </p:nvSpPr>
        <p:spPr>
          <a:xfrm>
            <a:off x="2472267" y="2397744"/>
            <a:ext cx="1625600" cy="379322"/>
          </a:xfrm>
        </p:spPr>
        <p:txBody>
          <a:bodyPr anchor="ctr">
            <a:noAutofit/>
          </a:bodyPr>
          <a:lstStyle>
            <a:lvl1pPr marL="0" indent="0">
              <a:buNone/>
              <a:defRPr sz="1400">
                <a:solidFill>
                  <a:sysClr val="windowText" lastClr="000000"/>
                </a:solidFill>
              </a:defRPr>
            </a:lvl1pPr>
          </a:lstStyle>
          <a:p>
            <a:pPr lvl="0"/>
            <a:r>
              <a:rPr lang="en-US"/>
              <a:t>Category</a:t>
            </a:r>
          </a:p>
        </p:txBody>
      </p:sp>
      <p:sp>
        <p:nvSpPr>
          <p:cNvPr id="25" name="Text Placeholder 17">
            <a:extLst>
              <a:ext uri="{FF2B5EF4-FFF2-40B4-BE49-F238E27FC236}">
                <a16:creationId xmlns:a16="http://schemas.microsoft.com/office/drawing/2014/main" id="{F0C0A40C-860C-0148-8F3F-07D0E14ECA04}"/>
              </a:ext>
            </a:extLst>
          </p:cNvPr>
          <p:cNvSpPr>
            <a:spLocks noGrp="1"/>
          </p:cNvSpPr>
          <p:nvPr>
            <p:ph type="body" sz="quarter" idx="18" hasCustomPrompt="1"/>
          </p:nvPr>
        </p:nvSpPr>
        <p:spPr>
          <a:xfrm>
            <a:off x="4732867" y="2397744"/>
            <a:ext cx="1625600" cy="379322"/>
          </a:xfrm>
        </p:spPr>
        <p:txBody>
          <a:bodyPr anchor="ctr">
            <a:noAutofit/>
          </a:bodyPr>
          <a:lstStyle>
            <a:lvl1pPr marL="0" indent="0">
              <a:buNone/>
              <a:defRPr sz="1400">
                <a:solidFill>
                  <a:sysClr val="windowText" lastClr="000000"/>
                </a:solidFill>
              </a:defRPr>
            </a:lvl1pPr>
          </a:lstStyle>
          <a:p>
            <a:pPr lvl="0"/>
            <a:r>
              <a:rPr lang="en-US"/>
              <a:t>Category</a:t>
            </a:r>
          </a:p>
        </p:txBody>
      </p:sp>
      <p:sp>
        <p:nvSpPr>
          <p:cNvPr id="26" name="Text Placeholder 17">
            <a:extLst>
              <a:ext uri="{FF2B5EF4-FFF2-40B4-BE49-F238E27FC236}">
                <a16:creationId xmlns:a16="http://schemas.microsoft.com/office/drawing/2014/main" id="{C7851B56-CF4F-8749-A1E5-4ED3B03AB4B2}"/>
              </a:ext>
            </a:extLst>
          </p:cNvPr>
          <p:cNvSpPr>
            <a:spLocks noGrp="1"/>
          </p:cNvSpPr>
          <p:nvPr>
            <p:ph type="body" sz="quarter" idx="19" hasCustomPrompt="1"/>
          </p:nvPr>
        </p:nvSpPr>
        <p:spPr>
          <a:xfrm>
            <a:off x="6985001" y="2397744"/>
            <a:ext cx="1625600" cy="379322"/>
          </a:xfrm>
        </p:spPr>
        <p:txBody>
          <a:bodyPr anchor="ctr">
            <a:noAutofit/>
          </a:bodyPr>
          <a:lstStyle>
            <a:lvl1pPr marL="0" indent="0">
              <a:buNone/>
              <a:defRPr sz="1400">
                <a:solidFill>
                  <a:sysClr val="windowText" lastClr="000000"/>
                </a:solidFill>
              </a:defRPr>
            </a:lvl1pPr>
          </a:lstStyle>
          <a:p>
            <a:pPr lvl="0"/>
            <a:r>
              <a:rPr lang="en-US"/>
              <a:t>Category</a:t>
            </a:r>
          </a:p>
        </p:txBody>
      </p:sp>
      <p:sp>
        <p:nvSpPr>
          <p:cNvPr id="27" name="Text Placeholder 17">
            <a:extLst>
              <a:ext uri="{FF2B5EF4-FFF2-40B4-BE49-F238E27FC236}">
                <a16:creationId xmlns:a16="http://schemas.microsoft.com/office/drawing/2014/main" id="{064394E9-BED1-9249-A143-942276F25269}"/>
              </a:ext>
            </a:extLst>
          </p:cNvPr>
          <p:cNvSpPr>
            <a:spLocks noGrp="1"/>
          </p:cNvSpPr>
          <p:nvPr>
            <p:ph type="body" sz="quarter" idx="20" hasCustomPrompt="1"/>
          </p:nvPr>
        </p:nvSpPr>
        <p:spPr>
          <a:xfrm>
            <a:off x="9237134" y="2397744"/>
            <a:ext cx="1625600" cy="379322"/>
          </a:xfrm>
        </p:spPr>
        <p:txBody>
          <a:bodyPr anchor="ctr">
            <a:noAutofit/>
          </a:bodyPr>
          <a:lstStyle>
            <a:lvl1pPr marL="0" indent="0">
              <a:buNone/>
              <a:defRPr sz="1400">
                <a:solidFill>
                  <a:sysClr val="windowText" lastClr="000000"/>
                </a:solidFill>
              </a:defRPr>
            </a:lvl1pPr>
          </a:lstStyle>
          <a:p>
            <a:pPr lvl="0"/>
            <a:r>
              <a:rPr lang="en-US"/>
              <a:t>Category</a:t>
            </a:r>
          </a:p>
        </p:txBody>
      </p:sp>
      <p:sp>
        <p:nvSpPr>
          <p:cNvPr id="28" name="Text Placeholder 17">
            <a:extLst>
              <a:ext uri="{FF2B5EF4-FFF2-40B4-BE49-F238E27FC236}">
                <a16:creationId xmlns:a16="http://schemas.microsoft.com/office/drawing/2014/main" id="{8072E7A4-231C-1548-A21A-6A07B5DDDAC9}"/>
              </a:ext>
            </a:extLst>
          </p:cNvPr>
          <p:cNvSpPr>
            <a:spLocks noGrp="1"/>
          </p:cNvSpPr>
          <p:nvPr>
            <p:ph type="body" sz="quarter" idx="21" hasCustomPrompt="1"/>
          </p:nvPr>
        </p:nvSpPr>
        <p:spPr>
          <a:xfrm>
            <a:off x="364067" y="2922677"/>
            <a:ext cx="1625600" cy="1911600"/>
          </a:xfrm>
        </p:spPr>
        <p:txBody>
          <a:bodyPr anchor="t">
            <a:noAutofit/>
          </a:bodyPr>
          <a:lstStyle>
            <a:lvl1pPr marL="0" indent="0">
              <a:lnSpc>
                <a:spcPct val="150000"/>
              </a:lnSpc>
              <a:buNone/>
              <a:defRPr sz="1400">
                <a:solidFill>
                  <a:sysClr val="windowText" lastClr="000000"/>
                </a:solidFill>
              </a:defRPr>
            </a:lvl1pPr>
          </a:lstStyle>
          <a:p>
            <a:pPr lvl="0"/>
            <a:r>
              <a:rPr lang="en-US"/>
              <a:t>List 1</a:t>
            </a:r>
          </a:p>
          <a:p>
            <a:pPr lvl="0"/>
            <a:r>
              <a:rPr lang="en-US"/>
              <a:t>List 2</a:t>
            </a:r>
          </a:p>
          <a:p>
            <a:pPr lvl="0"/>
            <a:r>
              <a:rPr lang="en-US"/>
              <a:t>List 3</a:t>
            </a:r>
          </a:p>
          <a:p>
            <a:pPr lvl="0"/>
            <a:r>
              <a:rPr lang="en-US"/>
              <a:t>List 4</a:t>
            </a:r>
          </a:p>
        </p:txBody>
      </p:sp>
      <p:sp>
        <p:nvSpPr>
          <p:cNvPr id="29" name="Text Placeholder 17">
            <a:extLst>
              <a:ext uri="{FF2B5EF4-FFF2-40B4-BE49-F238E27FC236}">
                <a16:creationId xmlns:a16="http://schemas.microsoft.com/office/drawing/2014/main" id="{54807116-9158-9F4F-A3FD-2A5D417B5470}"/>
              </a:ext>
            </a:extLst>
          </p:cNvPr>
          <p:cNvSpPr>
            <a:spLocks noGrp="1"/>
          </p:cNvSpPr>
          <p:nvPr>
            <p:ph type="body" sz="quarter" idx="22" hasCustomPrompt="1"/>
          </p:nvPr>
        </p:nvSpPr>
        <p:spPr>
          <a:xfrm>
            <a:off x="2463800" y="2922677"/>
            <a:ext cx="1625600" cy="1911790"/>
          </a:xfrm>
        </p:spPr>
        <p:txBody>
          <a:bodyPr anchor="t">
            <a:noAutofit/>
          </a:bodyPr>
          <a:lstStyle>
            <a:lvl1pPr marL="0" indent="0">
              <a:lnSpc>
                <a:spcPct val="150000"/>
              </a:lnSpc>
              <a:buNone/>
              <a:defRPr sz="1400">
                <a:solidFill>
                  <a:sysClr val="windowText" lastClr="000000"/>
                </a:solidFill>
              </a:defRPr>
            </a:lvl1pPr>
          </a:lstStyle>
          <a:p>
            <a:pPr lvl="0"/>
            <a:r>
              <a:rPr lang="en-US"/>
              <a:t>List 1</a:t>
            </a:r>
          </a:p>
          <a:p>
            <a:pPr lvl="0"/>
            <a:r>
              <a:rPr lang="en-US"/>
              <a:t>List 2</a:t>
            </a:r>
          </a:p>
          <a:p>
            <a:pPr lvl="0"/>
            <a:r>
              <a:rPr lang="en-US"/>
              <a:t>List 3</a:t>
            </a:r>
          </a:p>
          <a:p>
            <a:pPr lvl="0"/>
            <a:r>
              <a:rPr lang="en-US"/>
              <a:t>List 4</a:t>
            </a:r>
          </a:p>
        </p:txBody>
      </p:sp>
      <p:sp>
        <p:nvSpPr>
          <p:cNvPr id="30" name="Text Placeholder 17">
            <a:extLst>
              <a:ext uri="{FF2B5EF4-FFF2-40B4-BE49-F238E27FC236}">
                <a16:creationId xmlns:a16="http://schemas.microsoft.com/office/drawing/2014/main" id="{8D1CF5C4-8599-BE4A-9E6D-24D6CEA5CB04}"/>
              </a:ext>
            </a:extLst>
          </p:cNvPr>
          <p:cNvSpPr>
            <a:spLocks noGrp="1"/>
          </p:cNvSpPr>
          <p:nvPr>
            <p:ph type="body" sz="quarter" idx="23" hasCustomPrompt="1"/>
          </p:nvPr>
        </p:nvSpPr>
        <p:spPr>
          <a:xfrm>
            <a:off x="4741333" y="2922677"/>
            <a:ext cx="1625600" cy="1911790"/>
          </a:xfrm>
        </p:spPr>
        <p:txBody>
          <a:bodyPr anchor="t">
            <a:noAutofit/>
          </a:bodyPr>
          <a:lstStyle>
            <a:lvl1pPr marL="0" indent="0">
              <a:lnSpc>
                <a:spcPct val="150000"/>
              </a:lnSpc>
              <a:buNone/>
              <a:defRPr sz="1400">
                <a:solidFill>
                  <a:sysClr val="windowText" lastClr="000000"/>
                </a:solidFill>
              </a:defRPr>
            </a:lvl1pPr>
          </a:lstStyle>
          <a:p>
            <a:pPr lvl="0"/>
            <a:r>
              <a:rPr lang="en-US"/>
              <a:t>List 1</a:t>
            </a:r>
          </a:p>
          <a:p>
            <a:pPr lvl="0"/>
            <a:r>
              <a:rPr lang="en-US"/>
              <a:t>List 2</a:t>
            </a:r>
          </a:p>
          <a:p>
            <a:pPr lvl="0"/>
            <a:r>
              <a:rPr lang="en-US"/>
              <a:t>List 3</a:t>
            </a:r>
          </a:p>
          <a:p>
            <a:pPr lvl="0"/>
            <a:r>
              <a:rPr lang="en-US"/>
              <a:t>List 4</a:t>
            </a:r>
          </a:p>
        </p:txBody>
      </p:sp>
      <p:sp>
        <p:nvSpPr>
          <p:cNvPr id="31" name="Text Placeholder 17">
            <a:extLst>
              <a:ext uri="{FF2B5EF4-FFF2-40B4-BE49-F238E27FC236}">
                <a16:creationId xmlns:a16="http://schemas.microsoft.com/office/drawing/2014/main" id="{7EC4A355-35D7-3F4A-A87A-56FE8853CF6F}"/>
              </a:ext>
            </a:extLst>
          </p:cNvPr>
          <p:cNvSpPr>
            <a:spLocks noGrp="1"/>
          </p:cNvSpPr>
          <p:nvPr>
            <p:ph type="body" sz="quarter" idx="24" hasCustomPrompt="1"/>
          </p:nvPr>
        </p:nvSpPr>
        <p:spPr>
          <a:xfrm>
            <a:off x="6993467" y="2922677"/>
            <a:ext cx="1625600" cy="1911790"/>
          </a:xfrm>
        </p:spPr>
        <p:txBody>
          <a:bodyPr anchor="t">
            <a:noAutofit/>
          </a:bodyPr>
          <a:lstStyle>
            <a:lvl1pPr marL="0" indent="0">
              <a:lnSpc>
                <a:spcPct val="150000"/>
              </a:lnSpc>
              <a:buNone/>
              <a:defRPr sz="1400">
                <a:solidFill>
                  <a:sysClr val="windowText" lastClr="000000"/>
                </a:solidFill>
              </a:defRPr>
            </a:lvl1pPr>
          </a:lstStyle>
          <a:p>
            <a:pPr lvl="0"/>
            <a:r>
              <a:rPr lang="en-US"/>
              <a:t>List 1</a:t>
            </a:r>
          </a:p>
          <a:p>
            <a:pPr lvl="0"/>
            <a:r>
              <a:rPr lang="en-US"/>
              <a:t>List 2</a:t>
            </a:r>
          </a:p>
          <a:p>
            <a:pPr lvl="0"/>
            <a:r>
              <a:rPr lang="en-US"/>
              <a:t>List 3</a:t>
            </a:r>
          </a:p>
          <a:p>
            <a:pPr lvl="0"/>
            <a:r>
              <a:rPr lang="en-US"/>
              <a:t>List 4</a:t>
            </a:r>
          </a:p>
        </p:txBody>
      </p:sp>
      <p:sp>
        <p:nvSpPr>
          <p:cNvPr id="32" name="Text Placeholder 17">
            <a:extLst>
              <a:ext uri="{FF2B5EF4-FFF2-40B4-BE49-F238E27FC236}">
                <a16:creationId xmlns:a16="http://schemas.microsoft.com/office/drawing/2014/main" id="{A3133AB0-9B4A-2547-A18D-D65A8ECE368C}"/>
              </a:ext>
            </a:extLst>
          </p:cNvPr>
          <p:cNvSpPr>
            <a:spLocks noGrp="1"/>
          </p:cNvSpPr>
          <p:nvPr>
            <p:ph type="body" sz="quarter" idx="25" hasCustomPrompt="1"/>
          </p:nvPr>
        </p:nvSpPr>
        <p:spPr>
          <a:xfrm>
            <a:off x="9254067" y="2922677"/>
            <a:ext cx="1625600" cy="1911790"/>
          </a:xfrm>
        </p:spPr>
        <p:txBody>
          <a:bodyPr anchor="t">
            <a:noAutofit/>
          </a:bodyPr>
          <a:lstStyle>
            <a:lvl1pPr marL="0" indent="0">
              <a:lnSpc>
                <a:spcPct val="150000"/>
              </a:lnSpc>
              <a:buNone/>
              <a:defRPr sz="1400">
                <a:solidFill>
                  <a:schemeClr val="tx2"/>
                </a:solidFill>
              </a:defRPr>
            </a:lvl1pPr>
          </a:lstStyle>
          <a:p>
            <a:pPr lvl="0"/>
            <a:r>
              <a:rPr lang="en-US"/>
              <a:t>List 1</a:t>
            </a:r>
          </a:p>
          <a:p>
            <a:pPr lvl="0"/>
            <a:r>
              <a:rPr lang="en-US"/>
              <a:t>List 2</a:t>
            </a:r>
          </a:p>
          <a:p>
            <a:pPr lvl="0"/>
            <a:r>
              <a:rPr lang="en-US"/>
              <a:t>List 3</a:t>
            </a:r>
          </a:p>
          <a:p>
            <a:pPr lvl="0"/>
            <a:r>
              <a:rPr lang="en-US"/>
              <a:t>List 4</a:t>
            </a:r>
          </a:p>
        </p:txBody>
      </p:sp>
      <p:sp>
        <p:nvSpPr>
          <p:cNvPr id="58" name="Text Placeholder 57">
            <a:extLst>
              <a:ext uri="{FF2B5EF4-FFF2-40B4-BE49-F238E27FC236}">
                <a16:creationId xmlns:a16="http://schemas.microsoft.com/office/drawing/2014/main" id="{9C2F95AF-89B6-6044-9B96-233E2D264754}"/>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38" name="Picture 37">
            <a:extLst>
              <a:ext uri="{FF2B5EF4-FFF2-40B4-BE49-F238E27FC236}">
                <a16:creationId xmlns:a16="http://schemas.microsoft.com/office/drawing/2014/main" id="{17AF17E4-2404-7A45-BFFC-F90C46A1A56B}"/>
              </a:ext>
            </a:extLst>
          </p:cNvPr>
          <p:cNvPicPr>
            <a:picLocks noChangeAspect="1"/>
          </p:cNvPicPr>
          <p:nvPr userDrawn="1"/>
        </p:nvPicPr>
        <p:blipFill>
          <a:blip r:embed="rId2"/>
          <a:stretch>
            <a:fillRect/>
          </a:stretch>
        </p:blipFill>
        <p:spPr>
          <a:xfrm>
            <a:off x="467706" y="6291176"/>
            <a:ext cx="730343" cy="238766"/>
          </a:xfrm>
          <a:prstGeom prst="rect">
            <a:avLst/>
          </a:prstGeom>
        </p:spPr>
      </p:pic>
    </p:spTree>
    <p:extLst>
      <p:ext uri="{BB962C8B-B14F-4D97-AF65-F5344CB8AC3E}">
        <p14:creationId xmlns:p14="http://schemas.microsoft.com/office/powerpoint/2010/main" val="482273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Process Chart Cloud">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7994149D-EC84-EF4B-8D44-494921A952AE}"/>
              </a:ext>
            </a:extLst>
          </p:cNvPr>
          <p:cNvSpPr/>
          <p:nvPr userDrawn="1"/>
        </p:nvSpPr>
        <p:spPr>
          <a:xfrm>
            <a:off x="0" y="1151467"/>
            <a:ext cx="12192000" cy="5706533"/>
          </a:xfrm>
          <a:custGeom>
            <a:avLst/>
            <a:gdLst>
              <a:gd name="connsiteX0" fmla="*/ 262467 w 12192000"/>
              <a:gd name="connsiteY0" fmla="*/ 0 h 5706533"/>
              <a:gd name="connsiteX1" fmla="*/ 2125133 w 12192000"/>
              <a:gd name="connsiteY1" fmla="*/ 0 h 5706533"/>
              <a:gd name="connsiteX2" fmla="*/ 2125133 w 12192000"/>
              <a:gd name="connsiteY2" fmla="*/ 541866 h 5706533"/>
              <a:gd name="connsiteX3" fmla="*/ 12192000 w 12192000"/>
              <a:gd name="connsiteY3" fmla="*/ 541866 h 5706533"/>
              <a:gd name="connsiteX4" fmla="*/ 12192000 w 12192000"/>
              <a:gd name="connsiteY4" fmla="*/ 5706533 h 5706533"/>
              <a:gd name="connsiteX5" fmla="*/ 0 w 12192000"/>
              <a:gd name="connsiteY5" fmla="*/ 5706533 h 5706533"/>
              <a:gd name="connsiteX6" fmla="*/ 0 w 12192000"/>
              <a:gd name="connsiteY6" fmla="*/ 541866 h 5706533"/>
              <a:gd name="connsiteX7" fmla="*/ 262467 w 12192000"/>
              <a:gd name="connsiteY7" fmla="*/ 541866 h 570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06533">
                <a:moveTo>
                  <a:pt x="262467" y="0"/>
                </a:moveTo>
                <a:lnTo>
                  <a:pt x="2125133" y="0"/>
                </a:lnTo>
                <a:lnTo>
                  <a:pt x="2125133" y="541866"/>
                </a:lnTo>
                <a:lnTo>
                  <a:pt x="12192000" y="541866"/>
                </a:lnTo>
                <a:lnTo>
                  <a:pt x="12192000" y="5706533"/>
                </a:lnTo>
                <a:lnTo>
                  <a:pt x="0" y="5706533"/>
                </a:lnTo>
                <a:lnTo>
                  <a:pt x="0" y="541866"/>
                </a:lnTo>
                <a:lnTo>
                  <a:pt x="262467" y="54186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B5E2BCB9-80FA-6D43-9C35-77F4504A89D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FC36D518-AC93-1D43-87D7-BDBB74C32007}"/>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18" name="Text Placeholder 17">
            <a:extLst>
              <a:ext uri="{FF2B5EF4-FFF2-40B4-BE49-F238E27FC236}">
                <a16:creationId xmlns:a16="http://schemas.microsoft.com/office/drawing/2014/main" id="{77D74273-F77A-2542-A8BB-3C41A6C7AF5E}"/>
              </a:ext>
            </a:extLst>
          </p:cNvPr>
          <p:cNvSpPr>
            <a:spLocks noGrp="1"/>
          </p:cNvSpPr>
          <p:nvPr>
            <p:ph type="body" sz="quarter" idx="11" hasCustomPrompt="1"/>
          </p:nvPr>
        </p:nvSpPr>
        <p:spPr>
          <a:xfrm>
            <a:off x="364067" y="1271678"/>
            <a:ext cx="1625600" cy="379322"/>
          </a:xfrm>
        </p:spPr>
        <p:txBody>
          <a:bodyPr anchor="ctr">
            <a:noAutofit/>
          </a:bodyPr>
          <a:lstStyle>
            <a:lvl1pPr marL="0" indent="0">
              <a:buNone/>
              <a:defRPr sz="1600">
                <a:solidFill>
                  <a:schemeClr val="accent1"/>
                </a:solidFill>
              </a:defRPr>
            </a:lvl1pPr>
          </a:lstStyle>
          <a:p>
            <a:pPr lvl="0"/>
            <a:r>
              <a:rPr lang="en-US"/>
              <a:t>Subheading</a:t>
            </a:r>
          </a:p>
        </p:txBody>
      </p:sp>
      <p:sp>
        <p:nvSpPr>
          <p:cNvPr id="19" name="Text Placeholder 17">
            <a:extLst>
              <a:ext uri="{FF2B5EF4-FFF2-40B4-BE49-F238E27FC236}">
                <a16:creationId xmlns:a16="http://schemas.microsoft.com/office/drawing/2014/main" id="{8B4A7A7D-8EAD-0F48-AFB5-4CD9A8637F1B}"/>
              </a:ext>
            </a:extLst>
          </p:cNvPr>
          <p:cNvSpPr>
            <a:spLocks noGrp="1"/>
          </p:cNvSpPr>
          <p:nvPr>
            <p:ph type="body" sz="quarter" idx="12" hasCustomPrompt="1"/>
          </p:nvPr>
        </p:nvSpPr>
        <p:spPr>
          <a:xfrm>
            <a:off x="2463800"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0" name="Text Placeholder 17">
            <a:extLst>
              <a:ext uri="{FF2B5EF4-FFF2-40B4-BE49-F238E27FC236}">
                <a16:creationId xmlns:a16="http://schemas.microsoft.com/office/drawing/2014/main" id="{B64A6189-473B-F84C-B60D-CBA10F2408D3}"/>
              </a:ext>
            </a:extLst>
          </p:cNvPr>
          <p:cNvSpPr>
            <a:spLocks noGrp="1"/>
          </p:cNvSpPr>
          <p:nvPr>
            <p:ph type="body" sz="quarter" idx="13" hasCustomPrompt="1"/>
          </p:nvPr>
        </p:nvSpPr>
        <p:spPr>
          <a:xfrm>
            <a:off x="4732866"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1" name="Text Placeholder 17">
            <a:extLst>
              <a:ext uri="{FF2B5EF4-FFF2-40B4-BE49-F238E27FC236}">
                <a16:creationId xmlns:a16="http://schemas.microsoft.com/office/drawing/2014/main" id="{855BF432-BD73-E34D-B89B-7C71077DEDE9}"/>
              </a:ext>
            </a:extLst>
          </p:cNvPr>
          <p:cNvSpPr>
            <a:spLocks noGrp="1"/>
          </p:cNvSpPr>
          <p:nvPr>
            <p:ph type="body" sz="quarter" idx="14" hasCustomPrompt="1"/>
          </p:nvPr>
        </p:nvSpPr>
        <p:spPr>
          <a:xfrm>
            <a:off x="6993466"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2" name="Text Placeholder 17">
            <a:extLst>
              <a:ext uri="{FF2B5EF4-FFF2-40B4-BE49-F238E27FC236}">
                <a16:creationId xmlns:a16="http://schemas.microsoft.com/office/drawing/2014/main" id="{856D2846-4C7A-3541-9826-7DF69B250FC2}"/>
              </a:ext>
            </a:extLst>
          </p:cNvPr>
          <p:cNvSpPr>
            <a:spLocks noGrp="1"/>
          </p:cNvSpPr>
          <p:nvPr>
            <p:ph type="body" sz="quarter" idx="15" hasCustomPrompt="1"/>
          </p:nvPr>
        </p:nvSpPr>
        <p:spPr>
          <a:xfrm>
            <a:off x="9245600" y="1264889"/>
            <a:ext cx="1109133" cy="379322"/>
          </a:xfrm>
        </p:spPr>
        <p:txBody>
          <a:bodyPr anchor="ctr">
            <a:noAutofit/>
          </a:bodyPr>
          <a:lstStyle>
            <a:lvl1pPr marL="0" indent="0">
              <a:buNone/>
              <a:defRPr sz="1600">
                <a:solidFill>
                  <a:schemeClr val="tx2"/>
                </a:solidFill>
              </a:defRPr>
            </a:lvl1pPr>
          </a:lstStyle>
          <a:p>
            <a:pPr lvl="0"/>
            <a:r>
              <a:rPr lang="en-US"/>
              <a:t>Step</a:t>
            </a:r>
          </a:p>
        </p:txBody>
      </p:sp>
      <p:sp>
        <p:nvSpPr>
          <p:cNvPr id="23" name="Text Placeholder 17">
            <a:extLst>
              <a:ext uri="{FF2B5EF4-FFF2-40B4-BE49-F238E27FC236}">
                <a16:creationId xmlns:a16="http://schemas.microsoft.com/office/drawing/2014/main" id="{949ECBD8-25FC-FB42-9F74-69DC4F853869}"/>
              </a:ext>
            </a:extLst>
          </p:cNvPr>
          <p:cNvSpPr>
            <a:spLocks noGrp="1"/>
          </p:cNvSpPr>
          <p:nvPr>
            <p:ph type="body" sz="quarter" idx="16" hasCustomPrompt="1"/>
          </p:nvPr>
        </p:nvSpPr>
        <p:spPr>
          <a:xfrm>
            <a:off x="364067" y="2397744"/>
            <a:ext cx="1625600" cy="379322"/>
          </a:xfrm>
        </p:spPr>
        <p:txBody>
          <a:bodyPr anchor="ctr">
            <a:noAutofit/>
          </a:bodyPr>
          <a:lstStyle>
            <a:lvl1pPr marL="0" indent="0">
              <a:buNone/>
              <a:defRPr sz="1400">
                <a:solidFill>
                  <a:schemeClr val="accent1"/>
                </a:solidFill>
              </a:defRPr>
            </a:lvl1pPr>
          </a:lstStyle>
          <a:p>
            <a:pPr lvl="0"/>
            <a:r>
              <a:rPr lang="en-US"/>
              <a:t>Category</a:t>
            </a:r>
          </a:p>
        </p:txBody>
      </p:sp>
      <p:sp>
        <p:nvSpPr>
          <p:cNvPr id="24" name="Text Placeholder 17">
            <a:extLst>
              <a:ext uri="{FF2B5EF4-FFF2-40B4-BE49-F238E27FC236}">
                <a16:creationId xmlns:a16="http://schemas.microsoft.com/office/drawing/2014/main" id="{CB3269E4-18BF-D44B-A685-1B19FA1DBA44}"/>
              </a:ext>
            </a:extLst>
          </p:cNvPr>
          <p:cNvSpPr>
            <a:spLocks noGrp="1"/>
          </p:cNvSpPr>
          <p:nvPr>
            <p:ph type="body" sz="quarter" idx="17" hasCustomPrompt="1"/>
          </p:nvPr>
        </p:nvSpPr>
        <p:spPr>
          <a:xfrm>
            <a:off x="2472267" y="2397744"/>
            <a:ext cx="1625600" cy="379322"/>
          </a:xfrm>
        </p:spPr>
        <p:txBody>
          <a:bodyPr anchor="ctr">
            <a:noAutofit/>
          </a:bodyPr>
          <a:lstStyle>
            <a:lvl1pPr marL="0" indent="0">
              <a:buNone/>
              <a:defRPr sz="1400">
                <a:solidFill>
                  <a:schemeClr val="accent1"/>
                </a:solidFill>
              </a:defRPr>
            </a:lvl1pPr>
          </a:lstStyle>
          <a:p>
            <a:pPr lvl="0"/>
            <a:r>
              <a:rPr lang="en-US"/>
              <a:t>Category</a:t>
            </a:r>
          </a:p>
        </p:txBody>
      </p:sp>
      <p:sp>
        <p:nvSpPr>
          <p:cNvPr id="25" name="Text Placeholder 17">
            <a:extLst>
              <a:ext uri="{FF2B5EF4-FFF2-40B4-BE49-F238E27FC236}">
                <a16:creationId xmlns:a16="http://schemas.microsoft.com/office/drawing/2014/main" id="{F0C0A40C-860C-0148-8F3F-07D0E14ECA04}"/>
              </a:ext>
            </a:extLst>
          </p:cNvPr>
          <p:cNvSpPr>
            <a:spLocks noGrp="1"/>
          </p:cNvSpPr>
          <p:nvPr>
            <p:ph type="body" sz="quarter" idx="18" hasCustomPrompt="1"/>
          </p:nvPr>
        </p:nvSpPr>
        <p:spPr>
          <a:xfrm>
            <a:off x="4732867" y="2397744"/>
            <a:ext cx="1625600" cy="379322"/>
          </a:xfrm>
        </p:spPr>
        <p:txBody>
          <a:bodyPr anchor="ctr">
            <a:noAutofit/>
          </a:bodyPr>
          <a:lstStyle>
            <a:lvl1pPr marL="0" indent="0">
              <a:buNone/>
              <a:defRPr sz="1400">
                <a:solidFill>
                  <a:schemeClr val="accent1"/>
                </a:solidFill>
              </a:defRPr>
            </a:lvl1pPr>
          </a:lstStyle>
          <a:p>
            <a:pPr lvl="0"/>
            <a:r>
              <a:rPr lang="en-US"/>
              <a:t>Category</a:t>
            </a:r>
          </a:p>
        </p:txBody>
      </p:sp>
      <p:sp>
        <p:nvSpPr>
          <p:cNvPr id="26" name="Text Placeholder 17">
            <a:extLst>
              <a:ext uri="{FF2B5EF4-FFF2-40B4-BE49-F238E27FC236}">
                <a16:creationId xmlns:a16="http://schemas.microsoft.com/office/drawing/2014/main" id="{C7851B56-CF4F-8749-A1E5-4ED3B03AB4B2}"/>
              </a:ext>
            </a:extLst>
          </p:cNvPr>
          <p:cNvSpPr>
            <a:spLocks noGrp="1"/>
          </p:cNvSpPr>
          <p:nvPr>
            <p:ph type="body" sz="quarter" idx="19" hasCustomPrompt="1"/>
          </p:nvPr>
        </p:nvSpPr>
        <p:spPr>
          <a:xfrm>
            <a:off x="6985001" y="2397744"/>
            <a:ext cx="1625600" cy="379322"/>
          </a:xfrm>
        </p:spPr>
        <p:txBody>
          <a:bodyPr anchor="ctr">
            <a:noAutofit/>
          </a:bodyPr>
          <a:lstStyle>
            <a:lvl1pPr marL="0" indent="0">
              <a:buNone/>
              <a:defRPr sz="1400">
                <a:solidFill>
                  <a:schemeClr val="accent1"/>
                </a:solidFill>
              </a:defRPr>
            </a:lvl1pPr>
          </a:lstStyle>
          <a:p>
            <a:pPr lvl="0"/>
            <a:r>
              <a:rPr lang="en-US"/>
              <a:t>Category</a:t>
            </a:r>
          </a:p>
        </p:txBody>
      </p:sp>
      <p:sp>
        <p:nvSpPr>
          <p:cNvPr id="27" name="Text Placeholder 17">
            <a:extLst>
              <a:ext uri="{FF2B5EF4-FFF2-40B4-BE49-F238E27FC236}">
                <a16:creationId xmlns:a16="http://schemas.microsoft.com/office/drawing/2014/main" id="{064394E9-BED1-9249-A143-942276F25269}"/>
              </a:ext>
            </a:extLst>
          </p:cNvPr>
          <p:cNvSpPr>
            <a:spLocks noGrp="1"/>
          </p:cNvSpPr>
          <p:nvPr>
            <p:ph type="body" sz="quarter" idx="20" hasCustomPrompt="1"/>
          </p:nvPr>
        </p:nvSpPr>
        <p:spPr>
          <a:xfrm>
            <a:off x="9237134" y="2397744"/>
            <a:ext cx="1625600" cy="379322"/>
          </a:xfrm>
        </p:spPr>
        <p:txBody>
          <a:bodyPr anchor="ctr">
            <a:noAutofit/>
          </a:bodyPr>
          <a:lstStyle>
            <a:lvl1pPr marL="0" indent="0">
              <a:buNone/>
              <a:defRPr sz="1400">
                <a:solidFill>
                  <a:schemeClr val="accent1"/>
                </a:solidFill>
              </a:defRPr>
            </a:lvl1pPr>
          </a:lstStyle>
          <a:p>
            <a:pPr lvl="0"/>
            <a:r>
              <a:rPr lang="en-US"/>
              <a:t>Category</a:t>
            </a:r>
          </a:p>
        </p:txBody>
      </p:sp>
      <p:sp>
        <p:nvSpPr>
          <p:cNvPr id="28" name="Text Placeholder 17">
            <a:extLst>
              <a:ext uri="{FF2B5EF4-FFF2-40B4-BE49-F238E27FC236}">
                <a16:creationId xmlns:a16="http://schemas.microsoft.com/office/drawing/2014/main" id="{8072E7A4-231C-1548-A21A-6A07B5DDDAC9}"/>
              </a:ext>
            </a:extLst>
          </p:cNvPr>
          <p:cNvSpPr>
            <a:spLocks noGrp="1"/>
          </p:cNvSpPr>
          <p:nvPr>
            <p:ph type="body" sz="quarter" idx="21" hasCustomPrompt="1"/>
          </p:nvPr>
        </p:nvSpPr>
        <p:spPr>
          <a:xfrm>
            <a:off x="364067" y="2922677"/>
            <a:ext cx="1625600" cy="1911790"/>
          </a:xfrm>
        </p:spPr>
        <p:txBody>
          <a:bodyPr anchor="t">
            <a:noAutofit/>
          </a:bodyPr>
          <a:lstStyle>
            <a:lvl1pPr marL="0" indent="0">
              <a:lnSpc>
                <a:spcPct val="150000"/>
              </a:lnSpc>
              <a:buNone/>
              <a:defRPr sz="1400">
                <a:solidFill>
                  <a:schemeClr val="accent1"/>
                </a:solidFill>
              </a:defRPr>
            </a:lvl1pPr>
          </a:lstStyle>
          <a:p>
            <a:pPr lvl="0"/>
            <a:r>
              <a:rPr lang="en-US"/>
              <a:t>List 1</a:t>
            </a:r>
          </a:p>
          <a:p>
            <a:pPr lvl="0"/>
            <a:r>
              <a:rPr lang="en-US"/>
              <a:t>List 2</a:t>
            </a:r>
          </a:p>
          <a:p>
            <a:pPr lvl="0"/>
            <a:r>
              <a:rPr lang="en-US"/>
              <a:t>List 3</a:t>
            </a:r>
          </a:p>
          <a:p>
            <a:pPr lvl="0"/>
            <a:r>
              <a:rPr lang="en-US"/>
              <a:t>List 4</a:t>
            </a:r>
          </a:p>
        </p:txBody>
      </p:sp>
      <p:sp>
        <p:nvSpPr>
          <p:cNvPr id="29" name="Text Placeholder 17">
            <a:extLst>
              <a:ext uri="{FF2B5EF4-FFF2-40B4-BE49-F238E27FC236}">
                <a16:creationId xmlns:a16="http://schemas.microsoft.com/office/drawing/2014/main" id="{54807116-9158-9F4F-A3FD-2A5D417B5470}"/>
              </a:ext>
            </a:extLst>
          </p:cNvPr>
          <p:cNvSpPr>
            <a:spLocks noGrp="1"/>
          </p:cNvSpPr>
          <p:nvPr>
            <p:ph type="body" sz="quarter" idx="22" hasCustomPrompt="1"/>
          </p:nvPr>
        </p:nvSpPr>
        <p:spPr>
          <a:xfrm>
            <a:off x="2463800" y="2922677"/>
            <a:ext cx="1625600" cy="1911790"/>
          </a:xfrm>
        </p:spPr>
        <p:txBody>
          <a:bodyPr anchor="t">
            <a:noAutofit/>
          </a:bodyPr>
          <a:lstStyle>
            <a:lvl1pPr marL="0" indent="0">
              <a:lnSpc>
                <a:spcPct val="150000"/>
              </a:lnSpc>
              <a:buNone/>
              <a:defRPr sz="1400">
                <a:solidFill>
                  <a:schemeClr val="accent1"/>
                </a:solidFill>
              </a:defRPr>
            </a:lvl1pPr>
          </a:lstStyle>
          <a:p>
            <a:pPr lvl="0"/>
            <a:r>
              <a:rPr lang="en-US"/>
              <a:t>List 1</a:t>
            </a:r>
          </a:p>
          <a:p>
            <a:pPr lvl="0"/>
            <a:r>
              <a:rPr lang="en-US"/>
              <a:t>List 2</a:t>
            </a:r>
          </a:p>
          <a:p>
            <a:pPr lvl="0"/>
            <a:r>
              <a:rPr lang="en-US"/>
              <a:t>List 3</a:t>
            </a:r>
          </a:p>
          <a:p>
            <a:pPr lvl="0"/>
            <a:r>
              <a:rPr lang="en-US"/>
              <a:t>List 4</a:t>
            </a:r>
          </a:p>
        </p:txBody>
      </p:sp>
      <p:sp>
        <p:nvSpPr>
          <p:cNvPr id="30" name="Text Placeholder 17">
            <a:extLst>
              <a:ext uri="{FF2B5EF4-FFF2-40B4-BE49-F238E27FC236}">
                <a16:creationId xmlns:a16="http://schemas.microsoft.com/office/drawing/2014/main" id="{8D1CF5C4-8599-BE4A-9E6D-24D6CEA5CB04}"/>
              </a:ext>
            </a:extLst>
          </p:cNvPr>
          <p:cNvSpPr>
            <a:spLocks noGrp="1"/>
          </p:cNvSpPr>
          <p:nvPr>
            <p:ph type="body" sz="quarter" idx="23" hasCustomPrompt="1"/>
          </p:nvPr>
        </p:nvSpPr>
        <p:spPr>
          <a:xfrm>
            <a:off x="4741333" y="2922677"/>
            <a:ext cx="1625600" cy="1911790"/>
          </a:xfrm>
        </p:spPr>
        <p:txBody>
          <a:bodyPr anchor="t">
            <a:noAutofit/>
          </a:bodyPr>
          <a:lstStyle>
            <a:lvl1pPr marL="0" indent="0">
              <a:lnSpc>
                <a:spcPct val="150000"/>
              </a:lnSpc>
              <a:buNone/>
              <a:defRPr sz="1400">
                <a:solidFill>
                  <a:schemeClr val="accent1"/>
                </a:solidFill>
              </a:defRPr>
            </a:lvl1pPr>
          </a:lstStyle>
          <a:p>
            <a:pPr lvl="0"/>
            <a:r>
              <a:rPr lang="en-US"/>
              <a:t>List 1</a:t>
            </a:r>
          </a:p>
          <a:p>
            <a:pPr lvl="0"/>
            <a:r>
              <a:rPr lang="en-US"/>
              <a:t>List 2</a:t>
            </a:r>
          </a:p>
          <a:p>
            <a:pPr lvl="0"/>
            <a:r>
              <a:rPr lang="en-US"/>
              <a:t>List 3</a:t>
            </a:r>
          </a:p>
          <a:p>
            <a:pPr lvl="0"/>
            <a:r>
              <a:rPr lang="en-US"/>
              <a:t>List 4</a:t>
            </a:r>
          </a:p>
        </p:txBody>
      </p:sp>
      <p:sp>
        <p:nvSpPr>
          <p:cNvPr id="31" name="Text Placeholder 17">
            <a:extLst>
              <a:ext uri="{FF2B5EF4-FFF2-40B4-BE49-F238E27FC236}">
                <a16:creationId xmlns:a16="http://schemas.microsoft.com/office/drawing/2014/main" id="{7EC4A355-35D7-3F4A-A87A-56FE8853CF6F}"/>
              </a:ext>
            </a:extLst>
          </p:cNvPr>
          <p:cNvSpPr>
            <a:spLocks noGrp="1"/>
          </p:cNvSpPr>
          <p:nvPr>
            <p:ph type="body" sz="quarter" idx="24" hasCustomPrompt="1"/>
          </p:nvPr>
        </p:nvSpPr>
        <p:spPr>
          <a:xfrm>
            <a:off x="6993467" y="2922677"/>
            <a:ext cx="1625600" cy="1911790"/>
          </a:xfrm>
        </p:spPr>
        <p:txBody>
          <a:bodyPr anchor="t">
            <a:noAutofit/>
          </a:bodyPr>
          <a:lstStyle>
            <a:lvl1pPr marL="0" indent="0">
              <a:lnSpc>
                <a:spcPct val="150000"/>
              </a:lnSpc>
              <a:buNone/>
              <a:defRPr sz="1400">
                <a:solidFill>
                  <a:schemeClr val="accent1"/>
                </a:solidFill>
              </a:defRPr>
            </a:lvl1pPr>
          </a:lstStyle>
          <a:p>
            <a:pPr lvl="0"/>
            <a:r>
              <a:rPr lang="en-US"/>
              <a:t>List 1</a:t>
            </a:r>
          </a:p>
          <a:p>
            <a:pPr lvl="0"/>
            <a:r>
              <a:rPr lang="en-US"/>
              <a:t>List 2</a:t>
            </a:r>
          </a:p>
          <a:p>
            <a:pPr lvl="0"/>
            <a:r>
              <a:rPr lang="en-US"/>
              <a:t>List 3</a:t>
            </a:r>
          </a:p>
          <a:p>
            <a:pPr lvl="0"/>
            <a:r>
              <a:rPr lang="en-US"/>
              <a:t>List 4</a:t>
            </a:r>
          </a:p>
        </p:txBody>
      </p:sp>
      <p:sp>
        <p:nvSpPr>
          <p:cNvPr id="32" name="Text Placeholder 17">
            <a:extLst>
              <a:ext uri="{FF2B5EF4-FFF2-40B4-BE49-F238E27FC236}">
                <a16:creationId xmlns:a16="http://schemas.microsoft.com/office/drawing/2014/main" id="{A3133AB0-9B4A-2547-A18D-D65A8ECE368C}"/>
              </a:ext>
            </a:extLst>
          </p:cNvPr>
          <p:cNvSpPr>
            <a:spLocks noGrp="1"/>
          </p:cNvSpPr>
          <p:nvPr>
            <p:ph type="body" sz="quarter" idx="25" hasCustomPrompt="1"/>
          </p:nvPr>
        </p:nvSpPr>
        <p:spPr>
          <a:xfrm>
            <a:off x="9254067" y="2922677"/>
            <a:ext cx="1625600" cy="1911790"/>
          </a:xfrm>
        </p:spPr>
        <p:txBody>
          <a:bodyPr anchor="t">
            <a:noAutofit/>
          </a:bodyPr>
          <a:lstStyle>
            <a:lvl1pPr marL="0" indent="0">
              <a:lnSpc>
                <a:spcPct val="150000"/>
              </a:lnSpc>
              <a:buNone/>
              <a:defRPr sz="1400">
                <a:solidFill>
                  <a:schemeClr val="accent1"/>
                </a:solidFill>
              </a:defRPr>
            </a:lvl1pPr>
          </a:lstStyle>
          <a:p>
            <a:pPr lvl="0"/>
            <a:r>
              <a:rPr lang="en-US"/>
              <a:t>List 1</a:t>
            </a:r>
          </a:p>
          <a:p>
            <a:pPr lvl="0"/>
            <a:r>
              <a:rPr lang="en-US"/>
              <a:t>List 2</a:t>
            </a:r>
          </a:p>
          <a:p>
            <a:pPr lvl="0"/>
            <a:r>
              <a:rPr lang="en-US"/>
              <a:t>List 3</a:t>
            </a:r>
          </a:p>
          <a:p>
            <a:pPr lvl="0"/>
            <a:r>
              <a:rPr lang="en-US"/>
              <a:t>List 4</a:t>
            </a:r>
          </a:p>
        </p:txBody>
      </p:sp>
      <p:grpSp>
        <p:nvGrpSpPr>
          <p:cNvPr id="43" name="Group 42">
            <a:extLst>
              <a:ext uri="{FF2B5EF4-FFF2-40B4-BE49-F238E27FC236}">
                <a16:creationId xmlns:a16="http://schemas.microsoft.com/office/drawing/2014/main" id="{04EE7660-A70E-6148-A603-2FE1834A6034}"/>
              </a:ext>
            </a:extLst>
          </p:cNvPr>
          <p:cNvGrpSpPr/>
          <p:nvPr userDrawn="1"/>
        </p:nvGrpSpPr>
        <p:grpSpPr>
          <a:xfrm>
            <a:off x="3285067" y="1269306"/>
            <a:ext cx="995672" cy="372860"/>
            <a:chOff x="3285067" y="1269306"/>
            <a:chExt cx="995672" cy="372860"/>
          </a:xfrm>
        </p:grpSpPr>
        <p:cxnSp>
          <p:nvCxnSpPr>
            <p:cNvPr id="36" name="Straight Connector 35">
              <a:extLst>
                <a:ext uri="{FF2B5EF4-FFF2-40B4-BE49-F238E27FC236}">
                  <a16:creationId xmlns:a16="http://schemas.microsoft.com/office/drawing/2014/main" id="{4744F1EE-7E87-8741-BAAC-31025014D82F}"/>
                </a:ext>
              </a:extLst>
            </p:cNvPr>
            <p:cNvCxnSpPr/>
            <p:nvPr userDrawn="1"/>
          </p:nvCxnSpPr>
          <p:spPr>
            <a:xfrm>
              <a:off x="4097867" y="1269306"/>
              <a:ext cx="182872" cy="182872"/>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C500F2B-B61C-AF47-AA88-B79E750B7C4F}"/>
                </a:ext>
              </a:extLst>
            </p:cNvPr>
            <p:cNvCxnSpPr>
              <a:cxnSpLocks/>
            </p:cNvCxnSpPr>
            <p:nvPr userDrawn="1"/>
          </p:nvCxnSpPr>
          <p:spPr>
            <a:xfrm flipV="1">
              <a:off x="4089400" y="1438928"/>
              <a:ext cx="191339" cy="203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9E5689F-7A85-554F-B428-5409E6116F49}"/>
                </a:ext>
              </a:extLst>
            </p:cNvPr>
            <p:cNvCxnSpPr>
              <a:cxnSpLocks/>
            </p:cNvCxnSpPr>
            <p:nvPr userDrawn="1"/>
          </p:nvCxnSpPr>
          <p:spPr>
            <a:xfrm>
              <a:off x="3285067" y="1445186"/>
              <a:ext cx="995672"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40F0DBA-4888-EC4C-8694-1C26B54A659D}"/>
              </a:ext>
            </a:extLst>
          </p:cNvPr>
          <p:cNvGrpSpPr/>
          <p:nvPr userDrawn="1"/>
        </p:nvGrpSpPr>
        <p:grpSpPr>
          <a:xfrm>
            <a:off x="5604197" y="1269306"/>
            <a:ext cx="995672" cy="372860"/>
            <a:chOff x="3285067" y="1269306"/>
            <a:chExt cx="995672" cy="372860"/>
          </a:xfrm>
        </p:grpSpPr>
        <p:cxnSp>
          <p:nvCxnSpPr>
            <p:cNvPr id="45" name="Straight Connector 44">
              <a:extLst>
                <a:ext uri="{FF2B5EF4-FFF2-40B4-BE49-F238E27FC236}">
                  <a16:creationId xmlns:a16="http://schemas.microsoft.com/office/drawing/2014/main" id="{DB00A380-9F97-334D-B825-A3CF57D023C7}"/>
                </a:ext>
              </a:extLst>
            </p:cNvPr>
            <p:cNvCxnSpPr/>
            <p:nvPr userDrawn="1"/>
          </p:nvCxnSpPr>
          <p:spPr>
            <a:xfrm>
              <a:off x="4097867" y="1269306"/>
              <a:ext cx="182872" cy="182872"/>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5B25A5E-F823-1548-BD3E-C39E339F5B65}"/>
                </a:ext>
              </a:extLst>
            </p:cNvPr>
            <p:cNvCxnSpPr>
              <a:cxnSpLocks/>
            </p:cNvCxnSpPr>
            <p:nvPr userDrawn="1"/>
          </p:nvCxnSpPr>
          <p:spPr>
            <a:xfrm flipV="1">
              <a:off x="4089400" y="1438928"/>
              <a:ext cx="191339" cy="203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F1F2D2B-957B-D841-9308-1C902C8BFD29}"/>
                </a:ext>
              </a:extLst>
            </p:cNvPr>
            <p:cNvCxnSpPr>
              <a:cxnSpLocks/>
            </p:cNvCxnSpPr>
            <p:nvPr userDrawn="1"/>
          </p:nvCxnSpPr>
          <p:spPr>
            <a:xfrm>
              <a:off x="3285067" y="1445186"/>
              <a:ext cx="995672"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DAFEF6F1-1A07-BF4F-9E25-1187FB629BCE}"/>
              </a:ext>
            </a:extLst>
          </p:cNvPr>
          <p:cNvGrpSpPr/>
          <p:nvPr userDrawn="1"/>
        </p:nvGrpSpPr>
        <p:grpSpPr>
          <a:xfrm>
            <a:off x="7852649" y="1269306"/>
            <a:ext cx="995672" cy="372860"/>
            <a:chOff x="3285067" y="1269306"/>
            <a:chExt cx="995672" cy="372860"/>
          </a:xfrm>
        </p:grpSpPr>
        <p:cxnSp>
          <p:nvCxnSpPr>
            <p:cNvPr id="49" name="Straight Connector 48">
              <a:extLst>
                <a:ext uri="{FF2B5EF4-FFF2-40B4-BE49-F238E27FC236}">
                  <a16:creationId xmlns:a16="http://schemas.microsoft.com/office/drawing/2014/main" id="{B7696992-7ECF-AE48-957B-A01893B1218E}"/>
                </a:ext>
              </a:extLst>
            </p:cNvPr>
            <p:cNvCxnSpPr/>
            <p:nvPr userDrawn="1"/>
          </p:nvCxnSpPr>
          <p:spPr>
            <a:xfrm>
              <a:off x="4097867" y="1269306"/>
              <a:ext cx="182872" cy="182872"/>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FB2FC99-2A1E-E64B-9113-CEE689E660B1}"/>
                </a:ext>
              </a:extLst>
            </p:cNvPr>
            <p:cNvCxnSpPr>
              <a:cxnSpLocks/>
            </p:cNvCxnSpPr>
            <p:nvPr userDrawn="1"/>
          </p:nvCxnSpPr>
          <p:spPr>
            <a:xfrm flipV="1">
              <a:off x="4089400" y="1438928"/>
              <a:ext cx="191339" cy="203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4CA0DA-D34B-D749-8473-CD22C55D3C69}"/>
                </a:ext>
              </a:extLst>
            </p:cNvPr>
            <p:cNvCxnSpPr>
              <a:cxnSpLocks/>
            </p:cNvCxnSpPr>
            <p:nvPr userDrawn="1"/>
          </p:nvCxnSpPr>
          <p:spPr>
            <a:xfrm>
              <a:off x="3285067" y="1445186"/>
              <a:ext cx="995672"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DA3DB09-B64F-F941-8446-5B48BD626ECE}"/>
              </a:ext>
            </a:extLst>
          </p:cNvPr>
          <p:cNvGrpSpPr/>
          <p:nvPr userDrawn="1"/>
        </p:nvGrpSpPr>
        <p:grpSpPr>
          <a:xfrm>
            <a:off x="10074597" y="1269306"/>
            <a:ext cx="995672" cy="372860"/>
            <a:chOff x="3285067" y="1269306"/>
            <a:chExt cx="995672" cy="372860"/>
          </a:xfrm>
        </p:grpSpPr>
        <p:cxnSp>
          <p:nvCxnSpPr>
            <p:cNvPr id="53" name="Straight Connector 52">
              <a:extLst>
                <a:ext uri="{FF2B5EF4-FFF2-40B4-BE49-F238E27FC236}">
                  <a16:creationId xmlns:a16="http://schemas.microsoft.com/office/drawing/2014/main" id="{E97420CE-DDF1-714F-830B-CC42A7F5421D}"/>
                </a:ext>
              </a:extLst>
            </p:cNvPr>
            <p:cNvCxnSpPr/>
            <p:nvPr userDrawn="1"/>
          </p:nvCxnSpPr>
          <p:spPr>
            <a:xfrm>
              <a:off x="4097867" y="1269306"/>
              <a:ext cx="182872" cy="182872"/>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6C31318-70FC-3C45-9A0C-7E48B333C35B}"/>
                </a:ext>
              </a:extLst>
            </p:cNvPr>
            <p:cNvCxnSpPr>
              <a:cxnSpLocks/>
            </p:cNvCxnSpPr>
            <p:nvPr userDrawn="1"/>
          </p:nvCxnSpPr>
          <p:spPr>
            <a:xfrm flipV="1">
              <a:off x="4089400" y="1438928"/>
              <a:ext cx="191339" cy="203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8C559B4-4A52-0547-B5C2-CDD4AEC44CF2}"/>
                </a:ext>
              </a:extLst>
            </p:cNvPr>
            <p:cNvCxnSpPr>
              <a:cxnSpLocks/>
            </p:cNvCxnSpPr>
            <p:nvPr userDrawn="1"/>
          </p:nvCxnSpPr>
          <p:spPr>
            <a:xfrm>
              <a:off x="3285067" y="1445186"/>
              <a:ext cx="995672"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8" name="Text Placeholder 57">
            <a:extLst>
              <a:ext uri="{FF2B5EF4-FFF2-40B4-BE49-F238E27FC236}">
                <a16:creationId xmlns:a16="http://schemas.microsoft.com/office/drawing/2014/main" id="{9C2F95AF-89B6-6044-9B96-233E2D264754}"/>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38" name="Picture 37">
            <a:extLst>
              <a:ext uri="{FF2B5EF4-FFF2-40B4-BE49-F238E27FC236}">
                <a16:creationId xmlns:a16="http://schemas.microsoft.com/office/drawing/2014/main" id="{AE54B267-874C-5B4D-962D-6035E7AE21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25691461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w/ Larg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A9C5-791C-AB48-B861-F2AECD69A21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8A2864-11E1-A64B-B5D0-383244734C5D}"/>
              </a:ext>
            </a:extLst>
          </p:cNvPr>
          <p:cNvSpPr>
            <a:spLocks noGrp="1"/>
          </p:cNvSpPr>
          <p:nvPr>
            <p:ph type="sldNum" sz="quarter" idx="10"/>
          </p:nvPr>
        </p:nvSpPr>
        <p:spPr/>
        <p:txBody>
          <a:bodyPr/>
          <a:lstStyle>
            <a:lvl1pPr>
              <a:defRPr>
                <a:solidFill>
                  <a:schemeClr val="tx2"/>
                </a:solidFill>
              </a:defRPr>
            </a:lvl1pPr>
          </a:lstStyle>
          <a:p>
            <a:fld id="{BB55D76A-9B6E-CD41-ABBE-F6C938295BAD}" type="slidenum">
              <a:rPr lang="en-US" smtClean="0"/>
              <a:pPr/>
              <a:t>‹#›</a:t>
            </a:fld>
            <a:endParaRPr lang="en-US"/>
          </a:p>
        </p:txBody>
      </p:sp>
      <p:sp>
        <p:nvSpPr>
          <p:cNvPr id="5" name="Text Placeholder 57">
            <a:extLst>
              <a:ext uri="{FF2B5EF4-FFF2-40B4-BE49-F238E27FC236}">
                <a16:creationId xmlns:a16="http://schemas.microsoft.com/office/drawing/2014/main" id="{AE9300DC-0C97-C94B-B6D5-97B215B5370A}"/>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
        <p:nvSpPr>
          <p:cNvPr id="8" name="Text Placeholder 4">
            <a:extLst>
              <a:ext uri="{FF2B5EF4-FFF2-40B4-BE49-F238E27FC236}">
                <a16:creationId xmlns:a16="http://schemas.microsoft.com/office/drawing/2014/main" id="{879355B0-1E45-E840-96B8-2CA42DEC025A}"/>
              </a:ext>
            </a:extLst>
          </p:cNvPr>
          <p:cNvSpPr>
            <a:spLocks noGrp="1"/>
          </p:cNvSpPr>
          <p:nvPr>
            <p:ph type="body" sz="quarter" idx="23" hasCustomPrompt="1"/>
          </p:nvPr>
        </p:nvSpPr>
        <p:spPr>
          <a:xfrm>
            <a:off x="457200" y="1339850"/>
            <a:ext cx="2625047" cy="1958153"/>
          </a:xfrm>
        </p:spPr>
        <p:txBody>
          <a:bodyPr lIns="0" tIns="0" rIns="0" bIns="0">
            <a:noAutofit/>
          </a:bodyPr>
          <a:lstStyle>
            <a:lvl1pPr marL="0" indent="0">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10" name="Chart Placeholder 9">
            <a:extLst>
              <a:ext uri="{FF2B5EF4-FFF2-40B4-BE49-F238E27FC236}">
                <a16:creationId xmlns:a16="http://schemas.microsoft.com/office/drawing/2014/main" id="{C9DFC84E-FA9E-F842-B8A0-3F47FB47FC4C}"/>
              </a:ext>
            </a:extLst>
          </p:cNvPr>
          <p:cNvSpPr>
            <a:spLocks noGrp="1"/>
          </p:cNvSpPr>
          <p:nvPr>
            <p:ph type="chart" sz="quarter" idx="27" hasCustomPrompt="1"/>
          </p:nvPr>
        </p:nvSpPr>
        <p:spPr>
          <a:xfrm>
            <a:off x="4849813" y="400815"/>
            <a:ext cx="6791325" cy="5794375"/>
          </a:xfrm>
        </p:spPr>
        <p:txBody>
          <a:bodyPr anchor="ctr"/>
          <a:lstStyle>
            <a:lvl1pPr marL="0" indent="0" algn="ctr">
              <a:buNone/>
              <a:defRPr/>
            </a:lvl1pPr>
          </a:lstStyle>
          <a:p>
            <a:r>
              <a:rPr lang="en-US"/>
              <a:t>PIE CHART</a:t>
            </a:r>
          </a:p>
        </p:txBody>
      </p:sp>
      <p:pic>
        <p:nvPicPr>
          <p:cNvPr id="11" name="Picture 10">
            <a:extLst>
              <a:ext uri="{FF2B5EF4-FFF2-40B4-BE49-F238E27FC236}">
                <a16:creationId xmlns:a16="http://schemas.microsoft.com/office/drawing/2014/main" id="{A7559A2B-F857-AC45-BD20-FD9FC87E4F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1661203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58101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am - 4 Per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A9C5-791C-AB48-B861-F2AECD69A21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8A2864-11E1-A64B-B5D0-383244734C5D}"/>
              </a:ext>
            </a:extLst>
          </p:cNvPr>
          <p:cNvSpPr>
            <a:spLocks noGrp="1"/>
          </p:cNvSpPr>
          <p:nvPr>
            <p:ph type="sldNum" sz="quarter" idx="10"/>
          </p:nvPr>
        </p:nvSpPr>
        <p:spPr/>
        <p:txBody>
          <a:bodyPr/>
          <a:lstStyle>
            <a:lvl1pPr>
              <a:defRPr>
                <a:solidFill>
                  <a:schemeClr val="tx2"/>
                </a:solidFill>
              </a:defRPr>
            </a:lvl1pPr>
          </a:lstStyle>
          <a:p>
            <a:fld id="{BB55D76A-9B6E-CD41-ABBE-F6C938295BAD}" type="slidenum">
              <a:rPr lang="en-US" smtClean="0"/>
              <a:pPr/>
              <a:t>‹#›</a:t>
            </a:fld>
            <a:endParaRPr lang="en-US"/>
          </a:p>
        </p:txBody>
      </p:sp>
      <p:sp>
        <p:nvSpPr>
          <p:cNvPr id="5" name="Text Placeholder 57">
            <a:extLst>
              <a:ext uri="{FF2B5EF4-FFF2-40B4-BE49-F238E27FC236}">
                <a16:creationId xmlns:a16="http://schemas.microsoft.com/office/drawing/2014/main" id="{AE9300DC-0C97-C94B-B6D5-97B215B5370A}"/>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11" name="Picture 10">
            <a:extLst>
              <a:ext uri="{FF2B5EF4-FFF2-40B4-BE49-F238E27FC236}">
                <a16:creationId xmlns:a16="http://schemas.microsoft.com/office/drawing/2014/main" id="{A7559A2B-F857-AC45-BD20-FD9FC87E4F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6" name="Picture Placeholder 5">
            <a:extLst>
              <a:ext uri="{FF2B5EF4-FFF2-40B4-BE49-F238E27FC236}">
                <a16:creationId xmlns:a16="http://schemas.microsoft.com/office/drawing/2014/main" id="{CB3700A0-29DE-834A-B6C2-E3D4696E5DD5}"/>
              </a:ext>
            </a:extLst>
          </p:cNvPr>
          <p:cNvSpPr>
            <a:spLocks noGrp="1"/>
          </p:cNvSpPr>
          <p:nvPr>
            <p:ph type="pic" sz="quarter" idx="27"/>
          </p:nvPr>
        </p:nvSpPr>
        <p:spPr>
          <a:xfrm>
            <a:off x="457200" y="1622136"/>
            <a:ext cx="2625725" cy="2624138"/>
          </a:xfrm>
        </p:spPr>
        <p:txBody>
          <a:bodyPr/>
          <a:lstStyle/>
          <a:p>
            <a:endParaRPr lang="en-US"/>
          </a:p>
        </p:txBody>
      </p:sp>
      <p:sp>
        <p:nvSpPr>
          <p:cNvPr id="12" name="Picture Placeholder 5">
            <a:extLst>
              <a:ext uri="{FF2B5EF4-FFF2-40B4-BE49-F238E27FC236}">
                <a16:creationId xmlns:a16="http://schemas.microsoft.com/office/drawing/2014/main" id="{FB033EB2-943A-4B45-BCB7-8F690C8C2FA8}"/>
              </a:ext>
            </a:extLst>
          </p:cNvPr>
          <p:cNvSpPr>
            <a:spLocks noGrp="1"/>
          </p:cNvSpPr>
          <p:nvPr>
            <p:ph type="pic" sz="quarter" idx="28"/>
          </p:nvPr>
        </p:nvSpPr>
        <p:spPr>
          <a:xfrm>
            <a:off x="3357937" y="1622136"/>
            <a:ext cx="2625725" cy="2624138"/>
          </a:xfrm>
        </p:spPr>
        <p:txBody>
          <a:bodyPr/>
          <a:lstStyle/>
          <a:p>
            <a:endParaRPr lang="en-US"/>
          </a:p>
        </p:txBody>
      </p:sp>
      <p:sp>
        <p:nvSpPr>
          <p:cNvPr id="13" name="Picture Placeholder 5">
            <a:extLst>
              <a:ext uri="{FF2B5EF4-FFF2-40B4-BE49-F238E27FC236}">
                <a16:creationId xmlns:a16="http://schemas.microsoft.com/office/drawing/2014/main" id="{0A8E385F-9F3A-F34C-B402-8E3D0FAF6512}"/>
              </a:ext>
            </a:extLst>
          </p:cNvPr>
          <p:cNvSpPr>
            <a:spLocks noGrp="1"/>
          </p:cNvSpPr>
          <p:nvPr>
            <p:ph type="pic" sz="quarter" idx="29"/>
          </p:nvPr>
        </p:nvSpPr>
        <p:spPr>
          <a:xfrm>
            <a:off x="6258674" y="1622136"/>
            <a:ext cx="2625725" cy="2624138"/>
          </a:xfrm>
        </p:spPr>
        <p:txBody>
          <a:bodyPr/>
          <a:lstStyle/>
          <a:p>
            <a:endParaRPr lang="en-US"/>
          </a:p>
        </p:txBody>
      </p:sp>
      <p:sp>
        <p:nvSpPr>
          <p:cNvPr id="14" name="Picture Placeholder 5">
            <a:extLst>
              <a:ext uri="{FF2B5EF4-FFF2-40B4-BE49-F238E27FC236}">
                <a16:creationId xmlns:a16="http://schemas.microsoft.com/office/drawing/2014/main" id="{F3F9DA77-6808-2944-8C0A-444E071E4599}"/>
              </a:ext>
            </a:extLst>
          </p:cNvPr>
          <p:cNvSpPr>
            <a:spLocks noGrp="1"/>
          </p:cNvSpPr>
          <p:nvPr>
            <p:ph type="pic" sz="quarter" idx="30"/>
          </p:nvPr>
        </p:nvSpPr>
        <p:spPr>
          <a:xfrm>
            <a:off x="9159411" y="1622136"/>
            <a:ext cx="2625725" cy="2624138"/>
          </a:xfrm>
        </p:spPr>
        <p:txBody>
          <a:bodyPr/>
          <a:lstStyle/>
          <a:p>
            <a:endParaRPr lang="en-US"/>
          </a:p>
        </p:txBody>
      </p:sp>
      <p:sp>
        <p:nvSpPr>
          <p:cNvPr id="16" name="Text Placeholder 57">
            <a:extLst>
              <a:ext uri="{FF2B5EF4-FFF2-40B4-BE49-F238E27FC236}">
                <a16:creationId xmlns:a16="http://schemas.microsoft.com/office/drawing/2014/main" id="{B2B820F6-126F-8149-B82A-8DD59FF74529}"/>
              </a:ext>
            </a:extLst>
          </p:cNvPr>
          <p:cNvSpPr>
            <a:spLocks noGrp="1"/>
          </p:cNvSpPr>
          <p:nvPr>
            <p:ph type="body" sz="quarter" idx="31" hasCustomPrompt="1"/>
          </p:nvPr>
        </p:nvSpPr>
        <p:spPr>
          <a:xfrm>
            <a:off x="457200" y="4484779"/>
            <a:ext cx="2625867" cy="282575"/>
          </a:xfrm>
        </p:spPr>
        <p:txBody>
          <a:bodyPr vert="horz" lIns="0" tIns="0" rIns="0" bIns="0" rtlCol="0" anchor="t">
            <a:noAutofit/>
          </a:bodyPr>
          <a:lstStyle>
            <a:lvl1pPr algn="ctr">
              <a:defRPr lang="en-US" sz="16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17" name="Text Placeholder 57">
            <a:extLst>
              <a:ext uri="{FF2B5EF4-FFF2-40B4-BE49-F238E27FC236}">
                <a16:creationId xmlns:a16="http://schemas.microsoft.com/office/drawing/2014/main" id="{6ABDDB77-D01D-2D45-AB6A-133D17B19CC6}"/>
              </a:ext>
            </a:extLst>
          </p:cNvPr>
          <p:cNvSpPr>
            <a:spLocks noGrp="1"/>
          </p:cNvSpPr>
          <p:nvPr>
            <p:ph type="body" sz="quarter" idx="32" hasCustomPrompt="1"/>
          </p:nvPr>
        </p:nvSpPr>
        <p:spPr>
          <a:xfrm>
            <a:off x="457200" y="4891116"/>
            <a:ext cx="2625867" cy="282575"/>
          </a:xfrm>
        </p:spPr>
        <p:txBody>
          <a:bodyPr vert="horz" lIns="0" tIns="0" rIns="0" bIns="0" rtlCol="0" anchor="t">
            <a:noAutofit/>
          </a:bodyPr>
          <a:lstStyle>
            <a:lvl1pPr algn="ctr">
              <a:defRPr lang="en-US" sz="16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18" name="Text Placeholder 57">
            <a:extLst>
              <a:ext uri="{FF2B5EF4-FFF2-40B4-BE49-F238E27FC236}">
                <a16:creationId xmlns:a16="http://schemas.microsoft.com/office/drawing/2014/main" id="{FF1B4342-A191-6046-A5F0-BFF28F19A6BD}"/>
              </a:ext>
            </a:extLst>
          </p:cNvPr>
          <p:cNvSpPr>
            <a:spLocks noGrp="1"/>
          </p:cNvSpPr>
          <p:nvPr>
            <p:ph type="body" sz="quarter" idx="33" hasCustomPrompt="1"/>
          </p:nvPr>
        </p:nvSpPr>
        <p:spPr>
          <a:xfrm>
            <a:off x="3354513" y="4484779"/>
            <a:ext cx="2625867" cy="282575"/>
          </a:xfrm>
        </p:spPr>
        <p:txBody>
          <a:bodyPr vert="horz" lIns="0" tIns="0" rIns="0" bIns="0" rtlCol="0" anchor="t">
            <a:noAutofit/>
          </a:bodyPr>
          <a:lstStyle>
            <a:lvl1pPr algn="ctr">
              <a:defRPr lang="en-US" sz="16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19" name="Text Placeholder 57">
            <a:extLst>
              <a:ext uri="{FF2B5EF4-FFF2-40B4-BE49-F238E27FC236}">
                <a16:creationId xmlns:a16="http://schemas.microsoft.com/office/drawing/2014/main" id="{B1600CC4-0E13-0843-97B2-BA2085875C30}"/>
              </a:ext>
            </a:extLst>
          </p:cNvPr>
          <p:cNvSpPr>
            <a:spLocks noGrp="1"/>
          </p:cNvSpPr>
          <p:nvPr>
            <p:ph type="body" sz="quarter" idx="34" hasCustomPrompt="1"/>
          </p:nvPr>
        </p:nvSpPr>
        <p:spPr>
          <a:xfrm>
            <a:off x="3354513" y="4891116"/>
            <a:ext cx="2625867" cy="282575"/>
          </a:xfrm>
        </p:spPr>
        <p:txBody>
          <a:bodyPr vert="horz" lIns="0" tIns="0" rIns="0" bIns="0" rtlCol="0" anchor="t">
            <a:noAutofit/>
          </a:bodyPr>
          <a:lstStyle>
            <a:lvl1pPr algn="ctr">
              <a:defRPr lang="en-US" sz="16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20" name="Text Placeholder 57">
            <a:extLst>
              <a:ext uri="{FF2B5EF4-FFF2-40B4-BE49-F238E27FC236}">
                <a16:creationId xmlns:a16="http://schemas.microsoft.com/office/drawing/2014/main" id="{5E8E0B01-55EB-4048-BB54-664B94BD7B1B}"/>
              </a:ext>
            </a:extLst>
          </p:cNvPr>
          <p:cNvSpPr>
            <a:spLocks noGrp="1"/>
          </p:cNvSpPr>
          <p:nvPr>
            <p:ph type="body" sz="quarter" idx="35" hasCustomPrompt="1"/>
          </p:nvPr>
        </p:nvSpPr>
        <p:spPr>
          <a:xfrm>
            <a:off x="6262100" y="4484779"/>
            <a:ext cx="2625867" cy="282575"/>
          </a:xfrm>
        </p:spPr>
        <p:txBody>
          <a:bodyPr vert="horz" lIns="0" tIns="0" rIns="0" bIns="0" rtlCol="0" anchor="t">
            <a:noAutofit/>
          </a:bodyPr>
          <a:lstStyle>
            <a:lvl1pPr algn="ctr">
              <a:defRPr lang="en-US" sz="16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21" name="Text Placeholder 57">
            <a:extLst>
              <a:ext uri="{FF2B5EF4-FFF2-40B4-BE49-F238E27FC236}">
                <a16:creationId xmlns:a16="http://schemas.microsoft.com/office/drawing/2014/main" id="{BC7BECD0-75FF-3042-BDE3-94019E61C038}"/>
              </a:ext>
            </a:extLst>
          </p:cNvPr>
          <p:cNvSpPr>
            <a:spLocks noGrp="1"/>
          </p:cNvSpPr>
          <p:nvPr>
            <p:ph type="body" sz="quarter" idx="36" hasCustomPrompt="1"/>
          </p:nvPr>
        </p:nvSpPr>
        <p:spPr>
          <a:xfrm>
            <a:off x="6262100" y="4891116"/>
            <a:ext cx="2625867" cy="282575"/>
          </a:xfrm>
        </p:spPr>
        <p:txBody>
          <a:bodyPr vert="horz" lIns="0" tIns="0" rIns="0" bIns="0" rtlCol="0" anchor="t">
            <a:noAutofit/>
          </a:bodyPr>
          <a:lstStyle>
            <a:lvl1pPr algn="ctr">
              <a:defRPr lang="en-US" sz="16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22" name="Text Placeholder 57">
            <a:extLst>
              <a:ext uri="{FF2B5EF4-FFF2-40B4-BE49-F238E27FC236}">
                <a16:creationId xmlns:a16="http://schemas.microsoft.com/office/drawing/2014/main" id="{8A6F00F2-D50A-574E-A221-C293AC5D87F9}"/>
              </a:ext>
            </a:extLst>
          </p:cNvPr>
          <p:cNvSpPr>
            <a:spLocks noGrp="1"/>
          </p:cNvSpPr>
          <p:nvPr>
            <p:ph type="body" sz="quarter" idx="37" hasCustomPrompt="1"/>
          </p:nvPr>
        </p:nvSpPr>
        <p:spPr>
          <a:xfrm>
            <a:off x="9159413" y="4484779"/>
            <a:ext cx="2625867" cy="282575"/>
          </a:xfrm>
        </p:spPr>
        <p:txBody>
          <a:bodyPr vert="horz" lIns="0" tIns="0" rIns="0" bIns="0" rtlCol="0" anchor="t">
            <a:noAutofit/>
          </a:bodyPr>
          <a:lstStyle>
            <a:lvl1pPr algn="ctr">
              <a:defRPr lang="en-US" sz="16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23" name="Text Placeholder 57">
            <a:extLst>
              <a:ext uri="{FF2B5EF4-FFF2-40B4-BE49-F238E27FC236}">
                <a16:creationId xmlns:a16="http://schemas.microsoft.com/office/drawing/2014/main" id="{E8139806-FAC2-774B-8754-D3B9129FDC3D}"/>
              </a:ext>
            </a:extLst>
          </p:cNvPr>
          <p:cNvSpPr>
            <a:spLocks noGrp="1"/>
          </p:cNvSpPr>
          <p:nvPr>
            <p:ph type="body" sz="quarter" idx="38" hasCustomPrompt="1"/>
          </p:nvPr>
        </p:nvSpPr>
        <p:spPr>
          <a:xfrm>
            <a:off x="9159413" y="4891116"/>
            <a:ext cx="2625867" cy="282575"/>
          </a:xfrm>
        </p:spPr>
        <p:txBody>
          <a:bodyPr vert="horz" lIns="0" tIns="0" rIns="0" bIns="0" rtlCol="0" anchor="t">
            <a:noAutofit/>
          </a:bodyPr>
          <a:lstStyle>
            <a:lvl1pPr algn="ctr">
              <a:defRPr lang="en-US" sz="16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Tree>
    <p:extLst>
      <p:ext uri="{BB962C8B-B14F-4D97-AF65-F5344CB8AC3E}">
        <p14:creationId xmlns:p14="http://schemas.microsoft.com/office/powerpoint/2010/main" val="4976516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am - 8 Per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A9C5-791C-AB48-B861-F2AECD69A21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8A2864-11E1-A64B-B5D0-383244734C5D}"/>
              </a:ext>
            </a:extLst>
          </p:cNvPr>
          <p:cNvSpPr>
            <a:spLocks noGrp="1"/>
          </p:cNvSpPr>
          <p:nvPr>
            <p:ph type="sldNum" sz="quarter" idx="10"/>
          </p:nvPr>
        </p:nvSpPr>
        <p:spPr/>
        <p:txBody>
          <a:bodyPr/>
          <a:lstStyle>
            <a:lvl1pPr>
              <a:defRPr>
                <a:solidFill>
                  <a:schemeClr val="tx2"/>
                </a:solidFill>
              </a:defRPr>
            </a:lvl1pPr>
          </a:lstStyle>
          <a:p>
            <a:fld id="{BB55D76A-9B6E-CD41-ABBE-F6C938295BAD}" type="slidenum">
              <a:rPr lang="en-US" smtClean="0"/>
              <a:pPr/>
              <a:t>‹#›</a:t>
            </a:fld>
            <a:endParaRPr lang="en-US"/>
          </a:p>
        </p:txBody>
      </p:sp>
      <p:sp>
        <p:nvSpPr>
          <p:cNvPr id="5" name="Text Placeholder 57">
            <a:extLst>
              <a:ext uri="{FF2B5EF4-FFF2-40B4-BE49-F238E27FC236}">
                <a16:creationId xmlns:a16="http://schemas.microsoft.com/office/drawing/2014/main" id="{AE9300DC-0C97-C94B-B6D5-97B215B5370A}"/>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11" name="Picture 10">
            <a:extLst>
              <a:ext uri="{FF2B5EF4-FFF2-40B4-BE49-F238E27FC236}">
                <a16:creationId xmlns:a16="http://schemas.microsoft.com/office/drawing/2014/main" id="{A7559A2B-F857-AC45-BD20-FD9FC87E4F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6" name="Picture Placeholder 5">
            <a:extLst>
              <a:ext uri="{FF2B5EF4-FFF2-40B4-BE49-F238E27FC236}">
                <a16:creationId xmlns:a16="http://schemas.microsoft.com/office/drawing/2014/main" id="{CB3700A0-29DE-834A-B6C2-E3D4696E5DD5}"/>
              </a:ext>
            </a:extLst>
          </p:cNvPr>
          <p:cNvSpPr>
            <a:spLocks noGrp="1"/>
          </p:cNvSpPr>
          <p:nvPr>
            <p:ph type="pic" sz="quarter" idx="27"/>
          </p:nvPr>
        </p:nvSpPr>
        <p:spPr>
          <a:xfrm>
            <a:off x="457200" y="1401617"/>
            <a:ext cx="1529812" cy="1528887"/>
          </a:xfrm>
        </p:spPr>
        <p:txBody>
          <a:bodyPr/>
          <a:lstStyle/>
          <a:p>
            <a:endParaRPr lang="en-US"/>
          </a:p>
        </p:txBody>
      </p:sp>
      <p:sp>
        <p:nvSpPr>
          <p:cNvPr id="12" name="Picture Placeholder 5">
            <a:extLst>
              <a:ext uri="{FF2B5EF4-FFF2-40B4-BE49-F238E27FC236}">
                <a16:creationId xmlns:a16="http://schemas.microsoft.com/office/drawing/2014/main" id="{FB033EB2-943A-4B45-BCB7-8F690C8C2FA8}"/>
              </a:ext>
            </a:extLst>
          </p:cNvPr>
          <p:cNvSpPr>
            <a:spLocks noGrp="1"/>
          </p:cNvSpPr>
          <p:nvPr>
            <p:ph type="pic" sz="quarter" idx="28"/>
          </p:nvPr>
        </p:nvSpPr>
        <p:spPr>
          <a:xfrm>
            <a:off x="2894144" y="1401617"/>
            <a:ext cx="1529812" cy="1528887"/>
          </a:xfrm>
        </p:spPr>
        <p:txBody>
          <a:bodyPr/>
          <a:lstStyle/>
          <a:p>
            <a:endParaRPr lang="en-US"/>
          </a:p>
        </p:txBody>
      </p:sp>
      <p:sp>
        <p:nvSpPr>
          <p:cNvPr id="13" name="Picture Placeholder 5">
            <a:extLst>
              <a:ext uri="{FF2B5EF4-FFF2-40B4-BE49-F238E27FC236}">
                <a16:creationId xmlns:a16="http://schemas.microsoft.com/office/drawing/2014/main" id="{0A8E385F-9F3A-F34C-B402-8E3D0FAF6512}"/>
              </a:ext>
            </a:extLst>
          </p:cNvPr>
          <p:cNvSpPr>
            <a:spLocks noGrp="1"/>
          </p:cNvSpPr>
          <p:nvPr>
            <p:ph type="pic" sz="quarter" idx="29"/>
          </p:nvPr>
        </p:nvSpPr>
        <p:spPr>
          <a:xfrm>
            <a:off x="5331088" y="1401617"/>
            <a:ext cx="1529812" cy="1528887"/>
          </a:xfrm>
        </p:spPr>
        <p:txBody>
          <a:bodyPr/>
          <a:lstStyle/>
          <a:p>
            <a:endParaRPr lang="en-US"/>
          </a:p>
        </p:txBody>
      </p:sp>
      <p:sp>
        <p:nvSpPr>
          <p:cNvPr id="14" name="Picture Placeholder 5">
            <a:extLst>
              <a:ext uri="{FF2B5EF4-FFF2-40B4-BE49-F238E27FC236}">
                <a16:creationId xmlns:a16="http://schemas.microsoft.com/office/drawing/2014/main" id="{F3F9DA77-6808-2944-8C0A-444E071E4599}"/>
              </a:ext>
            </a:extLst>
          </p:cNvPr>
          <p:cNvSpPr>
            <a:spLocks noGrp="1"/>
          </p:cNvSpPr>
          <p:nvPr>
            <p:ph type="pic" sz="quarter" idx="30"/>
          </p:nvPr>
        </p:nvSpPr>
        <p:spPr>
          <a:xfrm>
            <a:off x="7768032" y="1401617"/>
            <a:ext cx="1529812" cy="1528887"/>
          </a:xfrm>
        </p:spPr>
        <p:txBody>
          <a:bodyPr/>
          <a:lstStyle/>
          <a:p>
            <a:endParaRPr lang="en-US"/>
          </a:p>
        </p:txBody>
      </p:sp>
      <p:sp>
        <p:nvSpPr>
          <p:cNvPr id="16" name="Text Placeholder 57">
            <a:extLst>
              <a:ext uri="{FF2B5EF4-FFF2-40B4-BE49-F238E27FC236}">
                <a16:creationId xmlns:a16="http://schemas.microsoft.com/office/drawing/2014/main" id="{B2B820F6-126F-8149-B82A-8DD59FF74529}"/>
              </a:ext>
            </a:extLst>
          </p:cNvPr>
          <p:cNvSpPr>
            <a:spLocks noGrp="1"/>
          </p:cNvSpPr>
          <p:nvPr>
            <p:ph type="body" sz="quarter" idx="31" hasCustomPrompt="1"/>
          </p:nvPr>
        </p:nvSpPr>
        <p:spPr>
          <a:xfrm>
            <a:off x="457211" y="3082440"/>
            <a:ext cx="1529799" cy="313129"/>
          </a:xfrm>
        </p:spPr>
        <p:txBody>
          <a:bodyPr vert="horz" lIns="0" tIns="0" rIns="0" bIns="0" rtlCol="0" anchor="t">
            <a:noAutofit/>
          </a:bodyPr>
          <a:lstStyle>
            <a:lvl1pPr algn="ctr">
              <a:defRPr lang="en-US" sz="14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17" name="Text Placeholder 57">
            <a:extLst>
              <a:ext uri="{FF2B5EF4-FFF2-40B4-BE49-F238E27FC236}">
                <a16:creationId xmlns:a16="http://schemas.microsoft.com/office/drawing/2014/main" id="{6ABDDB77-D01D-2D45-AB6A-133D17B19CC6}"/>
              </a:ext>
            </a:extLst>
          </p:cNvPr>
          <p:cNvSpPr>
            <a:spLocks noGrp="1"/>
          </p:cNvSpPr>
          <p:nvPr>
            <p:ph type="body" sz="quarter" idx="32" hasCustomPrompt="1"/>
          </p:nvPr>
        </p:nvSpPr>
        <p:spPr>
          <a:xfrm>
            <a:off x="457211" y="3452919"/>
            <a:ext cx="1529799" cy="313129"/>
          </a:xfrm>
        </p:spPr>
        <p:txBody>
          <a:bodyPr vert="horz" lIns="0" tIns="0" rIns="0" bIns="0" rtlCol="0" anchor="t">
            <a:noAutofit/>
          </a:bodyPr>
          <a:lstStyle>
            <a:lvl1pPr algn="ctr">
              <a:defRPr lang="en-US" sz="14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18" name="Text Placeholder 57">
            <a:extLst>
              <a:ext uri="{FF2B5EF4-FFF2-40B4-BE49-F238E27FC236}">
                <a16:creationId xmlns:a16="http://schemas.microsoft.com/office/drawing/2014/main" id="{FF1B4342-A191-6046-A5F0-BFF28F19A6BD}"/>
              </a:ext>
            </a:extLst>
          </p:cNvPr>
          <p:cNvSpPr>
            <a:spLocks noGrp="1"/>
          </p:cNvSpPr>
          <p:nvPr>
            <p:ph type="body" sz="quarter" idx="33" hasCustomPrompt="1"/>
          </p:nvPr>
        </p:nvSpPr>
        <p:spPr>
          <a:xfrm>
            <a:off x="2894157" y="3082440"/>
            <a:ext cx="1529799" cy="313129"/>
          </a:xfrm>
        </p:spPr>
        <p:txBody>
          <a:bodyPr vert="horz" lIns="0" tIns="0" rIns="0" bIns="0" rtlCol="0" anchor="t">
            <a:noAutofit/>
          </a:bodyPr>
          <a:lstStyle>
            <a:lvl1pPr algn="ctr">
              <a:defRPr lang="en-US" sz="14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19" name="Text Placeholder 57">
            <a:extLst>
              <a:ext uri="{FF2B5EF4-FFF2-40B4-BE49-F238E27FC236}">
                <a16:creationId xmlns:a16="http://schemas.microsoft.com/office/drawing/2014/main" id="{B1600CC4-0E13-0843-97B2-BA2085875C30}"/>
              </a:ext>
            </a:extLst>
          </p:cNvPr>
          <p:cNvSpPr>
            <a:spLocks noGrp="1"/>
          </p:cNvSpPr>
          <p:nvPr>
            <p:ph type="body" sz="quarter" idx="34" hasCustomPrompt="1"/>
          </p:nvPr>
        </p:nvSpPr>
        <p:spPr>
          <a:xfrm>
            <a:off x="2894157" y="3452919"/>
            <a:ext cx="1529799" cy="313129"/>
          </a:xfrm>
        </p:spPr>
        <p:txBody>
          <a:bodyPr vert="horz" lIns="0" tIns="0" rIns="0" bIns="0" rtlCol="0" anchor="t">
            <a:noAutofit/>
          </a:bodyPr>
          <a:lstStyle>
            <a:lvl1pPr algn="ctr">
              <a:defRPr lang="en-US" sz="14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20" name="Text Placeholder 57">
            <a:extLst>
              <a:ext uri="{FF2B5EF4-FFF2-40B4-BE49-F238E27FC236}">
                <a16:creationId xmlns:a16="http://schemas.microsoft.com/office/drawing/2014/main" id="{5E8E0B01-55EB-4048-BB54-664B94BD7B1B}"/>
              </a:ext>
            </a:extLst>
          </p:cNvPr>
          <p:cNvSpPr>
            <a:spLocks noGrp="1"/>
          </p:cNvSpPr>
          <p:nvPr>
            <p:ph type="body" sz="quarter" idx="35" hasCustomPrompt="1"/>
          </p:nvPr>
        </p:nvSpPr>
        <p:spPr>
          <a:xfrm>
            <a:off x="5331088" y="3082440"/>
            <a:ext cx="1529799" cy="313129"/>
          </a:xfrm>
        </p:spPr>
        <p:txBody>
          <a:bodyPr vert="horz" lIns="0" tIns="0" rIns="0" bIns="0" rtlCol="0" anchor="t">
            <a:noAutofit/>
          </a:bodyPr>
          <a:lstStyle>
            <a:lvl1pPr algn="ctr">
              <a:defRPr lang="en-US" sz="14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21" name="Text Placeholder 57">
            <a:extLst>
              <a:ext uri="{FF2B5EF4-FFF2-40B4-BE49-F238E27FC236}">
                <a16:creationId xmlns:a16="http://schemas.microsoft.com/office/drawing/2014/main" id="{BC7BECD0-75FF-3042-BDE3-94019E61C038}"/>
              </a:ext>
            </a:extLst>
          </p:cNvPr>
          <p:cNvSpPr>
            <a:spLocks noGrp="1"/>
          </p:cNvSpPr>
          <p:nvPr>
            <p:ph type="body" sz="quarter" idx="36" hasCustomPrompt="1"/>
          </p:nvPr>
        </p:nvSpPr>
        <p:spPr>
          <a:xfrm>
            <a:off x="5331088" y="3452919"/>
            <a:ext cx="1529799" cy="313129"/>
          </a:xfrm>
        </p:spPr>
        <p:txBody>
          <a:bodyPr vert="horz" lIns="0" tIns="0" rIns="0" bIns="0" rtlCol="0" anchor="t">
            <a:noAutofit/>
          </a:bodyPr>
          <a:lstStyle>
            <a:lvl1pPr algn="ctr">
              <a:defRPr lang="en-US" sz="14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22" name="Text Placeholder 57">
            <a:extLst>
              <a:ext uri="{FF2B5EF4-FFF2-40B4-BE49-F238E27FC236}">
                <a16:creationId xmlns:a16="http://schemas.microsoft.com/office/drawing/2014/main" id="{8A6F00F2-D50A-574E-A221-C293AC5D87F9}"/>
              </a:ext>
            </a:extLst>
          </p:cNvPr>
          <p:cNvSpPr>
            <a:spLocks noGrp="1"/>
          </p:cNvSpPr>
          <p:nvPr>
            <p:ph type="body" sz="quarter" idx="37" hasCustomPrompt="1"/>
          </p:nvPr>
        </p:nvSpPr>
        <p:spPr>
          <a:xfrm>
            <a:off x="7768019" y="3082440"/>
            <a:ext cx="1529799" cy="313129"/>
          </a:xfrm>
        </p:spPr>
        <p:txBody>
          <a:bodyPr vert="horz" lIns="0" tIns="0" rIns="0" bIns="0" rtlCol="0" anchor="t">
            <a:noAutofit/>
          </a:bodyPr>
          <a:lstStyle>
            <a:lvl1pPr algn="ctr">
              <a:defRPr lang="en-US" sz="14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23" name="Text Placeholder 57">
            <a:extLst>
              <a:ext uri="{FF2B5EF4-FFF2-40B4-BE49-F238E27FC236}">
                <a16:creationId xmlns:a16="http://schemas.microsoft.com/office/drawing/2014/main" id="{E8139806-FAC2-774B-8754-D3B9129FDC3D}"/>
              </a:ext>
            </a:extLst>
          </p:cNvPr>
          <p:cNvSpPr>
            <a:spLocks noGrp="1"/>
          </p:cNvSpPr>
          <p:nvPr>
            <p:ph type="body" sz="quarter" idx="38" hasCustomPrompt="1"/>
          </p:nvPr>
        </p:nvSpPr>
        <p:spPr>
          <a:xfrm>
            <a:off x="7768019" y="3452919"/>
            <a:ext cx="1529799" cy="313129"/>
          </a:xfrm>
        </p:spPr>
        <p:txBody>
          <a:bodyPr vert="horz" lIns="0" tIns="0" rIns="0" bIns="0" rtlCol="0" anchor="t">
            <a:noAutofit/>
          </a:bodyPr>
          <a:lstStyle>
            <a:lvl1pPr algn="ctr">
              <a:defRPr lang="en-US" sz="14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48" name="Picture Placeholder 5">
            <a:extLst>
              <a:ext uri="{FF2B5EF4-FFF2-40B4-BE49-F238E27FC236}">
                <a16:creationId xmlns:a16="http://schemas.microsoft.com/office/drawing/2014/main" id="{6A8C7DF1-F337-EC49-B05B-13C6FB2E93AF}"/>
              </a:ext>
            </a:extLst>
          </p:cNvPr>
          <p:cNvSpPr>
            <a:spLocks noGrp="1"/>
          </p:cNvSpPr>
          <p:nvPr>
            <p:ph type="pic" sz="quarter" idx="39"/>
          </p:nvPr>
        </p:nvSpPr>
        <p:spPr>
          <a:xfrm>
            <a:off x="10204977" y="1401617"/>
            <a:ext cx="1529812" cy="1528887"/>
          </a:xfrm>
        </p:spPr>
        <p:txBody>
          <a:bodyPr/>
          <a:lstStyle/>
          <a:p>
            <a:endParaRPr lang="en-US"/>
          </a:p>
        </p:txBody>
      </p:sp>
      <p:sp>
        <p:nvSpPr>
          <p:cNvPr id="49" name="Text Placeholder 57">
            <a:extLst>
              <a:ext uri="{FF2B5EF4-FFF2-40B4-BE49-F238E27FC236}">
                <a16:creationId xmlns:a16="http://schemas.microsoft.com/office/drawing/2014/main" id="{72914EC1-F551-494C-AB2B-F015EEF053CB}"/>
              </a:ext>
            </a:extLst>
          </p:cNvPr>
          <p:cNvSpPr>
            <a:spLocks noGrp="1"/>
          </p:cNvSpPr>
          <p:nvPr>
            <p:ph type="body" sz="quarter" idx="40" hasCustomPrompt="1"/>
          </p:nvPr>
        </p:nvSpPr>
        <p:spPr>
          <a:xfrm>
            <a:off x="10204990" y="3082440"/>
            <a:ext cx="1529799" cy="313129"/>
          </a:xfrm>
        </p:spPr>
        <p:txBody>
          <a:bodyPr vert="horz" lIns="0" tIns="0" rIns="0" bIns="0" rtlCol="0" anchor="t">
            <a:noAutofit/>
          </a:bodyPr>
          <a:lstStyle>
            <a:lvl1pPr algn="ctr">
              <a:defRPr lang="en-US" sz="14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50" name="Text Placeholder 57">
            <a:extLst>
              <a:ext uri="{FF2B5EF4-FFF2-40B4-BE49-F238E27FC236}">
                <a16:creationId xmlns:a16="http://schemas.microsoft.com/office/drawing/2014/main" id="{CCFFABBE-6F7E-E64A-9FA8-9B23B70A1D7F}"/>
              </a:ext>
            </a:extLst>
          </p:cNvPr>
          <p:cNvSpPr>
            <a:spLocks noGrp="1"/>
          </p:cNvSpPr>
          <p:nvPr>
            <p:ph type="body" sz="quarter" idx="41" hasCustomPrompt="1"/>
          </p:nvPr>
        </p:nvSpPr>
        <p:spPr>
          <a:xfrm>
            <a:off x="10204990" y="3452919"/>
            <a:ext cx="1529799" cy="313129"/>
          </a:xfrm>
        </p:spPr>
        <p:txBody>
          <a:bodyPr vert="horz" lIns="0" tIns="0" rIns="0" bIns="0" rtlCol="0" anchor="t">
            <a:noAutofit/>
          </a:bodyPr>
          <a:lstStyle>
            <a:lvl1pPr algn="ctr">
              <a:defRPr lang="en-US" sz="14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51" name="Picture Placeholder 5">
            <a:extLst>
              <a:ext uri="{FF2B5EF4-FFF2-40B4-BE49-F238E27FC236}">
                <a16:creationId xmlns:a16="http://schemas.microsoft.com/office/drawing/2014/main" id="{EC564B29-DBC8-B145-A90E-D7D31E17F1A4}"/>
              </a:ext>
            </a:extLst>
          </p:cNvPr>
          <p:cNvSpPr>
            <a:spLocks noGrp="1"/>
          </p:cNvSpPr>
          <p:nvPr>
            <p:ph type="pic" sz="quarter" idx="42"/>
          </p:nvPr>
        </p:nvSpPr>
        <p:spPr>
          <a:xfrm>
            <a:off x="2894144" y="3983452"/>
            <a:ext cx="1529812" cy="1528887"/>
          </a:xfrm>
        </p:spPr>
        <p:txBody>
          <a:bodyPr/>
          <a:lstStyle/>
          <a:p>
            <a:endParaRPr lang="en-US"/>
          </a:p>
        </p:txBody>
      </p:sp>
      <p:sp>
        <p:nvSpPr>
          <p:cNvPr id="52" name="Picture Placeholder 5">
            <a:extLst>
              <a:ext uri="{FF2B5EF4-FFF2-40B4-BE49-F238E27FC236}">
                <a16:creationId xmlns:a16="http://schemas.microsoft.com/office/drawing/2014/main" id="{5CBBEB45-0860-9C48-AAFB-DA5D97E359DB}"/>
              </a:ext>
            </a:extLst>
          </p:cNvPr>
          <p:cNvSpPr>
            <a:spLocks noGrp="1"/>
          </p:cNvSpPr>
          <p:nvPr>
            <p:ph type="pic" sz="quarter" idx="43"/>
          </p:nvPr>
        </p:nvSpPr>
        <p:spPr>
          <a:xfrm>
            <a:off x="5327651" y="3983452"/>
            <a:ext cx="1529812" cy="1528887"/>
          </a:xfrm>
        </p:spPr>
        <p:txBody>
          <a:bodyPr/>
          <a:lstStyle/>
          <a:p>
            <a:endParaRPr lang="en-US"/>
          </a:p>
        </p:txBody>
      </p:sp>
      <p:sp>
        <p:nvSpPr>
          <p:cNvPr id="53" name="Picture Placeholder 5">
            <a:extLst>
              <a:ext uri="{FF2B5EF4-FFF2-40B4-BE49-F238E27FC236}">
                <a16:creationId xmlns:a16="http://schemas.microsoft.com/office/drawing/2014/main" id="{5E3A23D0-9830-8048-8B42-F3CA60156086}"/>
              </a:ext>
            </a:extLst>
          </p:cNvPr>
          <p:cNvSpPr>
            <a:spLocks noGrp="1"/>
          </p:cNvSpPr>
          <p:nvPr>
            <p:ph type="pic" sz="quarter" idx="44"/>
          </p:nvPr>
        </p:nvSpPr>
        <p:spPr>
          <a:xfrm>
            <a:off x="7760459" y="3983452"/>
            <a:ext cx="1529812" cy="1528887"/>
          </a:xfrm>
        </p:spPr>
        <p:txBody>
          <a:bodyPr/>
          <a:lstStyle/>
          <a:p>
            <a:endParaRPr lang="en-US"/>
          </a:p>
        </p:txBody>
      </p:sp>
      <p:sp>
        <p:nvSpPr>
          <p:cNvPr id="54" name="Text Placeholder 57">
            <a:extLst>
              <a:ext uri="{FF2B5EF4-FFF2-40B4-BE49-F238E27FC236}">
                <a16:creationId xmlns:a16="http://schemas.microsoft.com/office/drawing/2014/main" id="{76ACB4EF-278F-E541-939B-B6B3CC5C4B59}"/>
              </a:ext>
            </a:extLst>
          </p:cNvPr>
          <p:cNvSpPr>
            <a:spLocks noGrp="1"/>
          </p:cNvSpPr>
          <p:nvPr>
            <p:ph type="body" sz="quarter" idx="45" hasCustomPrompt="1"/>
          </p:nvPr>
        </p:nvSpPr>
        <p:spPr>
          <a:xfrm>
            <a:off x="2890731" y="5664275"/>
            <a:ext cx="1529799" cy="313129"/>
          </a:xfrm>
        </p:spPr>
        <p:txBody>
          <a:bodyPr vert="horz" lIns="0" tIns="0" rIns="0" bIns="0" rtlCol="0" anchor="t">
            <a:noAutofit/>
          </a:bodyPr>
          <a:lstStyle>
            <a:lvl1pPr algn="ctr">
              <a:defRPr lang="en-US" sz="14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55" name="Text Placeholder 57">
            <a:extLst>
              <a:ext uri="{FF2B5EF4-FFF2-40B4-BE49-F238E27FC236}">
                <a16:creationId xmlns:a16="http://schemas.microsoft.com/office/drawing/2014/main" id="{CE0EAFE2-1B77-834B-80F8-5BFA0E7621AD}"/>
              </a:ext>
            </a:extLst>
          </p:cNvPr>
          <p:cNvSpPr>
            <a:spLocks noGrp="1"/>
          </p:cNvSpPr>
          <p:nvPr>
            <p:ph type="body" sz="quarter" idx="46" hasCustomPrompt="1"/>
          </p:nvPr>
        </p:nvSpPr>
        <p:spPr>
          <a:xfrm>
            <a:off x="2890731" y="6034754"/>
            <a:ext cx="1529799" cy="313129"/>
          </a:xfrm>
        </p:spPr>
        <p:txBody>
          <a:bodyPr vert="horz" lIns="0" tIns="0" rIns="0" bIns="0" rtlCol="0" anchor="t">
            <a:noAutofit/>
          </a:bodyPr>
          <a:lstStyle>
            <a:lvl1pPr algn="ctr">
              <a:defRPr lang="en-US" sz="14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56" name="Text Placeholder 57">
            <a:extLst>
              <a:ext uri="{FF2B5EF4-FFF2-40B4-BE49-F238E27FC236}">
                <a16:creationId xmlns:a16="http://schemas.microsoft.com/office/drawing/2014/main" id="{CF17D70D-4BB0-4347-B562-FFF0B31BD3EC}"/>
              </a:ext>
            </a:extLst>
          </p:cNvPr>
          <p:cNvSpPr>
            <a:spLocks noGrp="1"/>
          </p:cNvSpPr>
          <p:nvPr>
            <p:ph type="body" sz="quarter" idx="47" hasCustomPrompt="1"/>
          </p:nvPr>
        </p:nvSpPr>
        <p:spPr>
          <a:xfrm>
            <a:off x="5331088" y="5664275"/>
            <a:ext cx="1529799" cy="313129"/>
          </a:xfrm>
        </p:spPr>
        <p:txBody>
          <a:bodyPr vert="horz" lIns="0" tIns="0" rIns="0" bIns="0" rtlCol="0" anchor="t">
            <a:noAutofit/>
          </a:bodyPr>
          <a:lstStyle>
            <a:lvl1pPr algn="ctr">
              <a:defRPr lang="en-US" sz="14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57" name="Text Placeholder 57">
            <a:extLst>
              <a:ext uri="{FF2B5EF4-FFF2-40B4-BE49-F238E27FC236}">
                <a16:creationId xmlns:a16="http://schemas.microsoft.com/office/drawing/2014/main" id="{1D4F9C0D-1795-924F-8193-D71FF1184747}"/>
              </a:ext>
            </a:extLst>
          </p:cNvPr>
          <p:cNvSpPr>
            <a:spLocks noGrp="1"/>
          </p:cNvSpPr>
          <p:nvPr>
            <p:ph type="body" sz="quarter" idx="48" hasCustomPrompt="1"/>
          </p:nvPr>
        </p:nvSpPr>
        <p:spPr>
          <a:xfrm>
            <a:off x="5331088" y="6034754"/>
            <a:ext cx="1529799" cy="313129"/>
          </a:xfrm>
        </p:spPr>
        <p:txBody>
          <a:bodyPr vert="horz" lIns="0" tIns="0" rIns="0" bIns="0" rtlCol="0" anchor="t">
            <a:noAutofit/>
          </a:bodyPr>
          <a:lstStyle>
            <a:lvl1pPr algn="ctr">
              <a:defRPr lang="en-US" sz="14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
        <p:nvSpPr>
          <p:cNvPr id="58" name="Text Placeholder 57">
            <a:extLst>
              <a:ext uri="{FF2B5EF4-FFF2-40B4-BE49-F238E27FC236}">
                <a16:creationId xmlns:a16="http://schemas.microsoft.com/office/drawing/2014/main" id="{71A7BF9A-B896-0448-889A-ADCA45DC590B}"/>
              </a:ext>
            </a:extLst>
          </p:cNvPr>
          <p:cNvSpPr>
            <a:spLocks noGrp="1"/>
          </p:cNvSpPr>
          <p:nvPr>
            <p:ph type="body" sz="quarter" idx="49" hasCustomPrompt="1"/>
          </p:nvPr>
        </p:nvSpPr>
        <p:spPr>
          <a:xfrm>
            <a:off x="7760472" y="5664275"/>
            <a:ext cx="1529799" cy="313129"/>
          </a:xfrm>
        </p:spPr>
        <p:txBody>
          <a:bodyPr vert="horz" lIns="0" tIns="0" rIns="0" bIns="0" rtlCol="0" anchor="t">
            <a:noAutofit/>
          </a:bodyPr>
          <a:lstStyle>
            <a:lvl1pPr algn="ctr">
              <a:defRPr lang="en-US" sz="14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Name Last</a:t>
            </a:r>
          </a:p>
        </p:txBody>
      </p:sp>
      <p:sp>
        <p:nvSpPr>
          <p:cNvPr id="59" name="Text Placeholder 57">
            <a:extLst>
              <a:ext uri="{FF2B5EF4-FFF2-40B4-BE49-F238E27FC236}">
                <a16:creationId xmlns:a16="http://schemas.microsoft.com/office/drawing/2014/main" id="{C61426B2-4DDC-E948-AB1D-24296D6D19E0}"/>
              </a:ext>
            </a:extLst>
          </p:cNvPr>
          <p:cNvSpPr>
            <a:spLocks noGrp="1"/>
          </p:cNvSpPr>
          <p:nvPr>
            <p:ph type="body" sz="quarter" idx="50" hasCustomPrompt="1"/>
          </p:nvPr>
        </p:nvSpPr>
        <p:spPr>
          <a:xfrm>
            <a:off x="7760472" y="6034754"/>
            <a:ext cx="1529799" cy="313129"/>
          </a:xfrm>
        </p:spPr>
        <p:txBody>
          <a:bodyPr vert="horz" lIns="0" tIns="0" rIns="0" bIns="0" rtlCol="0" anchor="t">
            <a:noAutofit/>
          </a:bodyPr>
          <a:lstStyle>
            <a:lvl1pPr algn="ctr">
              <a:defRPr lang="en-US" sz="14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Job title</a:t>
            </a:r>
          </a:p>
        </p:txBody>
      </p:sp>
    </p:spTree>
    <p:extLst>
      <p:ext uri="{BB962C8B-B14F-4D97-AF65-F5344CB8AC3E}">
        <p14:creationId xmlns:p14="http://schemas.microsoft.com/office/powerpoint/2010/main" val="37156845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 w/ 4 Icon Layout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CF9618-9267-2348-BF4F-29AC15DD8C77}"/>
              </a:ext>
            </a:extLst>
          </p:cNvPr>
          <p:cNvSpPr/>
          <p:nvPr userDrawn="1"/>
        </p:nvSpPr>
        <p:spPr>
          <a:xfrm>
            <a:off x="0" y="0"/>
            <a:ext cx="30514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B1A78-1743-9F47-9C84-CB37B3C0CC00}"/>
              </a:ext>
            </a:extLst>
          </p:cNvPr>
          <p:cNvSpPr>
            <a:spLocks noGrp="1"/>
          </p:cNvSpPr>
          <p:nvPr>
            <p:ph type="title"/>
          </p:nvPr>
        </p:nvSpPr>
        <p:spPr>
          <a:xfrm>
            <a:off x="457201" y="495300"/>
            <a:ext cx="2275726" cy="281078"/>
          </a:xfrm>
        </p:spPr>
        <p:txBody>
          <a:bodyPr/>
          <a:lstStyle>
            <a:lvl1pPr>
              <a:defRPr>
                <a:solidFill>
                  <a:schemeClr val="bg1"/>
                </a:solidFill>
              </a:defRPr>
            </a:lvl1pPr>
          </a:lstStyle>
          <a:p>
            <a:r>
              <a:rPr lang="en-US"/>
              <a:t>Click to edit Master</a:t>
            </a:r>
          </a:p>
        </p:txBody>
      </p:sp>
      <p:sp>
        <p:nvSpPr>
          <p:cNvPr id="3" name="Slide Number Placeholder 2">
            <a:extLst>
              <a:ext uri="{FF2B5EF4-FFF2-40B4-BE49-F238E27FC236}">
                <a16:creationId xmlns:a16="http://schemas.microsoft.com/office/drawing/2014/main" id="{B9BB86CA-FB30-884F-9410-0F64D1D7EF58}"/>
              </a:ext>
            </a:extLst>
          </p:cNvPr>
          <p:cNvSpPr>
            <a:spLocks noGrp="1"/>
          </p:cNvSpPr>
          <p:nvPr>
            <p:ph type="sldNum" sz="quarter" idx="10"/>
          </p:nvPr>
        </p:nvSpPr>
        <p:spPr/>
        <p:txBody>
          <a:bodyPr/>
          <a:lstStyle>
            <a:lvl1pPr>
              <a:defRPr>
                <a:solidFill>
                  <a:schemeClr val="tx2"/>
                </a:solidFill>
              </a:defRPr>
            </a:lvl1pPr>
          </a:lstStyle>
          <a:p>
            <a:fld id="{BB55D76A-9B6E-CD41-ABBE-F6C938295BAD}" type="slidenum">
              <a:rPr lang="en-US" smtClean="0"/>
              <a:pPr/>
              <a:t>‹#›</a:t>
            </a:fld>
            <a:endParaRPr lang="en-US"/>
          </a:p>
        </p:txBody>
      </p:sp>
      <p:sp>
        <p:nvSpPr>
          <p:cNvPr id="5" name="Text Placeholder 57">
            <a:extLst>
              <a:ext uri="{FF2B5EF4-FFF2-40B4-BE49-F238E27FC236}">
                <a16:creationId xmlns:a16="http://schemas.microsoft.com/office/drawing/2014/main" id="{14BE9F4A-6739-F744-A75D-10B489B49B2C}"/>
              </a:ext>
            </a:extLst>
          </p:cNvPr>
          <p:cNvSpPr>
            <a:spLocks noGrp="1"/>
          </p:cNvSpPr>
          <p:nvPr>
            <p:ph type="body" sz="quarter" idx="26"/>
          </p:nvPr>
        </p:nvSpPr>
        <p:spPr>
          <a:xfrm>
            <a:off x="457200" y="776288"/>
            <a:ext cx="2275849" cy="282575"/>
          </a:xfrm>
        </p:spPr>
        <p:txBody>
          <a:bodyPr vert="horz" lIns="0" tIns="0" rIns="0" bIns="0" rtlCol="0" anchor="t">
            <a:noAutofit/>
          </a:bodyPr>
          <a:lstStyle>
            <a:lvl1pPr>
              <a:defRPr lang="en-US" sz="1200" dirty="0" smtClean="0">
                <a:solidFill>
                  <a:schemeClr val="bg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
        <p:nvSpPr>
          <p:cNvPr id="8" name="Text Placeholder 4">
            <a:extLst>
              <a:ext uri="{FF2B5EF4-FFF2-40B4-BE49-F238E27FC236}">
                <a16:creationId xmlns:a16="http://schemas.microsoft.com/office/drawing/2014/main" id="{F4BF465B-5495-3F48-8347-2AAEAF979E67}"/>
              </a:ext>
            </a:extLst>
          </p:cNvPr>
          <p:cNvSpPr>
            <a:spLocks noGrp="1"/>
          </p:cNvSpPr>
          <p:nvPr>
            <p:ph type="body" sz="quarter" idx="23" hasCustomPrompt="1"/>
          </p:nvPr>
        </p:nvSpPr>
        <p:spPr>
          <a:xfrm>
            <a:off x="457200" y="1339850"/>
            <a:ext cx="2275727" cy="3078038"/>
          </a:xfrm>
        </p:spPr>
        <p:txBody>
          <a:bodyPr lIns="0" tIns="0" rIns="0" bIns="0">
            <a:noAutofit/>
          </a:bodyPr>
          <a:lstStyle>
            <a:lvl1pPr marL="0" indent="0">
              <a:buNone/>
              <a:defRPr sz="1200" b="0" i="0">
                <a:solidFill>
                  <a:schemeClr val="bg1"/>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13" name="Text Placeholder 4">
            <a:extLst>
              <a:ext uri="{FF2B5EF4-FFF2-40B4-BE49-F238E27FC236}">
                <a16:creationId xmlns:a16="http://schemas.microsoft.com/office/drawing/2014/main" id="{A0213993-1DC0-F84E-AC3B-FDB5AE8E8868}"/>
              </a:ext>
            </a:extLst>
          </p:cNvPr>
          <p:cNvSpPr>
            <a:spLocks noGrp="1"/>
          </p:cNvSpPr>
          <p:nvPr>
            <p:ph type="body" sz="quarter" idx="27" hasCustomPrompt="1"/>
          </p:nvPr>
        </p:nvSpPr>
        <p:spPr>
          <a:xfrm>
            <a:off x="4740416" y="2558425"/>
            <a:ext cx="2275727" cy="714981"/>
          </a:xfrm>
        </p:spPr>
        <p:txBody>
          <a:bodyPr lIns="0" tIns="0" rIns="0" bIns="0">
            <a:noAutofit/>
          </a:bodyPr>
          <a:lstStyle>
            <a:lvl1pPr marL="0" indent="0" algn="ctr">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14" name="Text Placeholder 4">
            <a:extLst>
              <a:ext uri="{FF2B5EF4-FFF2-40B4-BE49-F238E27FC236}">
                <a16:creationId xmlns:a16="http://schemas.microsoft.com/office/drawing/2014/main" id="{6F3D2714-B09C-B343-8A21-49C22C819A04}"/>
              </a:ext>
            </a:extLst>
          </p:cNvPr>
          <p:cNvSpPr>
            <a:spLocks noGrp="1"/>
          </p:cNvSpPr>
          <p:nvPr>
            <p:ph type="body" sz="quarter" idx="28" hasCustomPrompt="1"/>
          </p:nvPr>
        </p:nvSpPr>
        <p:spPr>
          <a:xfrm>
            <a:off x="8593225" y="2558425"/>
            <a:ext cx="2275727" cy="714981"/>
          </a:xfrm>
        </p:spPr>
        <p:txBody>
          <a:bodyPr lIns="0" tIns="0" rIns="0" bIns="0">
            <a:noAutofit/>
          </a:bodyPr>
          <a:lstStyle>
            <a:lvl1pPr marL="0" indent="0" algn="ctr">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15" name="Text Placeholder 4">
            <a:extLst>
              <a:ext uri="{FF2B5EF4-FFF2-40B4-BE49-F238E27FC236}">
                <a16:creationId xmlns:a16="http://schemas.microsoft.com/office/drawing/2014/main" id="{538F3044-4463-E741-8AB1-25230A0BAB51}"/>
              </a:ext>
            </a:extLst>
          </p:cNvPr>
          <p:cNvSpPr>
            <a:spLocks noGrp="1"/>
          </p:cNvSpPr>
          <p:nvPr>
            <p:ph type="body" sz="quarter" idx="29" hasCustomPrompt="1"/>
          </p:nvPr>
        </p:nvSpPr>
        <p:spPr>
          <a:xfrm>
            <a:off x="8593225" y="5394092"/>
            <a:ext cx="2275727" cy="714981"/>
          </a:xfrm>
        </p:spPr>
        <p:txBody>
          <a:bodyPr lIns="0" tIns="0" rIns="0" bIns="0">
            <a:noAutofit/>
          </a:bodyPr>
          <a:lstStyle>
            <a:lvl1pPr marL="0" indent="0" algn="ctr">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16" name="Text Placeholder 4">
            <a:extLst>
              <a:ext uri="{FF2B5EF4-FFF2-40B4-BE49-F238E27FC236}">
                <a16:creationId xmlns:a16="http://schemas.microsoft.com/office/drawing/2014/main" id="{E626EBB1-595F-4E48-8872-72005D6D43DF}"/>
              </a:ext>
            </a:extLst>
          </p:cNvPr>
          <p:cNvSpPr>
            <a:spLocks noGrp="1"/>
          </p:cNvSpPr>
          <p:nvPr>
            <p:ph type="body" sz="quarter" idx="30" hasCustomPrompt="1"/>
          </p:nvPr>
        </p:nvSpPr>
        <p:spPr>
          <a:xfrm>
            <a:off x="4750690" y="5394092"/>
            <a:ext cx="2275727" cy="714981"/>
          </a:xfrm>
        </p:spPr>
        <p:txBody>
          <a:bodyPr lIns="0" tIns="0" rIns="0" bIns="0">
            <a:noAutofit/>
          </a:bodyPr>
          <a:lstStyle>
            <a:lvl1pPr marL="0" indent="0" algn="ctr">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pic>
        <p:nvPicPr>
          <p:cNvPr id="18" name="Picture 17">
            <a:extLst>
              <a:ext uri="{FF2B5EF4-FFF2-40B4-BE49-F238E27FC236}">
                <a16:creationId xmlns:a16="http://schemas.microsoft.com/office/drawing/2014/main" id="{27A688BD-D8BB-4445-9604-959C2634E0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
        <p:nvSpPr>
          <p:cNvPr id="6" name="Picture Placeholder 5">
            <a:extLst>
              <a:ext uri="{FF2B5EF4-FFF2-40B4-BE49-F238E27FC236}">
                <a16:creationId xmlns:a16="http://schemas.microsoft.com/office/drawing/2014/main" id="{89361D2D-C20B-EB4A-A2D0-42DD4A8301CD}"/>
              </a:ext>
            </a:extLst>
          </p:cNvPr>
          <p:cNvSpPr>
            <a:spLocks noGrp="1"/>
          </p:cNvSpPr>
          <p:nvPr>
            <p:ph type="pic" sz="quarter" idx="31" hasCustomPrompt="1"/>
          </p:nvPr>
        </p:nvSpPr>
        <p:spPr>
          <a:xfrm>
            <a:off x="4740415" y="656216"/>
            <a:ext cx="2285859" cy="1667884"/>
          </a:xfrm>
        </p:spPr>
        <p:txBody>
          <a:bodyPr anchor="ctr"/>
          <a:lstStyle>
            <a:lvl1pPr marL="0" indent="0" algn="ctr">
              <a:buNone/>
              <a:defRPr/>
            </a:lvl1pPr>
          </a:lstStyle>
          <a:p>
            <a:r>
              <a:rPr lang="en-US"/>
              <a:t>ADD ICON HERE</a:t>
            </a:r>
          </a:p>
        </p:txBody>
      </p:sp>
      <p:sp>
        <p:nvSpPr>
          <p:cNvPr id="19" name="Picture Placeholder 5">
            <a:extLst>
              <a:ext uri="{FF2B5EF4-FFF2-40B4-BE49-F238E27FC236}">
                <a16:creationId xmlns:a16="http://schemas.microsoft.com/office/drawing/2014/main" id="{92C92BB5-6E73-BC41-8896-70A48DC2E19E}"/>
              </a:ext>
            </a:extLst>
          </p:cNvPr>
          <p:cNvSpPr>
            <a:spLocks noGrp="1"/>
          </p:cNvSpPr>
          <p:nvPr>
            <p:ph type="pic" sz="quarter" idx="32" hasCustomPrompt="1"/>
          </p:nvPr>
        </p:nvSpPr>
        <p:spPr>
          <a:xfrm>
            <a:off x="8580895" y="656216"/>
            <a:ext cx="2285859" cy="1667884"/>
          </a:xfrm>
        </p:spPr>
        <p:txBody>
          <a:bodyPr anchor="ctr"/>
          <a:lstStyle>
            <a:lvl1pPr marL="0" indent="0" algn="ctr">
              <a:buNone/>
              <a:defRPr/>
            </a:lvl1pPr>
          </a:lstStyle>
          <a:p>
            <a:r>
              <a:rPr lang="en-US"/>
              <a:t>ADD ICON HERE</a:t>
            </a:r>
          </a:p>
        </p:txBody>
      </p:sp>
      <p:sp>
        <p:nvSpPr>
          <p:cNvPr id="20" name="Picture Placeholder 5">
            <a:extLst>
              <a:ext uri="{FF2B5EF4-FFF2-40B4-BE49-F238E27FC236}">
                <a16:creationId xmlns:a16="http://schemas.microsoft.com/office/drawing/2014/main" id="{66E7DB0A-70FC-DC4B-BC74-7CD89BAC80DE}"/>
              </a:ext>
            </a:extLst>
          </p:cNvPr>
          <p:cNvSpPr>
            <a:spLocks noGrp="1"/>
          </p:cNvSpPr>
          <p:nvPr>
            <p:ph type="pic" sz="quarter" idx="33" hasCustomPrompt="1"/>
          </p:nvPr>
        </p:nvSpPr>
        <p:spPr>
          <a:xfrm>
            <a:off x="4740415" y="3517750"/>
            <a:ext cx="2285859" cy="1667884"/>
          </a:xfrm>
        </p:spPr>
        <p:txBody>
          <a:bodyPr anchor="ctr"/>
          <a:lstStyle>
            <a:lvl1pPr marL="0" indent="0" algn="ctr">
              <a:buNone/>
              <a:defRPr/>
            </a:lvl1pPr>
          </a:lstStyle>
          <a:p>
            <a:r>
              <a:rPr lang="en-US"/>
              <a:t>ADD ICON HERE</a:t>
            </a:r>
          </a:p>
        </p:txBody>
      </p:sp>
      <p:sp>
        <p:nvSpPr>
          <p:cNvPr id="21" name="Picture Placeholder 5">
            <a:extLst>
              <a:ext uri="{FF2B5EF4-FFF2-40B4-BE49-F238E27FC236}">
                <a16:creationId xmlns:a16="http://schemas.microsoft.com/office/drawing/2014/main" id="{13C4F1E5-10A6-1241-BF84-DA7D535AE7E2}"/>
              </a:ext>
            </a:extLst>
          </p:cNvPr>
          <p:cNvSpPr>
            <a:spLocks noGrp="1"/>
          </p:cNvSpPr>
          <p:nvPr>
            <p:ph type="pic" sz="quarter" idx="34" hasCustomPrompt="1"/>
          </p:nvPr>
        </p:nvSpPr>
        <p:spPr>
          <a:xfrm>
            <a:off x="8580895" y="3517750"/>
            <a:ext cx="2285859" cy="1667884"/>
          </a:xfrm>
        </p:spPr>
        <p:txBody>
          <a:bodyPr anchor="ctr"/>
          <a:lstStyle>
            <a:lvl1pPr marL="0" indent="0" algn="ctr">
              <a:buNone/>
              <a:defRPr/>
            </a:lvl1pPr>
          </a:lstStyle>
          <a:p>
            <a:r>
              <a:rPr lang="en-US"/>
              <a:t>ADD ICON HERE</a:t>
            </a:r>
          </a:p>
        </p:txBody>
      </p:sp>
    </p:spTree>
    <p:extLst>
      <p:ext uri="{BB962C8B-B14F-4D97-AF65-F5344CB8AC3E}">
        <p14:creationId xmlns:p14="http://schemas.microsoft.com/office/powerpoint/2010/main" val="176672592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w/ 3 Data Series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C938A9-452C-1549-BE20-0A5AA1D7F600}"/>
              </a:ext>
            </a:extLst>
          </p:cNvPr>
          <p:cNvSpPr/>
          <p:nvPr userDrawn="1"/>
        </p:nvSpPr>
        <p:spPr>
          <a:xfrm>
            <a:off x="5527497" y="0"/>
            <a:ext cx="666450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B72CD-1A91-FE42-9E2A-A4429F9FE78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B1709B7-76A9-EB41-9AB8-5941214CB338}"/>
              </a:ext>
            </a:extLst>
          </p:cNvPr>
          <p:cNvSpPr>
            <a:spLocks noGrp="1"/>
          </p:cNvSpPr>
          <p:nvPr>
            <p:ph type="sldNum" sz="quarter" idx="10"/>
          </p:nvPr>
        </p:nvSpPr>
        <p:spPr/>
        <p:txBody>
          <a:bodyPr/>
          <a:lstStyle/>
          <a:p>
            <a:fld id="{BB55D76A-9B6E-CD41-ABBE-F6C938295BAD}" type="slidenum">
              <a:rPr lang="en-US" smtClean="0"/>
              <a:pPr/>
              <a:t>‹#›</a:t>
            </a:fld>
            <a:endParaRPr lang="en-US"/>
          </a:p>
        </p:txBody>
      </p:sp>
      <p:sp>
        <p:nvSpPr>
          <p:cNvPr id="8" name="Text Placeholder 57">
            <a:extLst>
              <a:ext uri="{FF2B5EF4-FFF2-40B4-BE49-F238E27FC236}">
                <a16:creationId xmlns:a16="http://schemas.microsoft.com/office/drawing/2014/main" id="{CEA0FB1D-C1EB-A04A-A46F-F1A57161032F}"/>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
        <p:nvSpPr>
          <p:cNvPr id="9" name="Text Placeholder 4">
            <a:extLst>
              <a:ext uri="{FF2B5EF4-FFF2-40B4-BE49-F238E27FC236}">
                <a16:creationId xmlns:a16="http://schemas.microsoft.com/office/drawing/2014/main" id="{71BF0678-8B4C-E24A-A771-0CC35FDF1319}"/>
              </a:ext>
            </a:extLst>
          </p:cNvPr>
          <p:cNvSpPr>
            <a:spLocks noGrp="1"/>
          </p:cNvSpPr>
          <p:nvPr>
            <p:ph type="body" sz="quarter" idx="23" hasCustomPrompt="1"/>
          </p:nvPr>
        </p:nvSpPr>
        <p:spPr>
          <a:xfrm>
            <a:off x="457200" y="2613846"/>
            <a:ext cx="4666998" cy="2687619"/>
          </a:xfrm>
        </p:spPr>
        <p:txBody>
          <a:bodyPr lIns="0" tIns="0" rIns="0" bIns="0">
            <a:noAutofit/>
          </a:bodyPr>
          <a:lstStyle>
            <a:lvl1pPr marL="0" indent="0">
              <a:lnSpc>
                <a:spcPct val="100000"/>
              </a:lnSpc>
              <a:buNone/>
              <a:defRPr sz="16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10" name="Text Placeholder 4">
            <a:extLst>
              <a:ext uri="{FF2B5EF4-FFF2-40B4-BE49-F238E27FC236}">
                <a16:creationId xmlns:a16="http://schemas.microsoft.com/office/drawing/2014/main" id="{43ABE6B9-2BDA-604A-95AB-F05978AFBC92}"/>
              </a:ext>
            </a:extLst>
          </p:cNvPr>
          <p:cNvSpPr>
            <a:spLocks noGrp="1"/>
          </p:cNvSpPr>
          <p:nvPr>
            <p:ph type="body" sz="quarter" idx="16" hasCustomPrompt="1"/>
          </p:nvPr>
        </p:nvSpPr>
        <p:spPr>
          <a:xfrm>
            <a:off x="457201" y="1277404"/>
            <a:ext cx="4666998" cy="1147297"/>
          </a:xfrm>
        </p:spPr>
        <p:txBody>
          <a:bodyPr lIns="0" tIns="0" rIns="0" bIns="0">
            <a:noAutofit/>
          </a:bodyPr>
          <a:lstStyle>
            <a:lvl1pPr marL="0" indent="0">
              <a:buNone/>
              <a:defRPr sz="3200" b="0" i="0">
                <a:solidFill>
                  <a:schemeClr val="accent1"/>
                </a:solidFill>
                <a:latin typeface="TWK Everett" panose="020B0204000000000000" pitchFamily="34" charset="77"/>
              </a:defRPr>
            </a:lvl1pPr>
          </a:lstStyle>
          <a:p>
            <a:pPr lvl="0"/>
            <a:r>
              <a:rPr lang="en-US"/>
              <a:t>Add body text here– as a caption</a:t>
            </a:r>
          </a:p>
        </p:txBody>
      </p:sp>
      <p:sp>
        <p:nvSpPr>
          <p:cNvPr id="12" name="Content Placeholder 2">
            <a:extLst>
              <a:ext uri="{FF2B5EF4-FFF2-40B4-BE49-F238E27FC236}">
                <a16:creationId xmlns:a16="http://schemas.microsoft.com/office/drawing/2014/main" id="{194F8DF5-2BD3-5C40-AAED-671D2380F0ED}"/>
              </a:ext>
            </a:extLst>
          </p:cNvPr>
          <p:cNvSpPr>
            <a:spLocks noGrp="1"/>
          </p:cNvSpPr>
          <p:nvPr>
            <p:ph idx="1" hasCustomPrompt="1"/>
          </p:nvPr>
        </p:nvSpPr>
        <p:spPr>
          <a:xfrm>
            <a:off x="6644126" y="2825138"/>
            <a:ext cx="1924521" cy="879674"/>
          </a:xfrm>
        </p:spPr>
        <p:txBody>
          <a:bodyPr lIns="0" tIns="0" rIns="0" bIns="0" anchor="t">
            <a:noAutofit/>
          </a:bodyPr>
          <a:lstStyle>
            <a:lvl1pPr marL="0" indent="0">
              <a:lnSpc>
                <a:spcPct val="100000"/>
              </a:lnSpc>
              <a:buNone/>
              <a:defRPr sz="5400" b="0" i="0">
                <a:ln w="12700">
                  <a:solidFill>
                    <a:schemeClr val="bg2"/>
                  </a:solidFill>
                </a:ln>
                <a:noFill/>
                <a:latin typeface="TWK Everett" panose="020B0204000000000000" pitchFamily="34" charset="77"/>
              </a:defRPr>
            </a:lvl1pPr>
          </a:lstStyle>
          <a:p>
            <a:pPr lvl="0"/>
            <a:r>
              <a:rPr lang="en-US"/>
              <a:t>43%</a:t>
            </a:r>
          </a:p>
        </p:txBody>
      </p:sp>
      <p:sp>
        <p:nvSpPr>
          <p:cNvPr id="14" name="Content Placeholder 2">
            <a:extLst>
              <a:ext uri="{FF2B5EF4-FFF2-40B4-BE49-F238E27FC236}">
                <a16:creationId xmlns:a16="http://schemas.microsoft.com/office/drawing/2014/main" id="{9AA88EE2-3DB2-F14E-96EF-6F3FA4FCF587}"/>
              </a:ext>
            </a:extLst>
          </p:cNvPr>
          <p:cNvSpPr>
            <a:spLocks noGrp="1"/>
          </p:cNvSpPr>
          <p:nvPr>
            <p:ph idx="27" hasCustomPrompt="1"/>
          </p:nvPr>
        </p:nvSpPr>
        <p:spPr>
          <a:xfrm>
            <a:off x="6644126" y="4972437"/>
            <a:ext cx="1924521" cy="879674"/>
          </a:xfrm>
        </p:spPr>
        <p:txBody>
          <a:bodyPr lIns="0" tIns="0" rIns="0" bIns="0" anchor="t">
            <a:noAutofit/>
          </a:bodyPr>
          <a:lstStyle>
            <a:lvl1pPr marL="0" indent="0">
              <a:lnSpc>
                <a:spcPct val="100000"/>
              </a:lnSpc>
              <a:buNone/>
              <a:defRPr sz="5400" b="0" i="0">
                <a:ln w="12700">
                  <a:solidFill>
                    <a:schemeClr val="bg2"/>
                  </a:solidFill>
                </a:ln>
                <a:noFill/>
                <a:latin typeface="TWK Everett" panose="020B0204000000000000" pitchFamily="34" charset="77"/>
              </a:defRPr>
            </a:lvl1pPr>
          </a:lstStyle>
          <a:p>
            <a:pPr lvl="0"/>
            <a:r>
              <a:rPr lang="en-US"/>
              <a:t>43%</a:t>
            </a:r>
          </a:p>
        </p:txBody>
      </p:sp>
      <p:sp>
        <p:nvSpPr>
          <p:cNvPr id="15" name="Content Placeholder 2">
            <a:extLst>
              <a:ext uri="{FF2B5EF4-FFF2-40B4-BE49-F238E27FC236}">
                <a16:creationId xmlns:a16="http://schemas.microsoft.com/office/drawing/2014/main" id="{EAC613E7-609B-D240-9F6E-FFAB7A0CF253}"/>
              </a:ext>
            </a:extLst>
          </p:cNvPr>
          <p:cNvSpPr>
            <a:spLocks noGrp="1"/>
          </p:cNvSpPr>
          <p:nvPr>
            <p:ph idx="28" hasCustomPrompt="1"/>
          </p:nvPr>
        </p:nvSpPr>
        <p:spPr>
          <a:xfrm>
            <a:off x="6644126" y="677839"/>
            <a:ext cx="1924521" cy="879674"/>
          </a:xfrm>
        </p:spPr>
        <p:txBody>
          <a:bodyPr lIns="0" tIns="0" rIns="0" bIns="0" anchor="t">
            <a:noAutofit/>
          </a:bodyPr>
          <a:lstStyle>
            <a:lvl1pPr marL="0" indent="0">
              <a:lnSpc>
                <a:spcPct val="100000"/>
              </a:lnSpc>
              <a:buNone/>
              <a:defRPr sz="5400" b="0" i="0">
                <a:ln w="12700">
                  <a:solidFill>
                    <a:schemeClr val="bg2"/>
                  </a:solidFill>
                </a:ln>
                <a:noFill/>
                <a:latin typeface="TWK Everett" panose="020B0204000000000000" pitchFamily="34" charset="77"/>
              </a:defRPr>
            </a:lvl1pPr>
          </a:lstStyle>
          <a:p>
            <a:pPr lvl="0"/>
            <a:r>
              <a:rPr lang="en-US"/>
              <a:t>43%</a:t>
            </a:r>
          </a:p>
        </p:txBody>
      </p:sp>
      <p:sp>
        <p:nvSpPr>
          <p:cNvPr id="17" name="Chart Placeholder 16">
            <a:extLst>
              <a:ext uri="{FF2B5EF4-FFF2-40B4-BE49-F238E27FC236}">
                <a16:creationId xmlns:a16="http://schemas.microsoft.com/office/drawing/2014/main" id="{968EB040-BF86-1A41-8C69-5DED5E27CDE2}"/>
              </a:ext>
            </a:extLst>
          </p:cNvPr>
          <p:cNvSpPr>
            <a:spLocks noGrp="1"/>
          </p:cNvSpPr>
          <p:nvPr>
            <p:ph type="chart" sz="quarter" idx="29" hasCustomPrompt="1"/>
          </p:nvPr>
        </p:nvSpPr>
        <p:spPr>
          <a:xfrm>
            <a:off x="8753475" y="380346"/>
            <a:ext cx="2127250" cy="1794116"/>
          </a:xfrm>
        </p:spPr>
        <p:txBody>
          <a:bodyPr/>
          <a:lstStyle>
            <a:lvl1pPr marL="0" indent="0">
              <a:buNone/>
              <a:defRPr/>
            </a:lvl1pPr>
          </a:lstStyle>
          <a:p>
            <a:r>
              <a:rPr lang="en-US"/>
              <a:t>PIE CHART</a:t>
            </a:r>
          </a:p>
        </p:txBody>
      </p:sp>
      <p:sp>
        <p:nvSpPr>
          <p:cNvPr id="18" name="Chart Placeholder 16">
            <a:extLst>
              <a:ext uri="{FF2B5EF4-FFF2-40B4-BE49-F238E27FC236}">
                <a16:creationId xmlns:a16="http://schemas.microsoft.com/office/drawing/2014/main" id="{43FB1247-FEB8-FD44-8B83-7FE927AF1171}"/>
              </a:ext>
            </a:extLst>
          </p:cNvPr>
          <p:cNvSpPr>
            <a:spLocks noGrp="1"/>
          </p:cNvSpPr>
          <p:nvPr>
            <p:ph type="chart" sz="quarter" idx="30" hasCustomPrompt="1"/>
          </p:nvPr>
        </p:nvSpPr>
        <p:spPr>
          <a:xfrm>
            <a:off x="8753475" y="2542698"/>
            <a:ext cx="2127250" cy="1794116"/>
          </a:xfrm>
        </p:spPr>
        <p:txBody>
          <a:bodyPr/>
          <a:lstStyle>
            <a:lvl1pPr marL="0" indent="0">
              <a:buNone/>
              <a:defRPr/>
            </a:lvl1pPr>
          </a:lstStyle>
          <a:p>
            <a:r>
              <a:rPr lang="en-US"/>
              <a:t>PIE CHART</a:t>
            </a:r>
          </a:p>
        </p:txBody>
      </p:sp>
      <p:sp>
        <p:nvSpPr>
          <p:cNvPr id="19" name="Chart Placeholder 16">
            <a:extLst>
              <a:ext uri="{FF2B5EF4-FFF2-40B4-BE49-F238E27FC236}">
                <a16:creationId xmlns:a16="http://schemas.microsoft.com/office/drawing/2014/main" id="{4AE38E9C-5D6C-C948-B3A6-E27F18CF72CF}"/>
              </a:ext>
            </a:extLst>
          </p:cNvPr>
          <p:cNvSpPr>
            <a:spLocks noGrp="1"/>
          </p:cNvSpPr>
          <p:nvPr>
            <p:ph type="chart" sz="quarter" idx="31" hasCustomPrompt="1"/>
          </p:nvPr>
        </p:nvSpPr>
        <p:spPr>
          <a:xfrm>
            <a:off x="8753475" y="4705049"/>
            <a:ext cx="2127250" cy="1794116"/>
          </a:xfrm>
        </p:spPr>
        <p:txBody>
          <a:bodyPr/>
          <a:lstStyle>
            <a:lvl1pPr marL="0" indent="0">
              <a:buNone/>
              <a:defRPr/>
            </a:lvl1pPr>
          </a:lstStyle>
          <a:p>
            <a:r>
              <a:rPr lang="en-US"/>
              <a:t>PIE CHART</a:t>
            </a:r>
          </a:p>
        </p:txBody>
      </p:sp>
      <p:sp>
        <p:nvSpPr>
          <p:cNvPr id="20" name="Text Placeholder 4">
            <a:extLst>
              <a:ext uri="{FF2B5EF4-FFF2-40B4-BE49-F238E27FC236}">
                <a16:creationId xmlns:a16="http://schemas.microsoft.com/office/drawing/2014/main" id="{484EB7A4-5FD1-D845-9208-8B2C9A7A835E}"/>
              </a:ext>
            </a:extLst>
          </p:cNvPr>
          <p:cNvSpPr>
            <a:spLocks noGrp="1"/>
          </p:cNvSpPr>
          <p:nvPr>
            <p:ph type="body" sz="quarter" idx="32" hasCustomPrompt="1"/>
          </p:nvPr>
        </p:nvSpPr>
        <p:spPr>
          <a:xfrm>
            <a:off x="6644126" y="1590613"/>
            <a:ext cx="1891070" cy="714981"/>
          </a:xfrm>
        </p:spPr>
        <p:txBody>
          <a:bodyPr lIns="0" tIns="0" rIns="0" bIns="0">
            <a:noAutofit/>
          </a:bodyPr>
          <a:lstStyle>
            <a:lvl1pPr marL="0" indent="0" algn="l">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21" name="Text Placeholder 4">
            <a:extLst>
              <a:ext uri="{FF2B5EF4-FFF2-40B4-BE49-F238E27FC236}">
                <a16:creationId xmlns:a16="http://schemas.microsoft.com/office/drawing/2014/main" id="{3D671F25-922E-234A-802F-BD1481273BC2}"/>
              </a:ext>
            </a:extLst>
          </p:cNvPr>
          <p:cNvSpPr>
            <a:spLocks noGrp="1"/>
          </p:cNvSpPr>
          <p:nvPr>
            <p:ph type="body" sz="quarter" idx="33" hasCustomPrompt="1"/>
          </p:nvPr>
        </p:nvSpPr>
        <p:spPr>
          <a:xfrm>
            <a:off x="6644126" y="3758460"/>
            <a:ext cx="1891070" cy="714981"/>
          </a:xfrm>
        </p:spPr>
        <p:txBody>
          <a:bodyPr lIns="0" tIns="0" rIns="0" bIns="0">
            <a:noAutofit/>
          </a:bodyPr>
          <a:lstStyle>
            <a:lvl1pPr marL="0" indent="0" algn="l">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sp>
        <p:nvSpPr>
          <p:cNvPr id="22" name="Text Placeholder 4">
            <a:extLst>
              <a:ext uri="{FF2B5EF4-FFF2-40B4-BE49-F238E27FC236}">
                <a16:creationId xmlns:a16="http://schemas.microsoft.com/office/drawing/2014/main" id="{C14D9A2D-36B0-C742-9DFB-1E9D356E0722}"/>
              </a:ext>
            </a:extLst>
          </p:cNvPr>
          <p:cNvSpPr>
            <a:spLocks noGrp="1"/>
          </p:cNvSpPr>
          <p:nvPr>
            <p:ph type="body" sz="quarter" idx="34" hasCustomPrompt="1"/>
          </p:nvPr>
        </p:nvSpPr>
        <p:spPr>
          <a:xfrm>
            <a:off x="6644126" y="5905759"/>
            <a:ext cx="1891070" cy="714981"/>
          </a:xfrm>
        </p:spPr>
        <p:txBody>
          <a:bodyPr lIns="0" tIns="0" rIns="0" bIns="0">
            <a:noAutofit/>
          </a:bodyPr>
          <a:lstStyle>
            <a:lvl1pPr marL="0" indent="0" algn="l">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a:t>
            </a:r>
          </a:p>
        </p:txBody>
      </p:sp>
      <p:pic>
        <p:nvPicPr>
          <p:cNvPr id="23" name="Picture 22">
            <a:extLst>
              <a:ext uri="{FF2B5EF4-FFF2-40B4-BE49-F238E27FC236}">
                <a16:creationId xmlns:a16="http://schemas.microsoft.com/office/drawing/2014/main" id="{F50D2436-2609-0D43-914A-247D0B6AE7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168284583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rted List Spring Green">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6899531-8154-F249-BFFD-54079D22589A}"/>
              </a:ext>
            </a:extLst>
          </p:cNvPr>
          <p:cNvSpPr/>
          <p:nvPr userDrawn="1"/>
        </p:nvSpPr>
        <p:spPr>
          <a:xfrm>
            <a:off x="3277457" y="0"/>
            <a:ext cx="891454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D04C1-60D3-B645-8E3E-7801264BD984}"/>
              </a:ext>
            </a:extLst>
          </p:cNvPr>
          <p:cNvSpPr>
            <a:spLocks noGrp="1"/>
          </p:cNvSpPr>
          <p:nvPr>
            <p:ph type="title" hasCustomPrompt="1"/>
          </p:nvPr>
        </p:nvSpPr>
        <p:spPr>
          <a:xfrm>
            <a:off x="457201" y="766076"/>
            <a:ext cx="2727186" cy="286584"/>
          </a:xfrm>
        </p:spPr>
        <p:txBody>
          <a:bodyPr anchor="t"/>
          <a:lstStyle>
            <a:lvl1pPr marL="0" marR="0" indent="0" algn="l" defTabSz="914400" rtl="0" eaLnBrk="1" fontAlgn="auto" latinLnBrk="0" hangingPunct="1">
              <a:lnSpc>
                <a:spcPct val="90000"/>
              </a:lnSpc>
              <a:spcBef>
                <a:spcPct val="0"/>
              </a:spcBef>
              <a:spcAft>
                <a:spcPts val="0"/>
              </a:spcAft>
              <a:buClrTx/>
              <a:buSzTx/>
              <a:buFontTx/>
              <a:buNone/>
              <a:tabLst/>
              <a:defRPr sz="1200" b="0" i="0">
                <a:solidFill>
                  <a:schemeClr val="accent1"/>
                </a:solidFill>
                <a:latin typeface="TWK Everett" panose="020B0204000000000000" pitchFamily="34" charset="77"/>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text styles</a:t>
            </a:r>
            <a:br>
              <a:rPr lang="en-US"/>
            </a:br>
            <a:endParaRPr lang="en-US"/>
          </a:p>
        </p:txBody>
      </p:sp>
      <p:sp>
        <p:nvSpPr>
          <p:cNvPr id="22" name="Text Placeholder 21">
            <a:extLst>
              <a:ext uri="{FF2B5EF4-FFF2-40B4-BE49-F238E27FC236}">
                <a16:creationId xmlns:a16="http://schemas.microsoft.com/office/drawing/2014/main" id="{D9CB8481-F0E0-0547-AD93-9098DFF3A662}"/>
              </a:ext>
            </a:extLst>
          </p:cNvPr>
          <p:cNvSpPr>
            <a:spLocks noGrp="1"/>
          </p:cNvSpPr>
          <p:nvPr>
            <p:ph type="body" sz="quarter" idx="15"/>
          </p:nvPr>
        </p:nvSpPr>
        <p:spPr>
          <a:xfrm>
            <a:off x="457200" y="495300"/>
            <a:ext cx="2727325" cy="286584"/>
          </a:xfrm>
        </p:spPr>
        <p:txBody>
          <a:bodyPr lIns="0" tIns="0" rIns="0" bIns="0" anchor="t">
            <a:noAutofit/>
          </a:bodyPr>
          <a:lstStyle>
            <a:lvl1pPr marL="0" indent="0">
              <a:buNone/>
              <a:defRPr sz="1600" b="0" i="0">
                <a:latin typeface="TWK Everett" panose="020B0204000000000000" pitchFamily="34" charset="77"/>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edit Master</a:t>
            </a:r>
          </a:p>
        </p:txBody>
      </p:sp>
      <p:sp>
        <p:nvSpPr>
          <p:cNvPr id="9" name="Slide Number Placeholder 5">
            <a:extLst>
              <a:ext uri="{FF2B5EF4-FFF2-40B4-BE49-F238E27FC236}">
                <a16:creationId xmlns:a16="http://schemas.microsoft.com/office/drawing/2014/main" id="{E90F3BFC-A290-9345-A4EF-7E607311CC59}"/>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1" name="Picture 10">
            <a:extLst>
              <a:ext uri="{FF2B5EF4-FFF2-40B4-BE49-F238E27FC236}">
                <a16:creationId xmlns:a16="http://schemas.microsoft.com/office/drawing/2014/main" id="{EC21EE53-FD0A-0F47-8654-7BF20FE114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61" name="Text Placeholder 60">
            <a:extLst>
              <a:ext uri="{FF2B5EF4-FFF2-40B4-BE49-F238E27FC236}">
                <a16:creationId xmlns:a16="http://schemas.microsoft.com/office/drawing/2014/main" id="{703E9B2E-92AD-314C-B1B6-092721E24135}"/>
              </a:ext>
            </a:extLst>
          </p:cNvPr>
          <p:cNvSpPr>
            <a:spLocks noGrp="1"/>
          </p:cNvSpPr>
          <p:nvPr>
            <p:ph type="body" sz="quarter" idx="16" hasCustomPrompt="1"/>
          </p:nvPr>
        </p:nvSpPr>
        <p:spPr>
          <a:xfrm>
            <a:off x="3841750" y="1541552"/>
            <a:ext cx="1171575" cy="349250"/>
          </a:xfrm>
        </p:spPr>
        <p:txBody>
          <a:bodyPr lIns="0" tIns="0" rIns="0" bIns="0">
            <a:noAutofit/>
          </a:bodyPr>
          <a:lstStyle>
            <a:lvl1pPr marL="0" indent="0">
              <a:buNone/>
              <a:defRPr sz="2000"/>
            </a:lvl1pPr>
          </a:lstStyle>
          <a:p>
            <a:pPr lvl="0"/>
            <a:r>
              <a:rPr lang="en-US"/>
              <a:t>Title</a:t>
            </a:r>
          </a:p>
        </p:txBody>
      </p:sp>
      <p:sp>
        <p:nvSpPr>
          <p:cNvPr id="62" name="Text Placeholder 60">
            <a:extLst>
              <a:ext uri="{FF2B5EF4-FFF2-40B4-BE49-F238E27FC236}">
                <a16:creationId xmlns:a16="http://schemas.microsoft.com/office/drawing/2014/main" id="{B13F71F9-7750-F846-AC6E-795CD6E3FDEA}"/>
              </a:ext>
            </a:extLst>
          </p:cNvPr>
          <p:cNvSpPr>
            <a:spLocks noGrp="1"/>
          </p:cNvSpPr>
          <p:nvPr>
            <p:ph type="body" sz="quarter" idx="17" hasCustomPrompt="1"/>
          </p:nvPr>
        </p:nvSpPr>
        <p:spPr>
          <a:xfrm>
            <a:off x="5821238" y="1541552"/>
            <a:ext cx="1171575" cy="349250"/>
          </a:xfrm>
        </p:spPr>
        <p:txBody>
          <a:bodyPr lIns="0" tIns="0" rIns="0" bIns="0">
            <a:noAutofit/>
          </a:bodyPr>
          <a:lstStyle>
            <a:lvl1pPr marL="0" indent="0">
              <a:buNone/>
              <a:defRPr sz="2000"/>
            </a:lvl1pPr>
          </a:lstStyle>
          <a:p>
            <a:pPr lvl="0"/>
            <a:r>
              <a:rPr lang="en-US"/>
              <a:t>Title</a:t>
            </a:r>
          </a:p>
        </p:txBody>
      </p:sp>
      <p:sp>
        <p:nvSpPr>
          <p:cNvPr id="63" name="Text Placeholder 60">
            <a:extLst>
              <a:ext uri="{FF2B5EF4-FFF2-40B4-BE49-F238E27FC236}">
                <a16:creationId xmlns:a16="http://schemas.microsoft.com/office/drawing/2014/main" id="{ED1CEAB6-CA90-2340-B527-B0FD8A18BDD7}"/>
              </a:ext>
            </a:extLst>
          </p:cNvPr>
          <p:cNvSpPr>
            <a:spLocks noGrp="1"/>
          </p:cNvSpPr>
          <p:nvPr>
            <p:ph type="body" sz="quarter" idx="18" hasCustomPrompt="1"/>
          </p:nvPr>
        </p:nvSpPr>
        <p:spPr>
          <a:xfrm>
            <a:off x="7800726" y="1541552"/>
            <a:ext cx="1171575" cy="349250"/>
          </a:xfrm>
        </p:spPr>
        <p:txBody>
          <a:bodyPr lIns="0" tIns="0" rIns="0" bIns="0">
            <a:noAutofit/>
          </a:bodyPr>
          <a:lstStyle>
            <a:lvl1pPr marL="0" indent="0">
              <a:buNone/>
              <a:defRPr sz="2000"/>
            </a:lvl1pPr>
          </a:lstStyle>
          <a:p>
            <a:pPr lvl="0"/>
            <a:r>
              <a:rPr lang="en-US"/>
              <a:t>Title</a:t>
            </a:r>
          </a:p>
        </p:txBody>
      </p:sp>
      <p:sp>
        <p:nvSpPr>
          <p:cNvPr id="64" name="Text Placeholder 60">
            <a:extLst>
              <a:ext uri="{FF2B5EF4-FFF2-40B4-BE49-F238E27FC236}">
                <a16:creationId xmlns:a16="http://schemas.microsoft.com/office/drawing/2014/main" id="{8C3DBF0B-7E5E-2141-8A8A-A1E9CB73D1AF}"/>
              </a:ext>
            </a:extLst>
          </p:cNvPr>
          <p:cNvSpPr>
            <a:spLocks noGrp="1"/>
          </p:cNvSpPr>
          <p:nvPr>
            <p:ph type="body" sz="quarter" idx="19" hasCustomPrompt="1"/>
          </p:nvPr>
        </p:nvSpPr>
        <p:spPr>
          <a:xfrm>
            <a:off x="9780214" y="1541552"/>
            <a:ext cx="1171575" cy="349250"/>
          </a:xfrm>
        </p:spPr>
        <p:txBody>
          <a:bodyPr lIns="0" tIns="0" rIns="0" bIns="0">
            <a:noAutofit/>
          </a:bodyPr>
          <a:lstStyle>
            <a:lvl1pPr marL="0" indent="0">
              <a:buNone/>
              <a:defRPr sz="2000"/>
            </a:lvl1pPr>
          </a:lstStyle>
          <a:p>
            <a:pPr lvl="0"/>
            <a:r>
              <a:rPr lang="en-US"/>
              <a:t>Title</a:t>
            </a:r>
          </a:p>
        </p:txBody>
      </p:sp>
      <p:sp>
        <p:nvSpPr>
          <p:cNvPr id="65" name="Text Placeholder 60">
            <a:extLst>
              <a:ext uri="{FF2B5EF4-FFF2-40B4-BE49-F238E27FC236}">
                <a16:creationId xmlns:a16="http://schemas.microsoft.com/office/drawing/2014/main" id="{E4D06BA6-2AEC-C24A-AA93-6E5FAC99278F}"/>
              </a:ext>
            </a:extLst>
          </p:cNvPr>
          <p:cNvSpPr>
            <a:spLocks noGrp="1"/>
          </p:cNvSpPr>
          <p:nvPr>
            <p:ph type="body" sz="quarter" idx="20" hasCustomPrompt="1"/>
          </p:nvPr>
        </p:nvSpPr>
        <p:spPr>
          <a:xfrm>
            <a:off x="3841750" y="2219647"/>
            <a:ext cx="1171575" cy="349250"/>
          </a:xfrm>
        </p:spPr>
        <p:txBody>
          <a:bodyPr lIns="0" tIns="0" rIns="0" bIns="0" anchor="ctr">
            <a:noAutofit/>
          </a:bodyPr>
          <a:lstStyle>
            <a:lvl1pPr marL="0" indent="0">
              <a:buNone/>
              <a:defRPr sz="1200"/>
            </a:lvl1pPr>
          </a:lstStyle>
          <a:p>
            <a:pPr lvl="0"/>
            <a:r>
              <a:rPr lang="en-US"/>
              <a:t>Add list here</a:t>
            </a:r>
          </a:p>
        </p:txBody>
      </p:sp>
      <p:sp>
        <p:nvSpPr>
          <p:cNvPr id="66" name="Text Placeholder 60">
            <a:extLst>
              <a:ext uri="{FF2B5EF4-FFF2-40B4-BE49-F238E27FC236}">
                <a16:creationId xmlns:a16="http://schemas.microsoft.com/office/drawing/2014/main" id="{6F350879-D2BA-7843-A4B9-8FE96078B59F}"/>
              </a:ext>
            </a:extLst>
          </p:cNvPr>
          <p:cNvSpPr>
            <a:spLocks noGrp="1"/>
          </p:cNvSpPr>
          <p:nvPr>
            <p:ph type="body" sz="quarter" idx="21" hasCustomPrompt="1"/>
          </p:nvPr>
        </p:nvSpPr>
        <p:spPr>
          <a:xfrm>
            <a:off x="5821238" y="2219647"/>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67" name="Text Placeholder 60">
            <a:extLst>
              <a:ext uri="{FF2B5EF4-FFF2-40B4-BE49-F238E27FC236}">
                <a16:creationId xmlns:a16="http://schemas.microsoft.com/office/drawing/2014/main" id="{00CCAF5D-97D5-F449-AB4B-553CB593D529}"/>
              </a:ext>
            </a:extLst>
          </p:cNvPr>
          <p:cNvSpPr>
            <a:spLocks noGrp="1"/>
          </p:cNvSpPr>
          <p:nvPr>
            <p:ph type="body" sz="quarter" idx="22" hasCustomPrompt="1"/>
          </p:nvPr>
        </p:nvSpPr>
        <p:spPr>
          <a:xfrm>
            <a:off x="7800726" y="2219647"/>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68" name="Text Placeholder 60">
            <a:extLst>
              <a:ext uri="{FF2B5EF4-FFF2-40B4-BE49-F238E27FC236}">
                <a16:creationId xmlns:a16="http://schemas.microsoft.com/office/drawing/2014/main" id="{B58A3F13-A070-DE4C-9B4D-40754FB99710}"/>
              </a:ext>
            </a:extLst>
          </p:cNvPr>
          <p:cNvSpPr>
            <a:spLocks noGrp="1"/>
          </p:cNvSpPr>
          <p:nvPr>
            <p:ph type="body" sz="quarter" idx="23" hasCustomPrompt="1"/>
          </p:nvPr>
        </p:nvSpPr>
        <p:spPr>
          <a:xfrm>
            <a:off x="9780214" y="2219647"/>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85" name="Text Placeholder 60">
            <a:extLst>
              <a:ext uri="{FF2B5EF4-FFF2-40B4-BE49-F238E27FC236}">
                <a16:creationId xmlns:a16="http://schemas.microsoft.com/office/drawing/2014/main" id="{15C8F638-5752-EB43-B38B-BD1AA62D4CB0}"/>
              </a:ext>
            </a:extLst>
          </p:cNvPr>
          <p:cNvSpPr>
            <a:spLocks noGrp="1"/>
          </p:cNvSpPr>
          <p:nvPr>
            <p:ph type="body" sz="quarter" idx="24" hasCustomPrompt="1"/>
          </p:nvPr>
        </p:nvSpPr>
        <p:spPr>
          <a:xfrm>
            <a:off x="3841750" y="2990209"/>
            <a:ext cx="1171575" cy="349250"/>
          </a:xfrm>
        </p:spPr>
        <p:txBody>
          <a:bodyPr lIns="0" tIns="0" rIns="0" bIns="0" anchor="ctr">
            <a:noAutofit/>
          </a:bodyPr>
          <a:lstStyle>
            <a:lvl1pPr marL="0" indent="0">
              <a:buNone/>
              <a:defRPr sz="1200"/>
            </a:lvl1pPr>
          </a:lstStyle>
          <a:p>
            <a:pPr lvl="0"/>
            <a:r>
              <a:rPr lang="en-US"/>
              <a:t>Add list here</a:t>
            </a:r>
          </a:p>
        </p:txBody>
      </p:sp>
      <p:sp>
        <p:nvSpPr>
          <p:cNvPr id="86" name="Text Placeholder 60">
            <a:extLst>
              <a:ext uri="{FF2B5EF4-FFF2-40B4-BE49-F238E27FC236}">
                <a16:creationId xmlns:a16="http://schemas.microsoft.com/office/drawing/2014/main" id="{0CC59CF1-BC60-5844-AC58-A1E62D90B1E7}"/>
              </a:ext>
            </a:extLst>
          </p:cNvPr>
          <p:cNvSpPr>
            <a:spLocks noGrp="1"/>
          </p:cNvSpPr>
          <p:nvPr>
            <p:ph type="body" sz="quarter" idx="25" hasCustomPrompt="1"/>
          </p:nvPr>
        </p:nvSpPr>
        <p:spPr>
          <a:xfrm>
            <a:off x="5821238" y="299020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87" name="Text Placeholder 60">
            <a:extLst>
              <a:ext uri="{FF2B5EF4-FFF2-40B4-BE49-F238E27FC236}">
                <a16:creationId xmlns:a16="http://schemas.microsoft.com/office/drawing/2014/main" id="{6F11243D-216C-464B-80B2-B0FFD3A8C1C6}"/>
              </a:ext>
            </a:extLst>
          </p:cNvPr>
          <p:cNvSpPr>
            <a:spLocks noGrp="1"/>
          </p:cNvSpPr>
          <p:nvPr>
            <p:ph type="body" sz="quarter" idx="26" hasCustomPrompt="1"/>
          </p:nvPr>
        </p:nvSpPr>
        <p:spPr>
          <a:xfrm>
            <a:off x="7800726" y="299020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88" name="Text Placeholder 60">
            <a:extLst>
              <a:ext uri="{FF2B5EF4-FFF2-40B4-BE49-F238E27FC236}">
                <a16:creationId xmlns:a16="http://schemas.microsoft.com/office/drawing/2014/main" id="{2F069115-BC4F-174A-A510-634BA0067CF9}"/>
              </a:ext>
            </a:extLst>
          </p:cNvPr>
          <p:cNvSpPr>
            <a:spLocks noGrp="1"/>
          </p:cNvSpPr>
          <p:nvPr>
            <p:ph type="body" sz="quarter" idx="27" hasCustomPrompt="1"/>
          </p:nvPr>
        </p:nvSpPr>
        <p:spPr>
          <a:xfrm>
            <a:off x="9780214" y="299020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89" name="Text Placeholder 60">
            <a:extLst>
              <a:ext uri="{FF2B5EF4-FFF2-40B4-BE49-F238E27FC236}">
                <a16:creationId xmlns:a16="http://schemas.microsoft.com/office/drawing/2014/main" id="{35FE20B0-8B51-FE47-9FCE-4D2F6923DB5A}"/>
              </a:ext>
            </a:extLst>
          </p:cNvPr>
          <p:cNvSpPr>
            <a:spLocks noGrp="1"/>
          </p:cNvSpPr>
          <p:nvPr>
            <p:ph type="body" sz="quarter" idx="28" hasCustomPrompt="1"/>
          </p:nvPr>
        </p:nvSpPr>
        <p:spPr>
          <a:xfrm>
            <a:off x="3841750" y="3760771"/>
            <a:ext cx="1171575" cy="349250"/>
          </a:xfrm>
        </p:spPr>
        <p:txBody>
          <a:bodyPr lIns="0" tIns="0" rIns="0" bIns="0" anchor="ctr">
            <a:noAutofit/>
          </a:bodyPr>
          <a:lstStyle>
            <a:lvl1pPr marL="0" indent="0">
              <a:buNone/>
              <a:defRPr sz="1200"/>
            </a:lvl1pPr>
          </a:lstStyle>
          <a:p>
            <a:pPr lvl="0"/>
            <a:r>
              <a:rPr lang="en-US"/>
              <a:t>Add list here</a:t>
            </a:r>
          </a:p>
        </p:txBody>
      </p:sp>
      <p:sp>
        <p:nvSpPr>
          <p:cNvPr id="90" name="Text Placeholder 60">
            <a:extLst>
              <a:ext uri="{FF2B5EF4-FFF2-40B4-BE49-F238E27FC236}">
                <a16:creationId xmlns:a16="http://schemas.microsoft.com/office/drawing/2014/main" id="{29E3263E-59ED-BE45-AF88-0D1D173ED3F1}"/>
              </a:ext>
            </a:extLst>
          </p:cNvPr>
          <p:cNvSpPr>
            <a:spLocks noGrp="1"/>
          </p:cNvSpPr>
          <p:nvPr>
            <p:ph type="body" sz="quarter" idx="29" hasCustomPrompt="1"/>
          </p:nvPr>
        </p:nvSpPr>
        <p:spPr>
          <a:xfrm>
            <a:off x="5821238" y="3760771"/>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1" name="Text Placeholder 60">
            <a:extLst>
              <a:ext uri="{FF2B5EF4-FFF2-40B4-BE49-F238E27FC236}">
                <a16:creationId xmlns:a16="http://schemas.microsoft.com/office/drawing/2014/main" id="{284C7A83-8C33-2144-878D-7A90B3969990}"/>
              </a:ext>
            </a:extLst>
          </p:cNvPr>
          <p:cNvSpPr>
            <a:spLocks noGrp="1"/>
          </p:cNvSpPr>
          <p:nvPr>
            <p:ph type="body" sz="quarter" idx="30" hasCustomPrompt="1"/>
          </p:nvPr>
        </p:nvSpPr>
        <p:spPr>
          <a:xfrm>
            <a:off x="7800726" y="3760771"/>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2" name="Text Placeholder 60">
            <a:extLst>
              <a:ext uri="{FF2B5EF4-FFF2-40B4-BE49-F238E27FC236}">
                <a16:creationId xmlns:a16="http://schemas.microsoft.com/office/drawing/2014/main" id="{51A56701-E87B-944D-B3D6-11FC1D83BCDE}"/>
              </a:ext>
            </a:extLst>
          </p:cNvPr>
          <p:cNvSpPr>
            <a:spLocks noGrp="1"/>
          </p:cNvSpPr>
          <p:nvPr>
            <p:ph type="body" sz="quarter" idx="31" hasCustomPrompt="1"/>
          </p:nvPr>
        </p:nvSpPr>
        <p:spPr>
          <a:xfrm>
            <a:off x="9780214" y="3760771"/>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3" name="Text Placeholder 60">
            <a:extLst>
              <a:ext uri="{FF2B5EF4-FFF2-40B4-BE49-F238E27FC236}">
                <a16:creationId xmlns:a16="http://schemas.microsoft.com/office/drawing/2014/main" id="{5966274E-0F8E-154D-AB30-B5DAE5B96B10}"/>
              </a:ext>
            </a:extLst>
          </p:cNvPr>
          <p:cNvSpPr>
            <a:spLocks noGrp="1"/>
          </p:cNvSpPr>
          <p:nvPr>
            <p:ph type="body" sz="quarter" idx="32" hasCustomPrompt="1"/>
          </p:nvPr>
        </p:nvSpPr>
        <p:spPr>
          <a:xfrm>
            <a:off x="3841750" y="4521059"/>
            <a:ext cx="1171575" cy="349250"/>
          </a:xfrm>
        </p:spPr>
        <p:txBody>
          <a:bodyPr lIns="0" tIns="0" rIns="0" bIns="0" anchor="ctr">
            <a:noAutofit/>
          </a:bodyPr>
          <a:lstStyle>
            <a:lvl1pPr marL="0" indent="0">
              <a:buNone/>
              <a:defRPr sz="1200"/>
            </a:lvl1pPr>
          </a:lstStyle>
          <a:p>
            <a:pPr lvl="0"/>
            <a:r>
              <a:rPr lang="en-US"/>
              <a:t>Add list here</a:t>
            </a:r>
          </a:p>
        </p:txBody>
      </p:sp>
      <p:sp>
        <p:nvSpPr>
          <p:cNvPr id="94" name="Text Placeholder 60">
            <a:extLst>
              <a:ext uri="{FF2B5EF4-FFF2-40B4-BE49-F238E27FC236}">
                <a16:creationId xmlns:a16="http://schemas.microsoft.com/office/drawing/2014/main" id="{0320FFBB-4B37-2E48-9438-47B8F2E0E84A}"/>
              </a:ext>
            </a:extLst>
          </p:cNvPr>
          <p:cNvSpPr>
            <a:spLocks noGrp="1"/>
          </p:cNvSpPr>
          <p:nvPr>
            <p:ph type="body" sz="quarter" idx="33" hasCustomPrompt="1"/>
          </p:nvPr>
        </p:nvSpPr>
        <p:spPr>
          <a:xfrm>
            <a:off x="5821238" y="452105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5" name="Text Placeholder 60">
            <a:extLst>
              <a:ext uri="{FF2B5EF4-FFF2-40B4-BE49-F238E27FC236}">
                <a16:creationId xmlns:a16="http://schemas.microsoft.com/office/drawing/2014/main" id="{4463E577-630A-C045-9F05-39A3623EC147}"/>
              </a:ext>
            </a:extLst>
          </p:cNvPr>
          <p:cNvSpPr>
            <a:spLocks noGrp="1"/>
          </p:cNvSpPr>
          <p:nvPr>
            <p:ph type="body" sz="quarter" idx="34" hasCustomPrompt="1"/>
          </p:nvPr>
        </p:nvSpPr>
        <p:spPr>
          <a:xfrm>
            <a:off x="7800726" y="452105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6" name="Text Placeholder 60">
            <a:extLst>
              <a:ext uri="{FF2B5EF4-FFF2-40B4-BE49-F238E27FC236}">
                <a16:creationId xmlns:a16="http://schemas.microsoft.com/office/drawing/2014/main" id="{087256DE-CA67-FD4E-B4BE-33248E5F062E}"/>
              </a:ext>
            </a:extLst>
          </p:cNvPr>
          <p:cNvSpPr>
            <a:spLocks noGrp="1"/>
          </p:cNvSpPr>
          <p:nvPr>
            <p:ph type="body" sz="quarter" idx="35" hasCustomPrompt="1"/>
          </p:nvPr>
        </p:nvSpPr>
        <p:spPr>
          <a:xfrm>
            <a:off x="9780214" y="452105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7" name="Text Placeholder 60">
            <a:extLst>
              <a:ext uri="{FF2B5EF4-FFF2-40B4-BE49-F238E27FC236}">
                <a16:creationId xmlns:a16="http://schemas.microsoft.com/office/drawing/2014/main" id="{47F661B1-1B67-D64F-976F-CAF469BB3EB3}"/>
              </a:ext>
            </a:extLst>
          </p:cNvPr>
          <p:cNvSpPr>
            <a:spLocks noGrp="1"/>
          </p:cNvSpPr>
          <p:nvPr>
            <p:ph type="body" sz="quarter" idx="36" hasCustomPrompt="1"/>
          </p:nvPr>
        </p:nvSpPr>
        <p:spPr>
          <a:xfrm>
            <a:off x="3841750" y="5260798"/>
            <a:ext cx="1171575" cy="349250"/>
          </a:xfrm>
        </p:spPr>
        <p:txBody>
          <a:bodyPr lIns="0" tIns="0" rIns="0" bIns="0" anchor="ctr">
            <a:noAutofit/>
          </a:bodyPr>
          <a:lstStyle>
            <a:lvl1pPr marL="0" indent="0">
              <a:buNone/>
              <a:defRPr sz="1200"/>
            </a:lvl1pPr>
          </a:lstStyle>
          <a:p>
            <a:pPr lvl="0"/>
            <a:r>
              <a:rPr lang="en-US"/>
              <a:t>Add list here</a:t>
            </a:r>
          </a:p>
        </p:txBody>
      </p:sp>
      <p:sp>
        <p:nvSpPr>
          <p:cNvPr id="98" name="Text Placeholder 60">
            <a:extLst>
              <a:ext uri="{FF2B5EF4-FFF2-40B4-BE49-F238E27FC236}">
                <a16:creationId xmlns:a16="http://schemas.microsoft.com/office/drawing/2014/main" id="{3DF7F71B-07D6-3947-99D9-9A6E10010168}"/>
              </a:ext>
            </a:extLst>
          </p:cNvPr>
          <p:cNvSpPr>
            <a:spLocks noGrp="1"/>
          </p:cNvSpPr>
          <p:nvPr>
            <p:ph type="body" sz="quarter" idx="37" hasCustomPrompt="1"/>
          </p:nvPr>
        </p:nvSpPr>
        <p:spPr>
          <a:xfrm>
            <a:off x="5821238" y="5260798"/>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9" name="Text Placeholder 60">
            <a:extLst>
              <a:ext uri="{FF2B5EF4-FFF2-40B4-BE49-F238E27FC236}">
                <a16:creationId xmlns:a16="http://schemas.microsoft.com/office/drawing/2014/main" id="{5C122195-2E68-4547-848C-E8F43965FD77}"/>
              </a:ext>
            </a:extLst>
          </p:cNvPr>
          <p:cNvSpPr>
            <a:spLocks noGrp="1"/>
          </p:cNvSpPr>
          <p:nvPr>
            <p:ph type="body" sz="quarter" idx="38" hasCustomPrompt="1"/>
          </p:nvPr>
        </p:nvSpPr>
        <p:spPr>
          <a:xfrm>
            <a:off x="7800726" y="5260798"/>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100" name="Text Placeholder 60">
            <a:extLst>
              <a:ext uri="{FF2B5EF4-FFF2-40B4-BE49-F238E27FC236}">
                <a16:creationId xmlns:a16="http://schemas.microsoft.com/office/drawing/2014/main" id="{7A2DC6B7-B26C-1F4D-B051-004CD52BAD8B}"/>
              </a:ext>
            </a:extLst>
          </p:cNvPr>
          <p:cNvSpPr>
            <a:spLocks noGrp="1"/>
          </p:cNvSpPr>
          <p:nvPr>
            <p:ph type="body" sz="quarter" idx="39" hasCustomPrompt="1"/>
          </p:nvPr>
        </p:nvSpPr>
        <p:spPr>
          <a:xfrm>
            <a:off x="9780214" y="5260798"/>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Tree>
    <p:extLst>
      <p:ext uri="{BB962C8B-B14F-4D97-AF65-F5344CB8AC3E}">
        <p14:creationId xmlns:p14="http://schemas.microsoft.com/office/powerpoint/2010/main" val="3256234300"/>
      </p:ext>
    </p:extLst>
  </p:cSld>
  <p:clrMapOvr>
    <a:masterClrMapping/>
  </p:clrMapOvr>
  <p:extLst>
    <p:ext uri="{DCECCB84-F9BA-43D5-87BE-67443E8EF086}">
      <p15:sldGuideLst xmlns:p15="http://schemas.microsoft.com/office/powerpoint/2012/main">
        <p15:guide id="1" orient="horz" pos="1056">
          <p15:clr>
            <a:srgbClr val="FBAE40"/>
          </p15:clr>
        </p15:guide>
        <p15:guide id="2" orient="horz" pos="3216">
          <p15:clr>
            <a:srgbClr val="FBAE40"/>
          </p15:clr>
        </p15:guide>
        <p15:guide id="3" orient="horz" pos="3312">
          <p15:clr>
            <a:srgbClr val="FBAE40"/>
          </p15:clr>
        </p15:guide>
        <p15:guide id="4" pos="2304">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harted List Clou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6899531-8154-F249-BFFD-54079D22589A}"/>
              </a:ext>
            </a:extLst>
          </p:cNvPr>
          <p:cNvSpPr/>
          <p:nvPr userDrawn="1"/>
        </p:nvSpPr>
        <p:spPr>
          <a:xfrm>
            <a:off x="3277457" y="0"/>
            <a:ext cx="891454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D04C1-60D3-B645-8E3E-7801264BD984}"/>
              </a:ext>
            </a:extLst>
          </p:cNvPr>
          <p:cNvSpPr>
            <a:spLocks noGrp="1"/>
          </p:cNvSpPr>
          <p:nvPr>
            <p:ph type="title" hasCustomPrompt="1"/>
          </p:nvPr>
        </p:nvSpPr>
        <p:spPr>
          <a:xfrm>
            <a:off x="457201" y="766076"/>
            <a:ext cx="2727186" cy="286584"/>
          </a:xfrm>
        </p:spPr>
        <p:txBody>
          <a:bodyPr anchor="t"/>
          <a:lstStyle>
            <a:lvl1pPr marL="0" marR="0" indent="0" algn="l" defTabSz="914400" rtl="0" eaLnBrk="1" fontAlgn="auto" latinLnBrk="0" hangingPunct="1">
              <a:lnSpc>
                <a:spcPct val="90000"/>
              </a:lnSpc>
              <a:spcBef>
                <a:spcPct val="0"/>
              </a:spcBef>
              <a:spcAft>
                <a:spcPts val="0"/>
              </a:spcAft>
              <a:buClrTx/>
              <a:buSzTx/>
              <a:buFontTx/>
              <a:buNone/>
              <a:tabLst/>
              <a:defRPr sz="1200" b="0" i="0">
                <a:solidFill>
                  <a:schemeClr val="accent1"/>
                </a:solidFill>
                <a:latin typeface="TWK Everett" panose="020B0204000000000000" pitchFamily="34" charset="77"/>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text styles</a:t>
            </a:r>
          </a:p>
        </p:txBody>
      </p:sp>
      <p:sp>
        <p:nvSpPr>
          <p:cNvPr id="22" name="Text Placeholder 21">
            <a:extLst>
              <a:ext uri="{FF2B5EF4-FFF2-40B4-BE49-F238E27FC236}">
                <a16:creationId xmlns:a16="http://schemas.microsoft.com/office/drawing/2014/main" id="{D9CB8481-F0E0-0547-AD93-9098DFF3A662}"/>
              </a:ext>
            </a:extLst>
          </p:cNvPr>
          <p:cNvSpPr>
            <a:spLocks noGrp="1"/>
          </p:cNvSpPr>
          <p:nvPr>
            <p:ph type="body" sz="quarter" idx="15"/>
          </p:nvPr>
        </p:nvSpPr>
        <p:spPr>
          <a:xfrm>
            <a:off x="457200" y="495300"/>
            <a:ext cx="2727325" cy="286584"/>
          </a:xfrm>
        </p:spPr>
        <p:txBody>
          <a:bodyPr lIns="0" tIns="0" rIns="0" bIns="0" anchor="t">
            <a:noAutofit/>
          </a:bodyPr>
          <a:lstStyle>
            <a:lvl1pPr marL="0" indent="0">
              <a:buNone/>
              <a:defRPr sz="1600" b="0" i="0">
                <a:latin typeface="TWK Everett" panose="020B0204000000000000" pitchFamily="34" charset="77"/>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edit Master</a:t>
            </a:r>
          </a:p>
        </p:txBody>
      </p:sp>
      <p:sp>
        <p:nvSpPr>
          <p:cNvPr id="9" name="Slide Number Placeholder 5">
            <a:extLst>
              <a:ext uri="{FF2B5EF4-FFF2-40B4-BE49-F238E27FC236}">
                <a16:creationId xmlns:a16="http://schemas.microsoft.com/office/drawing/2014/main" id="{E90F3BFC-A290-9345-A4EF-7E607311CC59}"/>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1" name="Picture 10">
            <a:extLst>
              <a:ext uri="{FF2B5EF4-FFF2-40B4-BE49-F238E27FC236}">
                <a16:creationId xmlns:a16="http://schemas.microsoft.com/office/drawing/2014/main" id="{EC21EE53-FD0A-0F47-8654-7BF20FE114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61" name="Text Placeholder 60">
            <a:extLst>
              <a:ext uri="{FF2B5EF4-FFF2-40B4-BE49-F238E27FC236}">
                <a16:creationId xmlns:a16="http://schemas.microsoft.com/office/drawing/2014/main" id="{703E9B2E-92AD-314C-B1B6-092721E24135}"/>
              </a:ext>
            </a:extLst>
          </p:cNvPr>
          <p:cNvSpPr>
            <a:spLocks noGrp="1"/>
          </p:cNvSpPr>
          <p:nvPr>
            <p:ph type="body" sz="quarter" idx="16" hasCustomPrompt="1"/>
          </p:nvPr>
        </p:nvSpPr>
        <p:spPr>
          <a:xfrm>
            <a:off x="3841750" y="1541552"/>
            <a:ext cx="1171575" cy="349250"/>
          </a:xfrm>
        </p:spPr>
        <p:txBody>
          <a:bodyPr lIns="0" tIns="0" rIns="0" bIns="0">
            <a:noAutofit/>
          </a:bodyPr>
          <a:lstStyle>
            <a:lvl1pPr marL="0" indent="0">
              <a:buNone/>
              <a:defRPr sz="2000"/>
            </a:lvl1pPr>
          </a:lstStyle>
          <a:p>
            <a:pPr lvl="0"/>
            <a:r>
              <a:rPr lang="en-US"/>
              <a:t>Title</a:t>
            </a:r>
          </a:p>
        </p:txBody>
      </p:sp>
      <p:sp>
        <p:nvSpPr>
          <p:cNvPr id="62" name="Text Placeholder 60">
            <a:extLst>
              <a:ext uri="{FF2B5EF4-FFF2-40B4-BE49-F238E27FC236}">
                <a16:creationId xmlns:a16="http://schemas.microsoft.com/office/drawing/2014/main" id="{B13F71F9-7750-F846-AC6E-795CD6E3FDEA}"/>
              </a:ext>
            </a:extLst>
          </p:cNvPr>
          <p:cNvSpPr>
            <a:spLocks noGrp="1"/>
          </p:cNvSpPr>
          <p:nvPr>
            <p:ph type="body" sz="quarter" idx="17" hasCustomPrompt="1"/>
          </p:nvPr>
        </p:nvSpPr>
        <p:spPr>
          <a:xfrm>
            <a:off x="5821238" y="1541552"/>
            <a:ext cx="1171575" cy="349250"/>
          </a:xfrm>
        </p:spPr>
        <p:txBody>
          <a:bodyPr lIns="0" tIns="0" rIns="0" bIns="0">
            <a:noAutofit/>
          </a:bodyPr>
          <a:lstStyle>
            <a:lvl1pPr marL="0" indent="0">
              <a:buNone/>
              <a:defRPr sz="2000"/>
            </a:lvl1pPr>
          </a:lstStyle>
          <a:p>
            <a:pPr lvl="0"/>
            <a:r>
              <a:rPr lang="en-US"/>
              <a:t>Title</a:t>
            </a:r>
          </a:p>
        </p:txBody>
      </p:sp>
      <p:sp>
        <p:nvSpPr>
          <p:cNvPr id="63" name="Text Placeholder 60">
            <a:extLst>
              <a:ext uri="{FF2B5EF4-FFF2-40B4-BE49-F238E27FC236}">
                <a16:creationId xmlns:a16="http://schemas.microsoft.com/office/drawing/2014/main" id="{ED1CEAB6-CA90-2340-B527-B0FD8A18BDD7}"/>
              </a:ext>
            </a:extLst>
          </p:cNvPr>
          <p:cNvSpPr>
            <a:spLocks noGrp="1"/>
          </p:cNvSpPr>
          <p:nvPr>
            <p:ph type="body" sz="quarter" idx="18" hasCustomPrompt="1"/>
          </p:nvPr>
        </p:nvSpPr>
        <p:spPr>
          <a:xfrm>
            <a:off x="7800726" y="1541552"/>
            <a:ext cx="1171575" cy="349250"/>
          </a:xfrm>
        </p:spPr>
        <p:txBody>
          <a:bodyPr lIns="0" tIns="0" rIns="0" bIns="0">
            <a:noAutofit/>
          </a:bodyPr>
          <a:lstStyle>
            <a:lvl1pPr marL="0" indent="0">
              <a:buNone/>
              <a:defRPr sz="2000"/>
            </a:lvl1pPr>
          </a:lstStyle>
          <a:p>
            <a:pPr lvl="0"/>
            <a:r>
              <a:rPr lang="en-US"/>
              <a:t>Title</a:t>
            </a:r>
          </a:p>
        </p:txBody>
      </p:sp>
      <p:sp>
        <p:nvSpPr>
          <p:cNvPr id="64" name="Text Placeholder 60">
            <a:extLst>
              <a:ext uri="{FF2B5EF4-FFF2-40B4-BE49-F238E27FC236}">
                <a16:creationId xmlns:a16="http://schemas.microsoft.com/office/drawing/2014/main" id="{8C3DBF0B-7E5E-2141-8A8A-A1E9CB73D1AF}"/>
              </a:ext>
            </a:extLst>
          </p:cNvPr>
          <p:cNvSpPr>
            <a:spLocks noGrp="1"/>
          </p:cNvSpPr>
          <p:nvPr>
            <p:ph type="body" sz="quarter" idx="19" hasCustomPrompt="1"/>
          </p:nvPr>
        </p:nvSpPr>
        <p:spPr>
          <a:xfrm>
            <a:off x="9780214" y="1541552"/>
            <a:ext cx="1171575" cy="349250"/>
          </a:xfrm>
        </p:spPr>
        <p:txBody>
          <a:bodyPr lIns="0" tIns="0" rIns="0" bIns="0">
            <a:noAutofit/>
          </a:bodyPr>
          <a:lstStyle>
            <a:lvl1pPr marL="0" indent="0">
              <a:buNone/>
              <a:defRPr sz="2000"/>
            </a:lvl1pPr>
          </a:lstStyle>
          <a:p>
            <a:pPr lvl="0"/>
            <a:r>
              <a:rPr lang="en-US"/>
              <a:t>Title</a:t>
            </a:r>
          </a:p>
        </p:txBody>
      </p:sp>
      <p:sp>
        <p:nvSpPr>
          <p:cNvPr id="65" name="Text Placeholder 60">
            <a:extLst>
              <a:ext uri="{FF2B5EF4-FFF2-40B4-BE49-F238E27FC236}">
                <a16:creationId xmlns:a16="http://schemas.microsoft.com/office/drawing/2014/main" id="{E4D06BA6-2AEC-C24A-AA93-6E5FAC99278F}"/>
              </a:ext>
            </a:extLst>
          </p:cNvPr>
          <p:cNvSpPr>
            <a:spLocks noGrp="1"/>
          </p:cNvSpPr>
          <p:nvPr>
            <p:ph type="body" sz="quarter" idx="20" hasCustomPrompt="1"/>
          </p:nvPr>
        </p:nvSpPr>
        <p:spPr>
          <a:xfrm>
            <a:off x="3841750" y="2219647"/>
            <a:ext cx="1171575" cy="349250"/>
          </a:xfrm>
        </p:spPr>
        <p:txBody>
          <a:bodyPr lIns="0" tIns="0" rIns="0" bIns="0" anchor="ctr">
            <a:noAutofit/>
          </a:bodyPr>
          <a:lstStyle>
            <a:lvl1pPr marL="0" indent="0">
              <a:buNone/>
              <a:defRPr sz="1200"/>
            </a:lvl1pPr>
          </a:lstStyle>
          <a:p>
            <a:pPr lvl="0"/>
            <a:r>
              <a:rPr lang="en-US"/>
              <a:t>Add list here</a:t>
            </a:r>
          </a:p>
        </p:txBody>
      </p:sp>
      <p:sp>
        <p:nvSpPr>
          <p:cNvPr id="66" name="Text Placeholder 60">
            <a:extLst>
              <a:ext uri="{FF2B5EF4-FFF2-40B4-BE49-F238E27FC236}">
                <a16:creationId xmlns:a16="http://schemas.microsoft.com/office/drawing/2014/main" id="{6F350879-D2BA-7843-A4B9-8FE96078B59F}"/>
              </a:ext>
            </a:extLst>
          </p:cNvPr>
          <p:cNvSpPr>
            <a:spLocks noGrp="1"/>
          </p:cNvSpPr>
          <p:nvPr>
            <p:ph type="body" sz="quarter" idx="21" hasCustomPrompt="1"/>
          </p:nvPr>
        </p:nvSpPr>
        <p:spPr>
          <a:xfrm>
            <a:off x="5821238" y="2219647"/>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67" name="Text Placeholder 60">
            <a:extLst>
              <a:ext uri="{FF2B5EF4-FFF2-40B4-BE49-F238E27FC236}">
                <a16:creationId xmlns:a16="http://schemas.microsoft.com/office/drawing/2014/main" id="{00CCAF5D-97D5-F449-AB4B-553CB593D529}"/>
              </a:ext>
            </a:extLst>
          </p:cNvPr>
          <p:cNvSpPr>
            <a:spLocks noGrp="1"/>
          </p:cNvSpPr>
          <p:nvPr>
            <p:ph type="body" sz="quarter" idx="22" hasCustomPrompt="1"/>
          </p:nvPr>
        </p:nvSpPr>
        <p:spPr>
          <a:xfrm>
            <a:off x="7800726" y="2219647"/>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68" name="Text Placeholder 60">
            <a:extLst>
              <a:ext uri="{FF2B5EF4-FFF2-40B4-BE49-F238E27FC236}">
                <a16:creationId xmlns:a16="http://schemas.microsoft.com/office/drawing/2014/main" id="{B58A3F13-A070-DE4C-9B4D-40754FB99710}"/>
              </a:ext>
            </a:extLst>
          </p:cNvPr>
          <p:cNvSpPr>
            <a:spLocks noGrp="1"/>
          </p:cNvSpPr>
          <p:nvPr>
            <p:ph type="body" sz="quarter" idx="23" hasCustomPrompt="1"/>
          </p:nvPr>
        </p:nvSpPr>
        <p:spPr>
          <a:xfrm>
            <a:off x="9780214" y="2219647"/>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85" name="Text Placeholder 60">
            <a:extLst>
              <a:ext uri="{FF2B5EF4-FFF2-40B4-BE49-F238E27FC236}">
                <a16:creationId xmlns:a16="http://schemas.microsoft.com/office/drawing/2014/main" id="{15C8F638-5752-EB43-B38B-BD1AA62D4CB0}"/>
              </a:ext>
            </a:extLst>
          </p:cNvPr>
          <p:cNvSpPr>
            <a:spLocks noGrp="1"/>
          </p:cNvSpPr>
          <p:nvPr>
            <p:ph type="body" sz="quarter" idx="24" hasCustomPrompt="1"/>
          </p:nvPr>
        </p:nvSpPr>
        <p:spPr>
          <a:xfrm>
            <a:off x="3841750" y="2990209"/>
            <a:ext cx="1171575" cy="349250"/>
          </a:xfrm>
        </p:spPr>
        <p:txBody>
          <a:bodyPr lIns="0" tIns="0" rIns="0" bIns="0" anchor="ctr">
            <a:noAutofit/>
          </a:bodyPr>
          <a:lstStyle>
            <a:lvl1pPr marL="0" indent="0">
              <a:buNone/>
              <a:defRPr sz="1200"/>
            </a:lvl1pPr>
          </a:lstStyle>
          <a:p>
            <a:pPr lvl="0"/>
            <a:r>
              <a:rPr lang="en-US"/>
              <a:t>Add list here</a:t>
            </a:r>
          </a:p>
        </p:txBody>
      </p:sp>
      <p:sp>
        <p:nvSpPr>
          <p:cNvPr id="86" name="Text Placeholder 60">
            <a:extLst>
              <a:ext uri="{FF2B5EF4-FFF2-40B4-BE49-F238E27FC236}">
                <a16:creationId xmlns:a16="http://schemas.microsoft.com/office/drawing/2014/main" id="{0CC59CF1-BC60-5844-AC58-A1E62D90B1E7}"/>
              </a:ext>
            </a:extLst>
          </p:cNvPr>
          <p:cNvSpPr>
            <a:spLocks noGrp="1"/>
          </p:cNvSpPr>
          <p:nvPr>
            <p:ph type="body" sz="quarter" idx="25" hasCustomPrompt="1"/>
          </p:nvPr>
        </p:nvSpPr>
        <p:spPr>
          <a:xfrm>
            <a:off x="5821238" y="299020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87" name="Text Placeholder 60">
            <a:extLst>
              <a:ext uri="{FF2B5EF4-FFF2-40B4-BE49-F238E27FC236}">
                <a16:creationId xmlns:a16="http://schemas.microsoft.com/office/drawing/2014/main" id="{6F11243D-216C-464B-80B2-B0FFD3A8C1C6}"/>
              </a:ext>
            </a:extLst>
          </p:cNvPr>
          <p:cNvSpPr>
            <a:spLocks noGrp="1"/>
          </p:cNvSpPr>
          <p:nvPr>
            <p:ph type="body" sz="quarter" idx="26" hasCustomPrompt="1"/>
          </p:nvPr>
        </p:nvSpPr>
        <p:spPr>
          <a:xfrm>
            <a:off x="7800726" y="299020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88" name="Text Placeholder 60">
            <a:extLst>
              <a:ext uri="{FF2B5EF4-FFF2-40B4-BE49-F238E27FC236}">
                <a16:creationId xmlns:a16="http://schemas.microsoft.com/office/drawing/2014/main" id="{2F069115-BC4F-174A-A510-634BA0067CF9}"/>
              </a:ext>
            </a:extLst>
          </p:cNvPr>
          <p:cNvSpPr>
            <a:spLocks noGrp="1"/>
          </p:cNvSpPr>
          <p:nvPr>
            <p:ph type="body" sz="quarter" idx="27" hasCustomPrompt="1"/>
          </p:nvPr>
        </p:nvSpPr>
        <p:spPr>
          <a:xfrm>
            <a:off x="9780214" y="299020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89" name="Text Placeholder 60">
            <a:extLst>
              <a:ext uri="{FF2B5EF4-FFF2-40B4-BE49-F238E27FC236}">
                <a16:creationId xmlns:a16="http://schemas.microsoft.com/office/drawing/2014/main" id="{35FE20B0-8B51-FE47-9FCE-4D2F6923DB5A}"/>
              </a:ext>
            </a:extLst>
          </p:cNvPr>
          <p:cNvSpPr>
            <a:spLocks noGrp="1"/>
          </p:cNvSpPr>
          <p:nvPr>
            <p:ph type="body" sz="quarter" idx="28" hasCustomPrompt="1"/>
          </p:nvPr>
        </p:nvSpPr>
        <p:spPr>
          <a:xfrm>
            <a:off x="3841750" y="3760771"/>
            <a:ext cx="1171575" cy="349250"/>
          </a:xfrm>
        </p:spPr>
        <p:txBody>
          <a:bodyPr lIns="0" tIns="0" rIns="0" bIns="0" anchor="ctr">
            <a:noAutofit/>
          </a:bodyPr>
          <a:lstStyle>
            <a:lvl1pPr marL="0" indent="0">
              <a:buNone/>
              <a:defRPr sz="1200"/>
            </a:lvl1pPr>
          </a:lstStyle>
          <a:p>
            <a:pPr lvl="0"/>
            <a:r>
              <a:rPr lang="en-US"/>
              <a:t>Add list here</a:t>
            </a:r>
          </a:p>
        </p:txBody>
      </p:sp>
      <p:sp>
        <p:nvSpPr>
          <p:cNvPr id="90" name="Text Placeholder 60">
            <a:extLst>
              <a:ext uri="{FF2B5EF4-FFF2-40B4-BE49-F238E27FC236}">
                <a16:creationId xmlns:a16="http://schemas.microsoft.com/office/drawing/2014/main" id="{29E3263E-59ED-BE45-AF88-0D1D173ED3F1}"/>
              </a:ext>
            </a:extLst>
          </p:cNvPr>
          <p:cNvSpPr>
            <a:spLocks noGrp="1"/>
          </p:cNvSpPr>
          <p:nvPr>
            <p:ph type="body" sz="quarter" idx="29" hasCustomPrompt="1"/>
          </p:nvPr>
        </p:nvSpPr>
        <p:spPr>
          <a:xfrm>
            <a:off x="5821238" y="3760771"/>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1" name="Text Placeholder 60">
            <a:extLst>
              <a:ext uri="{FF2B5EF4-FFF2-40B4-BE49-F238E27FC236}">
                <a16:creationId xmlns:a16="http://schemas.microsoft.com/office/drawing/2014/main" id="{284C7A83-8C33-2144-878D-7A90B3969990}"/>
              </a:ext>
            </a:extLst>
          </p:cNvPr>
          <p:cNvSpPr>
            <a:spLocks noGrp="1"/>
          </p:cNvSpPr>
          <p:nvPr>
            <p:ph type="body" sz="quarter" idx="30" hasCustomPrompt="1"/>
          </p:nvPr>
        </p:nvSpPr>
        <p:spPr>
          <a:xfrm>
            <a:off x="7800726" y="3760771"/>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2" name="Text Placeholder 60">
            <a:extLst>
              <a:ext uri="{FF2B5EF4-FFF2-40B4-BE49-F238E27FC236}">
                <a16:creationId xmlns:a16="http://schemas.microsoft.com/office/drawing/2014/main" id="{51A56701-E87B-944D-B3D6-11FC1D83BCDE}"/>
              </a:ext>
            </a:extLst>
          </p:cNvPr>
          <p:cNvSpPr>
            <a:spLocks noGrp="1"/>
          </p:cNvSpPr>
          <p:nvPr>
            <p:ph type="body" sz="quarter" idx="31" hasCustomPrompt="1"/>
          </p:nvPr>
        </p:nvSpPr>
        <p:spPr>
          <a:xfrm>
            <a:off x="9780214" y="3760771"/>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3" name="Text Placeholder 60">
            <a:extLst>
              <a:ext uri="{FF2B5EF4-FFF2-40B4-BE49-F238E27FC236}">
                <a16:creationId xmlns:a16="http://schemas.microsoft.com/office/drawing/2014/main" id="{5966274E-0F8E-154D-AB30-B5DAE5B96B10}"/>
              </a:ext>
            </a:extLst>
          </p:cNvPr>
          <p:cNvSpPr>
            <a:spLocks noGrp="1"/>
          </p:cNvSpPr>
          <p:nvPr>
            <p:ph type="body" sz="quarter" idx="32" hasCustomPrompt="1"/>
          </p:nvPr>
        </p:nvSpPr>
        <p:spPr>
          <a:xfrm>
            <a:off x="3841750" y="4521059"/>
            <a:ext cx="1171575" cy="349250"/>
          </a:xfrm>
        </p:spPr>
        <p:txBody>
          <a:bodyPr lIns="0" tIns="0" rIns="0" bIns="0" anchor="ctr">
            <a:noAutofit/>
          </a:bodyPr>
          <a:lstStyle>
            <a:lvl1pPr marL="0" indent="0">
              <a:buNone/>
              <a:defRPr sz="1200"/>
            </a:lvl1pPr>
          </a:lstStyle>
          <a:p>
            <a:pPr lvl="0"/>
            <a:r>
              <a:rPr lang="en-US"/>
              <a:t>Add list here</a:t>
            </a:r>
          </a:p>
        </p:txBody>
      </p:sp>
      <p:sp>
        <p:nvSpPr>
          <p:cNvPr id="94" name="Text Placeholder 60">
            <a:extLst>
              <a:ext uri="{FF2B5EF4-FFF2-40B4-BE49-F238E27FC236}">
                <a16:creationId xmlns:a16="http://schemas.microsoft.com/office/drawing/2014/main" id="{0320FFBB-4B37-2E48-9438-47B8F2E0E84A}"/>
              </a:ext>
            </a:extLst>
          </p:cNvPr>
          <p:cNvSpPr>
            <a:spLocks noGrp="1"/>
          </p:cNvSpPr>
          <p:nvPr>
            <p:ph type="body" sz="quarter" idx="33" hasCustomPrompt="1"/>
          </p:nvPr>
        </p:nvSpPr>
        <p:spPr>
          <a:xfrm>
            <a:off x="5821238" y="452105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5" name="Text Placeholder 60">
            <a:extLst>
              <a:ext uri="{FF2B5EF4-FFF2-40B4-BE49-F238E27FC236}">
                <a16:creationId xmlns:a16="http://schemas.microsoft.com/office/drawing/2014/main" id="{4463E577-630A-C045-9F05-39A3623EC147}"/>
              </a:ext>
            </a:extLst>
          </p:cNvPr>
          <p:cNvSpPr>
            <a:spLocks noGrp="1"/>
          </p:cNvSpPr>
          <p:nvPr>
            <p:ph type="body" sz="quarter" idx="34" hasCustomPrompt="1"/>
          </p:nvPr>
        </p:nvSpPr>
        <p:spPr>
          <a:xfrm>
            <a:off x="7800726" y="452105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6" name="Text Placeholder 60">
            <a:extLst>
              <a:ext uri="{FF2B5EF4-FFF2-40B4-BE49-F238E27FC236}">
                <a16:creationId xmlns:a16="http://schemas.microsoft.com/office/drawing/2014/main" id="{087256DE-CA67-FD4E-B4BE-33248E5F062E}"/>
              </a:ext>
            </a:extLst>
          </p:cNvPr>
          <p:cNvSpPr>
            <a:spLocks noGrp="1"/>
          </p:cNvSpPr>
          <p:nvPr>
            <p:ph type="body" sz="quarter" idx="35" hasCustomPrompt="1"/>
          </p:nvPr>
        </p:nvSpPr>
        <p:spPr>
          <a:xfrm>
            <a:off x="9780214" y="4521059"/>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7" name="Text Placeholder 60">
            <a:extLst>
              <a:ext uri="{FF2B5EF4-FFF2-40B4-BE49-F238E27FC236}">
                <a16:creationId xmlns:a16="http://schemas.microsoft.com/office/drawing/2014/main" id="{47F661B1-1B67-D64F-976F-CAF469BB3EB3}"/>
              </a:ext>
            </a:extLst>
          </p:cNvPr>
          <p:cNvSpPr>
            <a:spLocks noGrp="1"/>
          </p:cNvSpPr>
          <p:nvPr>
            <p:ph type="body" sz="quarter" idx="36" hasCustomPrompt="1"/>
          </p:nvPr>
        </p:nvSpPr>
        <p:spPr>
          <a:xfrm>
            <a:off x="3841750" y="5260798"/>
            <a:ext cx="1171575" cy="349250"/>
          </a:xfrm>
        </p:spPr>
        <p:txBody>
          <a:bodyPr lIns="0" tIns="0" rIns="0" bIns="0" anchor="ctr">
            <a:noAutofit/>
          </a:bodyPr>
          <a:lstStyle>
            <a:lvl1pPr marL="0" indent="0">
              <a:buNone/>
              <a:defRPr sz="1200"/>
            </a:lvl1pPr>
          </a:lstStyle>
          <a:p>
            <a:pPr lvl="0"/>
            <a:r>
              <a:rPr lang="en-US"/>
              <a:t>Add list here</a:t>
            </a:r>
          </a:p>
        </p:txBody>
      </p:sp>
      <p:sp>
        <p:nvSpPr>
          <p:cNvPr id="98" name="Text Placeholder 60">
            <a:extLst>
              <a:ext uri="{FF2B5EF4-FFF2-40B4-BE49-F238E27FC236}">
                <a16:creationId xmlns:a16="http://schemas.microsoft.com/office/drawing/2014/main" id="{3DF7F71B-07D6-3947-99D9-9A6E10010168}"/>
              </a:ext>
            </a:extLst>
          </p:cNvPr>
          <p:cNvSpPr>
            <a:spLocks noGrp="1"/>
          </p:cNvSpPr>
          <p:nvPr>
            <p:ph type="body" sz="quarter" idx="37" hasCustomPrompt="1"/>
          </p:nvPr>
        </p:nvSpPr>
        <p:spPr>
          <a:xfrm>
            <a:off x="5821238" y="5260798"/>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99" name="Text Placeholder 60">
            <a:extLst>
              <a:ext uri="{FF2B5EF4-FFF2-40B4-BE49-F238E27FC236}">
                <a16:creationId xmlns:a16="http://schemas.microsoft.com/office/drawing/2014/main" id="{5C122195-2E68-4547-848C-E8F43965FD77}"/>
              </a:ext>
            </a:extLst>
          </p:cNvPr>
          <p:cNvSpPr>
            <a:spLocks noGrp="1"/>
          </p:cNvSpPr>
          <p:nvPr>
            <p:ph type="body" sz="quarter" idx="38" hasCustomPrompt="1"/>
          </p:nvPr>
        </p:nvSpPr>
        <p:spPr>
          <a:xfrm>
            <a:off x="7800726" y="5260798"/>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
        <p:nvSpPr>
          <p:cNvPr id="100" name="Text Placeholder 60">
            <a:extLst>
              <a:ext uri="{FF2B5EF4-FFF2-40B4-BE49-F238E27FC236}">
                <a16:creationId xmlns:a16="http://schemas.microsoft.com/office/drawing/2014/main" id="{7A2DC6B7-B26C-1F4D-B051-004CD52BAD8B}"/>
              </a:ext>
            </a:extLst>
          </p:cNvPr>
          <p:cNvSpPr>
            <a:spLocks noGrp="1"/>
          </p:cNvSpPr>
          <p:nvPr>
            <p:ph type="body" sz="quarter" idx="39" hasCustomPrompt="1"/>
          </p:nvPr>
        </p:nvSpPr>
        <p:spPr>
          <a:xfrm>
            <a:off x="9780214" y="5260798"/>
            <a:ext cx="1171575" cy="349250"/>
          </a:xfrm>
        </p:spPr>
        <p:txBody>
          <a:bodyPr lIns="0" tIns="0" rIns="0" bIns="0"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list here</a:t>
            </a:r>
          </a:p>
        </p:txBody>
      </p:sp>
    </p:spTree>
    <p:extLst>
      <p:ext uri="{BB962C8B-B14F-4D97-AF65-F5344CB8AC3E}">
        <p14:creationId xmlns:p14="http://schemas.microsoft.com/office/powerpoint/2010/main" val="3336717053"/>
      </p:ext>
    </p:extLst>
  </p:cSld>
  <p:clrMapOvr>
    <a:masterClrMapping/>
  </p:clrMapOvr>
  <p:extLst>
    <p:ext uri="{DCECCB84-F9BA-43D5-87BE-67443E8EF086}">
      <p15:sldGuideLst xmlns:p15="http://schemas.microsoft.com/office/powerpoint/2012/main">
        <p15:guide id="1" orient="horz" pos="1056">
          <p15:clr>
            <a:srgbClr val="FBAE40"/>
          </p15:clr>
        </p15:guide>
        <p15:guide id="2" orient="horz" pos="3216">
          <p15:clr>
            <a:srgbClr val="FBAE40"/>
          </p15:clr>
        </p15:guide>
        <p15:guide id="3" orient="horz" pos="3312">
          <p15:clr>
            <a:srgbClr val="FBAE40"/>
          </p15:clr>
        </p15:guide>
        <p15:guide id="4" pos="230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Header w/ 2 column content + image">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C5F26F-AEEA-3841-81A4-64DE570D963D}"/>
              </a:ext>
            </a:extLst>
          </p:cNvPr>
          <p:cNvSpPr/>
          <p:nvPr userDrawn="1"/>
        </p:nvSpPr>
        <p:spPr>
          <a:xfrm>
            <a:off x="0" y="4417888"/>
            <a:ext cx="3033837" cy="24401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E90F3BFC-A290-9345-A4EF-7E607311CC59}"/>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41" name="Text Placeholder 4">
            <a:extLst>
              <a:ext uri="{FF2B5EF4-FFF2-40B4-BE49-F238E27FC236}">
                <a16:creationId xmlns:a16="http://schemas.microsoft.com/office/drawing/2014/main" id="{B7877B38-370E-BC45-B7F3-5E736D4F06A1}"/>
              </a:ext>
            </a:extLst>
          </p:cNvPr>
          <p:cNvSpPr>
            <a:spLocks noGrp="1"/>
          </p:cNvSpPr>
          <p:nvPr>
            <p:ph type="body" sz="quarter" idx="23" hasCustomPrompt="1"/>
          </p:nvPr>
        </p:nvSpPr>
        <p:spPr>
          <a:xfrm>
            <a:off x="4151687" y="2665216"/>
            <a:ext cx="3033837" cy="2821184"/>
          </a:xfrm>
        </p:spPr>
        <p:txBody>
          <a:bodyPr lIns="0" tIns="0" rIns="0" bIns="0">
            <a:noAutofit/>
          </a:bodyPr>
          <a:lstStyle>
            <a:lvl1pPr marL="0" indent="0">
              <a:lnSpc>
                <a:spcPct val="100000"/>
              </a:lnSpc>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42" name="Text Placeholder 4">
            <a:extLst>
              <a:ext uri="{FF2B5EF4-FFF2-40B4-BE49-F238E27FC236}">
                <a16:creationId xmlns:a16="http://schemas.microsoft.com/office/drawing/2014/main" id="{AB504552-3A6B-AF4D-B3D7-B1A3EBF1AE63}"/>
              </a:ext>
            </a:extLst>
          </p:cNvPr>
          <p:cNvSpPr>
            <a:spLocks noGrp="1"/>
          </p:cNvSpPr>
          <p:nvPr>
            <p:ph type="body" sz="quarter" idx="41" hasCustomPrompt="1"/>
          </p:nvPr>
        </p:nvSpPr>
        <p:spPr>
          <a:xfrm>
            <a:off x="7639300" y="2665216"/>
            <a:ext cx="3033837" cy="2821184"/>
          </a:xfrm>
        </p:spPr>
        <p:txBody>
          <a:bodyPr lIns="0" tIns="0" rIns="0" bIns="0">
            <a:noAutofit/>
          </a:bodyPr>
          <a:lstStyle>
            <a:lvl1pPr marL="0" indent="0">
              <a:lnSpc>
                <a:spcPct val="100000"/>
              </a:lnSpc>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44" name="Text Placeholder 4">
            <a:extLst>
              <a:ext uri="{FF2B5EF4-FFF2-40B4-BE49-F238E27FC236}">
                <a16:creationId xmlns:a16="http://schemas.microsoft.com/office/drawing/2014/main" id="{B809A16B-1C7C-2047-87C8-57441110C29F}"/>
              </a:ext>
            </a:extLst>
          </p:cNvPr>
          <p:cNvSpPr>
            <a:spLocks noGrp="1"/>
          </p:cNvSpPr>
          <p:nvPr>
            <p:ph type="body" sz="quarter" idx="16" hasCustomPrompt="1"/>
          </p:nvPr>
        </p:nvSpPr>
        <p:spPr>
          <a:xfrm>
            <a:off x="4151687" y="1207803"/>
            <a:ext cx="4839913" cy="1257995"/>
          </a:xfrm>
        </p:spPr>
        <p:txBody>
          <a:bodyPr lIns="0" tIns="0" rIns="0" bIns="0">
            <a:noAutofit/>
          </a:bodyPr>
          <a:lstStyle>
            <a:lvl1pPr marL="0" indent="0">
              <a:buNone/>
              <a:defRPr sz="3200" b="0" i="0">
                <a:solidFill>
                  <a:schemeClr val="accent1"/>
                </a:solidFill>
                <a:latin typeface="TWK Everett" panose="020B0204000000000000" pitchFamily="34" charset="77"/>
              </a:defRPr>
            </a:lvl1pPr>
          </a:lstStyle>
          <a:p>
            <a:pPr lvl="0"/>
            <a:r>
              <a:rPr lang="en-US"/>
              <a:t>Add body text here–Lorem ipsum dolor.</a:t>
            </a:r>
          </a:p>
        </p:txBody>
      </p:sp>
      <p:pic>
        <p:nvPicPr>
          <p:cNvPr id="45" name="Picture 44">
            <a:extLst>
              <a:ext uri="{FF2B5EF4-FFF2-40B4-BE49-F238E27FC236}">
                <a16:creationId xmlns:a16="http://schemas.microsoft.com/office/drawing/2014/main" id="{12730047-8768-F740-B0B1-5A50B9815B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
        <p:nvSpPr>
          <p:cNvPr id="3" name="Picture Placeholder 2">
            <a:extLst>
              <a:ext uri="{FF2B5EF4-FFF2-40B4-BE49-F238E27FC236}">
                <a16:creationId xmlns:a16="http://schemas.microsoft.com/office/drawing/2014/main" id="{C7B054A2-1BCE-2E4A-A6D2-31CE0DBB283E}"/>
              </a:ext>
            </a:extLst>
          </p:cNvPr>
          <p:cNvSpPr>
            <a:spLocks noGrp="1"/>
          </p:cNvSpPr>
          <p:nvPr>
            <p:ph type="pic" sz="quarter" idx="42"/>
          </p:nvPr>
        </p:nvSpPr>
        <p:spPr>
          <a:xfrm>
            <a:off x="0" y="0"/>
            <a:ext cx="3033837" cy="4417888"/>
          </a:xfrm>
        </p:spPr>
        <p:txBody>
          <a:bodyPr/>
          <a:lstStyle/>
          <a:p>
            <a:endParaRPr lang="en-MX"/>
          </a:p>
        </p:txBody>
      </p:sp>
    </p:spTree>
    <p:extLst>
      <p:ext uri="{BB962C8B-B14F-4D97-AF65-F5344CB8AC3E}">
        <p14:creationId xmlns:p14="http://schemas.microsoft.com/office/powerpoint/2010/main" val="2450785979"/>
      </p:ext>
    </p:extLst>
  </p:cSld>
  <p:clrMapOvr>
    <a:masterClrMapping/>
  </p:clrMapOvr>
  <p:extLst>
    <p:ext uri="{DCECCB84-F9BA-43D5-87BE-67443E8EF086}">
      <p15:sldGuideLst xmlns:p15="http://schemas.microsoft.com/office/powerpoint/2012/main">
        <p15:guide id="1" orient="horz" pos="1056">
          <p15:clr>
            <a:srgbClr val="FBAE40"/>
          </p15:clr>
        </p15:guide>
        <p15:guide id="2" orient="horz" pos="3216">
          <p15:clr>
            <a:srgbClr val="FBAE40"/>
          </p15:clr>
        </p15:guide>
        <p15:guide id="3" orient="horz" pos="3312">
          <p15:clr>
            <a:srgbClr val="FBAE40"/>
          </p15:clr>
        </p15:guide>
        <p15:guide id="4" pos="2304">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 Column Content w/ Image">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descr="A picture containing tree, green, plant, forest&#10;&#10;Description automatically generated">
            <a:extLst>
              <a:ext uri="{FF2B5EF4-FFF2-40B4-BE49-F238E27FC236}">
                <a16:creationId xmlns:a16="http://schemas.microsoft.com/office/drawing/2014/main" id="{05092E0D-91F9-044F-ADEA-0E7E3BFF4A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859677"/>
            <a:ext cx="12192000" cy="1998324"/>
          </a:xfrm>
          <a:prstGeom prst="rect">
            <a:avLst/>
          </a:prstGeom>
        </p:spPr>
      </p:pic>
      <p:sp>
        <p:nvSpPr>
          <p:cNvPr id="4" name="Picture Placeholder 3">
            <a:extLst>
              <a:ext uri="{FF2B5EF4-FFF2-40B4-BE49-F238E27FC236}">
                <a16:creationId xmlns:a16="http://schemas.microsoft.com/office/drawing/2014/main" id="{49BF4555-FDB8-1741-8569-DDC432C60ECC}"/>
              </a:ext>
            </a:extLst>
          </p:cNvPr>
          <p:cNvSpPr>
            <a:spLocks noGrp="1"/>
          </p:cNvSpPr>
          <p:nvPr>
            <p:ph type="pic" sz="quarter" idx="40" hasCustomPrompt="1"/>
          </p:nvPr>
        </p:nvSpPr>
        <p:spPr>
          <a:xfrm>
            <a:off x="0" y="4859676"/>
            <a:ext cx="12192000" cy="1998324"/>
          </a:xfrm>
        </p:spPr>
        <p:txBody>
          <a:bodyPr anchor="ctr"/>
          <a:lstStyle>
            <a:lvl1pPr marL="0" indent="0" algn="ctr">
              <a:buNone/>
              <a:defRPr/>
            </a:lvl1pPr>
          </a:lstStyle>
          <a:p>
            <a:r>
              <a:rPr lang="en-US"/>
              <a:t>ADD PHOTO HERE</a:t>
            </a:r>
          </a:p>
        </p:txBody>
      </p:sp>
      <p:sp>
        <p:nvSpPr>
          <p:cNvPr id="9" name="Slide Number Placeholder 5">
            <a:extLst>
              <a:ext uri="{FF2B5EF4-FFF2-40B4-BE49-F238E27FC236}">
                <a16:creationId xmlns:a16="http://schemas.microsoft.com/office/drawing/2014/main" id="{E90F3BFC-A290-9345-A4EF-7E607311CC59}"/>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bg1"/>
                </a:solidFill>
                <a:latin typeface="TWK Everett" panose="020B0204000000000000" pitchFamily="34" charset="77"/>
              </a:defRPr>
            </a:lvl1pPr>
          </a:lstStyle>
          <a:p>
            <a:fld id="{BB55D76A-9B6E-CD41-ABBE-F6C938295BAD}" type="slidenum">
              <a:rPr lang="en-US" smtClean="0"/>
              <a:pPr/>
              <a:t>‹#›</a:t>
            </a:fld>
            <a:endParaRPr lang="en-US"/>
          </a:p>
        </p:txBody>
      </p:sp>
      <p:sp>
        <p:nvSpPr>
          <p:cNvPr id="12" name="Title 1">
            <a:extLst>
              <a:ext uri="{FF2B5EF4-FFF2-40B4-BE49-F238E27FC236}">
                <a16:creationId xmlns:a16="http://schemas.microsoft.com/office/drawing/2014/main" id="{DEA8B791-B52E-B647-9953-35B549755CA7}"/>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13" name="Text Placeholder 57">
            <a:extLst>
              <a:ext uri="{FF2B5EF4-FFF2-40B4-BE49-F238E27FC236}">
                <a16:creationId xmlns:a16="http://schemas.microsoft.com/office/drawing/2014/main" id="{8D4A710C-E1C9-864E-BAD7-9954C09A7AC1}"/>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
        <p:nvSpPr>
          <p:cNvPr id="14" name="Content Placeholder 2">
            <a:extLst>
              <a:ext uri="{FF2B5EF4-FFF2-40B4-BE49-F238E27FC236}">
                <a16:creationId xmlns:a16="http://schemas.microsoft.com/office/drawing/2014/main" id="{31DD7824-BD13-0D43-8CDD-B13D91F59EA5}"/>
              </a:ext>
            </a:extLst>
          </p:cNvPr>
          <p:cNvSpPr>
            <a:spLocks noGrp="1"/>
          </p:cNvSpPr>
          <p:nvPr>
            <p:ph idx="1" hasCustomPrompt="1"/>
          </p:nvPr>
        </p:nvSpPr>
        <p:spPr>
          <a:xfrm>
            <a:off x="457200" y="1873815"/>
            <a:ext cx="1610412"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15" name="Text Placeholder 4">
            <a:extLst>
              <a:ext uri="{FF2B5EF4-FFF2-40B4-BE49-F238E27FC236}">
                <a16:creationId xmlns:a16="http://schemas.microsoft.com/office/drawing/2014/main" id="{058DF850-89B0-8747-A109-F95F0B61FCA9}"/>
              </a:ext>
            </a:extLst>
          </p:cNvPr>
          <p:cNvSpPr>
            <a:spLocks noGrp="1"/>
          </p:cNvSpPr>
          <p:nvPr>
            <p:ph type="body" sz="quarter" idx="25" hasCustomPrompt="1"/>
          </p:nvPr>
        </p:nvSpPr>
        <p:spPr>
          <a:xfrm>
            <a:off x="457200"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16" name="Content Placeholder 2">
            <a:extLst>
              <a:ext uri="{FF2B5EF4-FFF2-40B4-BE49-F238E27FC236}">
                <a16:creationId xmlns:a16="http://schemas.microsoft.com/office/drawing/2014/main" id="{53D07870-6C96-0749-B784-2EFB8AF86FC0}"/>
              </a:ext>
            </a:extLst>
          </p:cNvPr>
          <p:cNvSpPr>
            <a:spLocks noGrp="1"/>
          </p:cNvSpPr>
          <p:nvPr>
            <p:ph idx="41" hasCustomPrompt="1"/>
          </p:nvPr>
        </p:nvSpPr>
        <p:spPr>
          <a:xfrm>
            <a:off x="2897157" y="1873815"/>
            <a:ext cx="1610412"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17" name="Text Placeholder 4">
            <a:extLst>
              <a:ext uri="{FF2B5EF4-FFF2-40B4-BE49-F238E27FC236}">
                <a16:creationId xmlns:a16="http://schemas.microsoft.com/office/drawing/2014/main" id="{F18EAD8C-DCAF-2C41-949E-3F6CAC7F6A35}"/>
              </a:ext>
            </a:extLst>
          </p:cNvPr>
          <p:cNvSpPr>
            <a:spLocks noGrp="1"/>
          </p:cNvSpPr>
          <p:nvPr>
            <p:ph type="body" sz="quarter" idx="42" hasCustomPrompt="1"/>
          </p:nvPr>
        </p:nvSpPr>
        <p:spPr>
          <a:xfrm>
            <a:off x="2897157"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18" name="Content Placeholder 2">
            <a:extLst>
              <a:ext uri="{FF2B5EF4-FFF2-40B4-BE49-F238E27FC236}">
                <a16:creationId xmlns:a16="http://schemas.microsoft.com/office/drawing/2014/main" id="{2A202486-4E9E-FA41-9537-4D521D495572}"/>
              </a:ext>
            </a:extLst>
          </p:cNvPr>
          <p:cNvSpPr>
            <a:spLocks noGrp="1"/>
          </p:cNvSpPr>
          <p:nvPr>
            <p:ph idx="43" hasCustomPrompt="1"/>
          </p:nvPr>
        </p:nvSpPr>
        <p:spPr>
          <a:xfrm>
            <a:off x="5337114" y="1873815"/>
            <a:ext cx="1610412"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19" name="Text Placeholder 4">
            <a:extLst>
              <a:ext uri="{FF2B5EF4-FFF2-40B4-BE49-F238E27FC236}">
                <a16:creationId xmlns:a16="http://schemas.microsoft.com/office/drawing/2014/main" id="{71C0A785-6469-934B-BB87-BB1D1932C36A}"/>
              </a:ext>
            </a:extLst>
          </p:cNvPr>
          <p:cNvSpPr>
            <a:spLocks noGrp="1"/>
          </p:cNvSpPr>
          <p:nvPr>
            <p:ph type="body" sz="quarter" idx="44" hasCustomPrompt="1"/>
          </p:nvPr>
        </p:nvSpPr>
        <p:spPr>
          <a:xfrm>
            <a:off x="5337114"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20" name="Content Placeholder 2">
            <a:extLst>
              <a:ext uri="{FF2B5EF4-FFF2-40B4-BE49-F238E27FC236}">
                <a16:creationId xmlns:a16="http://schemas.microsoft.com/office/drawing/2014/main" id="{4D814DDA-CE33-D74D-8B34-C7E82FD5DB0F}"/>
              </a:ext>
            </a:extLst>
          </p:cNvPr>
          <p:cNvSpPr>
            <a:spLocks noGrp="1"/>
          </p:cNvSpPr>
          <p:nvPr>
            <p:ph idx="45" hasCustomPrompt="1"/>
          </p:nvPr>
        </p:nvSpPr>
        <p:spPr>
          <a:xfrm>
            <a:off x="7777071" y="1873815"/>
            <a:ext cx="1615702"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21" name="Text Placeholder 4">
            <a:extLst>
              <a:ext uri="{FF2B5EF4-FFF2-40B4-BE49-F238E27FC236}">
                <a16:creationId xmlns:a16="http://schemas.microsoft.com/office/drawing/2014/main" id="{17DB7BF4-FF8A-BF44-8D37-E6B846C7D0AA}"/>
              </a:ext>
            </a:extLst>
          </p:cNvPr>
          <p:cNvSpPr>
            <a:spLocks noGrp="1"/>
          </p:cNvSpPr>
          <p:nvPr>
            <p:ph type="body" sz="quarter" idx="46" hasCustomPrompt="1"/>
          </p:nvPr>
        </p:nvSpPr>
        <p:spPr>
          <a:xfrm>
            <a:off x="7777071"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22" name="Content Placeholder 2">
            <a:extLst>
              <a:ext uri="{FF2B5EF4-FFF2-40B4-BE49-F238E27FC236}">
                <a16:creationId xmlns:a16="http://schemas.microsoft.com/office/drawing/2014/main" id="{8170355F-590F-824F-B52B-EDC3713752F5}"/>
              </a:ext>
            </a:extLst>
          </p:cNvPr>
          <p:cNvSpPr>
            <a:spLocks noGrp="1"/>
          </p:cNvSpPr>
          <p:nvPr>
            <p:ph idx="47" hasCustomPrompt="1"/>
          </p:nvPr>
        </p:nvSpPr>
        <p:spPr>
          <a:xfrm>
            <a:off x="10217027" y="1873815"/>
            <a:ext cx="1620994"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23" name="Text Placeholder 4">
            <a:extLst>
              <a:ext uri="{FF2B5EF4-FFF2-40B4-BE49-F238E27FC236}">
                <a16:creationId xmlns:a16="http://schemas.microsoft.com/office/drawing/2014/main" id="{4DFC733C-9782-2A43-9899-1F6D9DA18235}"/>
              </a:ext>
            </a:extLst>
          </p:cNvPr>
          <p:cNvSpPr>
            <a:spLocks noGrp="1"/>
          </p:cNvSpPr>
          <p:nvPr>
            <p:ph type="body" sz="quarter" idx="48" hasCustomPrompt="1"/>
          </p:nvPr>
        </p:nvSpPr>
        <p:spPr>
          <a:xfrm>
            <a:off x="10217027"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cxnSp>
        <p:nvCxnSpPr>
          <p:cNvPr id="8" name="Straight Connector 7">
            <a:extLst>
              <a:ext uri="{FF2B5EF4-FFF2-40B4-BE49-F238E27FC236}">
                <a16:creationId xmlns:a16="http://schemas.microsoft.com/office/drawing/2014/main" id="{B7326253-BCC0-B54A-BB89-CEA446CC4AE5}"/>
              </a:ext>
            </a:extLst>
          </p:cNvPr>
          <p:cNvCxnSpPr>
            <a:cxnSpLocks/>
          </p:cNvCxnSpPr>
          <p:nvPr userDrawn="1"/>
        </p:nvCxnSpPr>
        <p:spPr>
          <a:xfrm>
            <a:off x="2455523" y="1750525"/>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C22D75-6CA2-8C4F-8DBD-939B876FA9F4}"/>
              </a:ext>
            </a:extLst>
          </p:cNvPr>
          <p:cNvCxnSpPr>
            <a:cxnSpLocks/>
          </p:cNvCxnSpPr>
          <p:nvPr userDrawn="1"/>
        </p:nvCxnSpPr>
        <p:spPr>
          <a:xfrm>
            <a:off x="4900773" y="1750525"/>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C920AC-1652-5647-9710-EFF08A1DA02A}"/>
              </a:ext>
            </a:extLst>
          </p:cNvPr>
          <p:cNvCxnSpPr>
            <a:cxnSpLocks/>
          </p:cNvCxnSpPr>
          <p:nvPr userDrawn="1"/>
        </p:nvCxnSpPr>
        <p:spPr>
          <a:xfrm>
            <a:off x="7346023" y="1750525"/>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25290A-61F5-A24D-930E-A6DEBD4074B2}"/>
              </a:ext>
            </a:extLst>
          </p:cNvPr>
          <p:cNvCxnSpPr>
            <a:cxnSpLocks/>
          </p:cNvCxnSpPr>
          <p:nvPr userDrawn="1"/>
        </p:nvCxnSpPr>
        <p:spPr>
          <a:xfrm>
            <a:off x="9791272" y="1750525"/>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78DF2D7-2DF2-744F-884C-2538EE71EF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6455302"/>
            <a:ext cx="730344" cy="232381"/>
          </a:xfrm>
          <a:prstGeom prst="rect">
            <a:avLst/>
          </a:prstGeom>
        </p:spPr>
      </p:pic>
    </p:spTree>
    <p:extLst>
      <p:ext uri="{BB962C8B-B14F-4D97-AF65-F5344CB8AC3E}">
        <p14:creationId xmlns:p14="http://schemas.microsoft.com/office/powerpoint/2010/main" val="3534011308"/>
      </p:ext>
    </p:extLst>
  </p:cSld>
  <p:clrMapOvr>
    <a:masterClrMapping/>
  </p:clrMapOvr>
  <p:extLst>
    <p:ext uri="{DCECCB84-F9BA-43D5-87BE-67443E8EF086}">
      <p15:sldGuideLst xmlns:p15="http://schemas.microsoft.com/office/powerpoint/2012/main">
        <p15:guide id="1" orient="horz" pos="1056">
          <p15:clr>
            <a:srgbClr val="FBAE40"/>
          </p15:clr>
        </p15:guide>
        <p15:guide id="2" orient="horz" pos="3216">
          <p15:clr>
            <a:srgbClr val="FBAE40"/>
          </p15:clr>
        </p15:guide>
        <p15:guide id="3" orient="horz" pos="3312">
          <p15:clr>
            <a:srgbClr val="FBAE40"/>
          </p15:clr>
        </p15:guide>
        <p15:guide id="4" pos="2304">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Quote">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4" name="Picture 23" descr="A picture containing green, plant, forest&#10;&#10;Description automatically generated">
            <a:extLst>
              <a:ext uri="{FF2B5EF4-FFF2-40B4-BE49-F238E27FC236}">
                <a16:creationId xmlns:a16="http://schemas.microsoft.com/office/drawing/2014/main" id="{5811583E-04AD-B44F-8CCB-3515BA353C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439" y="4859677"/>
            <a:ext cx="12192000" cy="1998324"/>
          </a:xfrm>
          <a:prstGeom prst="rect">
            <a:avLst/>
          </a:prstGeom>
          <a:ln>
            <a:noFill/>
          </a:ln>
        </p:spPr>
      </p:pic>
      <p:sp>
        <p:nvSpPr>
          <p:cNvPr id="9" name="Slide Number Placeholder 5">
            <a:extLst>
              <a:ext uri="{FF2B5EF4-FFF2-40B4-BE49-F238E27FC236}">
                <a16:creationId xmlns:a16="http://schemas.microsoft.com/office/drawing/2014/main" id="{E90F3BFC-A290-9345-A4EF-7E607311CC59}"/>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bg1"/>
                </a:solidFill>
                <a:latin typeface="TWK Everett" panose="020B0204000000000000" pitchFamily="34" charset="77"/>
              </a:defRPr>
            </a:lvl1pPr>
          </a:lstStyle>
          <a:p>
            <a:fld id="{BB55D76A-9B6E-CD41-ABBE-F6C938295BAD}" type="slidenum">
              <a:rPr lang="en-US" smtClean="0"/>
              <a:pPr/>
              <a:t>‹#›</a:t>
            </a:fld>
            <a:endParaRPr lang="en-US"/>
          </a:p>
        </p:txBody>
      </p:sp>
      <p:sp>
        <p:nvSpPr>
          <p:cNvPr id="12" name="Title 1">
            <a:extLst>
              <a:ext uri="{FF2B5EF4-FFF2-40B4-BE49-F238E27FC236}">
                <a16:creationId xmlns:a16="http://schemas.microsoft.com/office/drawing/2014/main" id="{DEA8B791-B52E-B647-9953-35B549755CA7}"/>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13" name="Text Placeholder 57">
            <a:extLst>
              <a:ext uri="{FF2B5EF4-FFF2-40B4-BE49-F238E27FC236}">
                <a16:creationId xmlns:a16="http://schemas.microsoft.com/office/drawing/2014/main" id="{8D4A710C-E1C9-864E-BAD7-9954C09A7AC1}"/>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
        <p:nvSpPr>
          <p:cNvPr id="14" name="Content Placeholder 2">
            <a:extLst>
              <a:ext uri="{FF2B5EF4-FFF2-40B4-BE49-F238E27FC236}">
                <a16:creationId xmlns:a16="http://schemas.microsoft.com/office/drawing/2014/main" id="{31DD7824-BD13-0D43-8CDD-B13D91F59EA5}"/>
              </a:ext>
            </a:extLst>
          </p:cNvPr>
          <p:cNvSpPr>
            <a:spLocks noGrp="1"/>
          </p:cNvSpPr>
          <p:nvPr>
            <p:ph idx="1" hasCustomPrompt="1"/>
          </p:nvPr>
        </p:nvSpPr>
        <p:spPr>
          <a:xfrm>
            <a:off x="457200" y="1873815"/>
            <a:ext cx="1610412"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15" name="Text Placeholder 4">
            <a:extLst>
              <a:ext uri="{FF2B5EF4-FFF2-40B4-BE49-F238E27FC236}">
                <a16:creationId xmlns:a16="http://schemas.microsoft.com/office/drawing/2014/main" id="{058DF850-89B0-8747-A109-F95F0B61FCA9}"/>
              </a:ext>
            </a:extLst>
          </p:cNvPr>
          <p:cNvSpPr>
            <a:spLocks noGrp="1"/>
          </p:cNvSpPr>
          <p:nvPr>
            <p:ph type="body" sz="quarter" idx="25" hasCustomPrompt="1"/>
          </p:nvPr>
        </p:nvSpPr>
        <p:spPr>
          <a:xfrm>
            <a:off x="457200"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16" name="Content Placeholder 2">
            <a:extLst>
              <a:ext uri="{FF2B5EF4-FFF2-40B4-BE49-F238E27FC236}">
                <a16:creationId xmlns:a16="http://schemas.microsoft.com/office/drawing/2014/main" id="{53D07870-6C96-0749-B784-2EFB8AF86FC0}"/>
              </a:ext>
            </a:extLst>
          </p:cNvPr>
          <p:cNvSpPr>
            <a:spLocks noGrp="1"/>
          </p:cNvSpPr>
          <p:nvPr>
            <p:ph idx="41" hasCustomPrompt="1"/>
          </p:nvPr>
        </p:nvSpPr>
        <p:spPr>
          <a:xfrm>
            <a:off x="2897157" y="1873815"/>
            <a:ext cx="1610413"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17" name="Text Placeholder 4">
            <a:extLst>
              <a:ext uri="{FF2B5EF4-FFF2-40B4-BE49-F238E27FC236}">
                <a16:creationId xmlns:a16="http://schemas.microsoft.com/office/drawing/2014/main" id="{F18EAD8C-DCAF-2C41-949E-3F6CAC7F6A35}"/>
              </a:ext>
            </a:extLst>
          </p:cNvPr>
          <p:cNvSpPr>
            <a:spLocks noGrp="1"/>
          </p:cNvSpPr>
          <p:nvPr>
            <p:ph type="body" sz="quarter" idx="42" hasCustomPrompt="1"/>
          </p:nvPr>
        </p:nvSpPr>
        <p:spPr>
          <a:xfrm>
            <a:off x="2897157"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18" name="Content Placeholder 2">
            <a:extLst>
              <a:ext uri="{FF2B5EF4-FFF2-40B4-BE49-F238E27FC236}">
                <a16:creationId xmlns:a16="http://schemas.microsoft.com/office/drawing/2014/main" id="{2A202486-4E9E-FA41-9537-4D521D495572}"/>
              </a:ext>
            </a:extLst>
          </p:cNvPr>
          <p:cNvSpPr>
            <a:spLocks noGrp="1"/>
          </p:cNvSpPr>
          <p:nvPr>
            <p:ph idx="43" hasCustomPrompt="1"/>
          </p:nvPr>
        </p:nvSpPr>
        <p:spPr>
          <a:xfrm>
            <a:off x="5337114" y="1873815"/>
            <a:ext cx="1610412"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19" name="Text Placeholder 4">
            <a:extLst>
              <a:ext uri="{FF2B5EF4-FFF2-40B4-BE49-F238E27FC236}">
                <a16:creationId xmlns:a16="http://schemas.microsoft.com/office/drawing/2014/main" id="{71C0A785-6469-934B-BB87-BB1D1932C36A}"/>
              </a:ext>
            </a:extLst>
          </p:cNvPr>
          <p:cNvSpPr>
            <a:spLocks noGrp="1"/>
          </p:cNvSpPr>
          <p:nvPr>
            <p:ph type="body" sz="quarter" idx="44" hasCustomPrompt="1"/>
          </p:nvPr>
        </p:nvSpPr>
        <p:spPr>
          <a:xfrm>
            <a:off x="5337114"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20" name="Content Placeholder 2">
            <a:extLst>
              <a:ext uri="{FF2B5EF4-FFF2-40B4-BE49-F238E27FC236}">
                <a16:creationId xmlns:a16="http://schemas.microsoft.com/office/drawing/2014/main" id="{4D814DDA-CE33-D74D-8B34-C7E82FD5DB0F}"/>
              </a:ext>
            </a:extLst>
          </p:cNvPr>
          <p:cNvSpPr>
            <a:spLocks noGrp="1"/>
          </p:cNvSpPr>
          <p:nvPr>
            <p:ph idx="45" hasCustomPrompt="1"/>
          </p:nvPr>
        </p:nvSpPr>
        <p:spPr>
          <a:xfrm>
            <a:off x="7777071" y="1873815"/>
            <a:ext cx="1573829"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21" name="Text Placeholder 4">
            <a:extLst>
              <a:ext uri="{FF2B5EF4-FFF2-40B4-BE49-F238E27FC236}">
                <a16:creationId xmlns:a16="http://schemas.microsoft.com/office/drawing/2014/main" id="{17DB7BF4-FF8A-BF44-8D37-E6B846C7D0AA}"/>
              </a:ext>
            </a:extLst>
          </p:cNvPr>
          <p:cNvSpPr>
            <a:spLocks noGrp="1"/>
          </p:cNvSpPr>
          <p:nvPr>
            <p:ph type="body" sz="quarter" idx="46" hasCustomPrompt="1"/>
          </p:nvPr>
        </p:nvSpPr>
        <p:spPr>
          <a:xfrm>
            <a:off x="7777071"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22" name="Content Placeholder 2">
            <a:extLst>
              <a:ext uri="{FF2B5EF4-FFF2-40B4-BE49-F238E27FC236}">
                <a16:creationId xmlns:a16="http://schemas.microsoft.com/office/drawing/2014/main" id="{8170355F-590F-824F-B52B-EDC3713752F5}"/>
              </a:ext>
            </a:extLst>
          </p:cNvPr>
          <p:cNvSpPr>
            <a:spLocks noGrp="1"/>
          </p:cNvSpPr>
          <p:nvPr>
            <p:ph idx="47" hasCustomPrompt="1"/>
          </p:nvPr>
        </p:nvSpPr>
        <p:spPr>
          <a:xfrm>
            <a:off x="10217027" y="1873815"/>
            <a:ext cx="1573828" cy="1256546"/>
          </a:xfrm>
        </p:spPr>
        <p:txBody>
          <a:bodyPr lIns="0" tIns="0" rIns="0" bIns="0" anchor="t">
            <a:normAutofit/>
          </a:bodyPr>
          <a:lstStyle>
            <a:lvl1pPr marL="0" indent="0">
              <a:lnSpc>
                <a:spcPct val="100000"/>
              </a:lnSpc>
              <a:buNone/>
              <a:defRPr sz="8000" b="0" i="0">
                <a:ln w="12700">
                  <a:solidFill>
                    <a:sysClr val="windowText" lastClr="000000"/>
                  </a:solidFill>
                </a:ln>
                <a:noFill/>
                <a:latin typeface="TWK Everett" panose="020B0204000000000000" pitchFamily="34" charset="77"/>
              </a:defRPr>
            </a:lvl1pPr>
          </a:lstStyle>
          <a:p>
            <a:pPr lvl="0"/>
            <a:r>
              <a:rPr lang="en-US"/>
              <a:t>01</a:t>
            </a:r>
          </a:p>
        </p:txBody>
      </p:sp>
      <p:sp>
        <p:nvSpPr>
          <p:cNvPr id="23" name="Text Placeholder 4">
            <a:extLst>
              <a:ext uri="{FF2B5EF4-FFF2-40B4-BE49-F238E27FC236}">
                <a16:creationId xmlns:a16="http://schemas.microsoft.com/office/drawing/2014/main" id="{4DFC733C-9782-2A43-9899-1F6D9DA18235}"/>
              </a:ext>
            </a:extLst>
          </p:cNvPr>
          <p:cNvSpPr>
            <a:spLocks noGrp="1"/>
          </p:cNvSpPr>
          <p:nvPr>
            <p:ph type="body" sz="quarter" idx="48" hasCustomPrompt="1"/>
          </p:nvPr>
        </p:nvSpPr>
        <p:spPr>
          <a:xfrm>
            <a:off x="10217027" y="3348700"/>
            <a:ext cx="1573829" cy="753744"/>
          </a:xfrm>
        </p:spPr>
        <p:txBody>
          <a:bodyPr lIns="0" tIns="0" rIns="0" bIns="0">
            <a:noAutofit/>
          </a:bodyPr>
          <a:lstStyle>
            <a:lvl1pPr marL="0" indent="0">
              <a:lnSpc>
                <a:spcPct val="100000"/>
              </a:lnSpc>
              <a:buNone/>
              <a:defRPr sz="10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cxnSp>
        <p:nvCxnSpPr>
          <p:cNvPr id="8" name="Straight Connector 7">
            <a:extLst>
              <a:ext uri="{FF2B5EF4-FFF2-40B4-BE49-F238E27FC236}">
                <a16:creationId xmlns:a16="http://schemas.microsoft.com/office/drawing/2014/main" id="{B7326253-BCC0-B54A-BB89-CEA446CC4AE5}"/>
              </a:ext>
            </a:extLst>
          </p:cNvPr>
          <p:cNvCxnSpPr>
            <a:cxnSpLocks/>
          </p:cNvCxnSpPr>
          <p:nvPr userDrawn="1"/>
        </p:nvCxnSpPr>
        <p:spPr>
          <a:xfrm>
            <a:off x="2455523" y="1750525"/>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C22D75-6CA2-8C4F-8DBD-939B876FA9F4}"/>
              </a:ext>
            </a:extLst>
          </p:cNvPr>
          <p:cNvCxnSpPr>
            <a:cxnSpLocks/>
          </p:cNvCxnSpPr>
          <p:nvPr userDrawn="1"/>
        </p:nvCxnSpPr>
        <p:spPr>
          <a:xfrm>
            <a:off x="4900773" y="1750525"/>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C920AC-1652-5647-9710-EFF08A1DA02A}"/>
              </a:ext>
            </a:extLst>
          </p:cNvPr>
          <p:cNvCxnSpPr>
            <a:cxnSpLocks/>
          </p:cNvCxnSpPr>
          <p:nvPr userDrawn="1"/>
        </p:nvCxnSpPr>
        <p:spPr>
          <a:xfrm>
            <a:off x="7346023" y="1750525"/>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25290A-61F5-A24D-930E-A6DEBD4074B2}"/>
              </a:ext>
            </a:extLst>
          </p:cNvPr>
          <p:cNvCxnSpPr>
            <a:cxnSpLocks/>
          </p:cNvCxnSpPr>
          <p:nvPr userDrawn="1"/>
        </p:nvCxnSpPr>
        <p:spPr>
          <a:xfrm>
            <a:off x="9791272" y="1750525"/>
            <a:ext cx="0" cy="253379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6243B0E-A2D7-FB4B-AAF7-660CB92D7F0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Tree>
    <p:extLst>
      <p:ext uri="{BB962C8B-B14F-4D97-AF65-F5344CB8AC3E}">
        <p14:creationId xmlns:p14="http://schemas.microsoft.com/office/powerpoint/2010/main" val="4021910907"/>
      </p:ext>
    </p:extLst>
  </p:cSld>
  <p:clrMapOvr>
    <a:masterClrMapping/>
  </p:clrMapOvr>
  <p:extLst>
    <p:ext uri="{DCECCB84-F9BA-43D5-87BE-67443E8EF086}">
      <p15:sldGuideLst xmlns:p15="http://schemas.microsoft.com/office/powerpoint/2012/main">
        <p15:guide id="1" orient="horz" pos="1056">
          <p15:clr>
            <a:srgbClr val="FBAE40"/>
          </p15:clr>
        </p15:guide>
        <p15:guide id="2" orient="horz" pos="3216">
          <p15:clr>
            <a:srgbClr val="FBAE40"/>
          </p15:clr>
        </p15:guide>
        <p15:guide id="3" orient="horz" pos="3312">
          <p15:clr>
            <a:srgbClr val="FBAE40"/>
          </p15:clr>
        </p15:guide>
        <p15:guide id="4" pos="2304">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 w/ 2 Images">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9BF4555-FDB8-1741-8569-DDC432C60ECC}"/>
              </a:ext>
            </a:extLst>
          </p:cNvPr>
          <p:cNvSpPr>
            <a:spLocks noGrp="1"/>
          </p:cNvSpPr>
          <p:nvPr>
            <p:ph type="pic" sz="quarter" idx="40" hasCustomPrompt="1"/>
          </p:nvPr>
        </p:nvSpPr>
        <p:spPr>
          <a:xfrm>
            <a:off x="1726130" y="963203"/>
            <a:ext cx="5174679" cy="3429000"/>
          </a:xfrm>
        </p:spPr>
        <p:txBody>
          <a:bodyPr anchor="ctr"/>
          <a:lstStyle>
            <a:lvl1pPr marL="0" indent="0" algn="ctr">
              <a:buNone/>
              <a:defRPr/>
            </a:lvl1pPr>
          </a:lstStyle>
          <a:p>
            <a:r>
              <a:rPr lang="en-US"/>
              <a:t>ADD PHOTO HERE</a:t>
            </a:r>
          </a:p>
        </p:txBody>
      </p:sp>
      <p:sp>
        <p:nvSpPr>
          <p:cNvPr id="9" name="Slide Number Placeholder 5">
            <a:extLst>
              <a:ext uri="{FF2B5EF4-FFF2-40B4-BE49-F238E27FC236}">
                <a16:creationId xmlns:a16="http://schemas.microsoft.com/office/drawing/2014/main" id="{E90F3BFC-A290-9345-A4EF-7E607311CC59}"/>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41" name="Text Placeholder 4">
            <a:extLst>
              <a:ext uri="{FF2B5EF4-FFF2-40B4-BE49-F238E27FC236}">
                <a16:creationId xmlns:a16="http://schemas.microsoft.com/office/drawing/2014/main" id="{B7877B38-370E-BC45-B7F3-5E736D4F06A1}"/>
              </a:ext>
            </a:extLst>
          </p:cNvPr>
          <p:cNvSpPr>
            <a:spLocks noGrp="1"/>
          </p:cNvSpPr>
          <p:nvPr>
            <p:ph type="body" sz="quarter" idx="23" hasCustomPrompt="1"/>
          </p:nvPr>
        </p:nvSpPr>
        <p:spPr>
          <a:xfrm>
            <a:off x="7017321" y="4636802"/>
            <a:ext cx="4717479" cy="1257995"/>
          </a:xfrm>
        </p:spPr>
        <p:txBody>
          <a:bodyPr lIns="0" tIns="0" rIns="0" bIns="0">
            <a:noAutofit/>
          </a:bodyPr>
          <a:lstStyle>
            <a:lvl1pPr marL="0" indent="0">
              <a:lnSpc>
                <a:spcPct val="100000"/>
              </a:lnSpc>
              <a:buNone/>
              <a:defRPr sz="14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a:t>
            </a:r>
          </a:p>
        </p:txBody>
      </p:sp>
      <p:sp>
        <p:nvSpPr>
          <p:cNvPr id="44" name="Text Placeholder 4">
            <a:extLst>
              <a:ext uri="{FF2B5EF4-FFF2-40B4-BE49-F238E27FC236}">
                <a16:creationId xmlns:a16="http://schemas.microsoft.com/office/drawing/2014/main" id="{B809A16B-1C7C-2047-87C8-57441110C29F}"/>
              </a:ext>
            </a:extLst>
          </p:cNvPr>
          <p:cNvSpPr>
            <a:spLocks noGrp="1"/>
          </p:cNvSpPr>
          <p:nvPr>
            <p:ph type="body" sz="quarter" idx="16" hasCustomPrompt="1"/>
          </p:nvPr>
        </p:nvSpPr>
        <p:spPr>
          <a:xfrm>
            <a:off x="1726130" y="4636802"/>
            <a:ext cx="4839913" cy="1257995"/>
          </a:xfrm>
        </p:spPr>
        <p:txBody>
          <a:bodyPr lIns="0" tIns="0" rIns="0" bIns="0">
            <a:noAutofit/>
          </a:bodyPr>
          <a:lstStyle>
            <a:lvl1pPr marL="0" indent="0">
              <a:buNone/>
              <a:defRPr sz="3200" b="0" i="0">
                <a:solidFill>
                  <a:schemeClr val="accent1"/>
                </a:solidFill>
                <a:latin typeface="TWK Everett" panose="020B0204000000000000" pitchFamily="34" charset="77"/>
              </a:defRPr>
            </a:lvl1pPr>
          </a:lstStyle>
          <a:p>
            <a:pPr lvl="0"/>
            <a:r>
              <a:rPr lang="en-US"/>
              <a:t>Add body text here–Lorem ipsum dolor.</a:t>
            </a:r>
          </a:p>
        </p:txBody>
      </p:sp>
      <p:pic>
        <p:nvPicPr>
          <p:cNvPr id="10" name="Picture 9">
            <a:extLst>
              <a:ext uri="{FF2B5EF4-FFF2-40B4-BE49-F238E27FC236}">
                <a16:creationId xmlns:a16="http://schemas.microsoft.com/office/drawing/2014/main" id="{FEB0BDD4-07C2-254D-818A-85438874AF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1" name="Picture Placeholder 3">
            <a:extLst>
              <a:ext uri="{FF2B5EF4-FFF2-40B4-BE49-F238E27FC236}">
                <a16:creationId xmlns:a16="http://schemas.microsoft.com/office/drawing/2014/main" id="{96910279-9442-8E4A-A6CD-DB04454EB188}"/>
              </a:ext>
            </a:extLst>
          </p:cNvPr>
          <p:cNvSpPr>
            <a:spLocks noGrp="1"/>
          </p:cNvSpPr>
          <p:nvPr>
            <p:ph type="pic" sz="quarter" idx="41" hasCustomPrompt="1"/>
          </p:nvPr>
        </p:nvSpPr>
        <p:spPr>
          <a:xfrm>
            <a:off x="7017321" y="963203"/>
            <a:ext cx="5174679" cy="3429000"/>
          </a:xfrm>
        </p:spPr>
        <p:txBody>
          <a:bodyPr anchor="ctr"/>
          <a:lstStyle>
            <a:lvl1pPr marL="0" indent="0" algn="ctr">
              <a:buNone/>
              <a:defRPr/>
            </a:lvl1pPr>
          </a:lstStyle>
          <a:p>
            <a:r>
              <a:rPr lang="en-US"/>
              <a:t>ADD PHOTO HERE</a:t>
            </a:r>
          </a:p>
        </p:txBody>
      </p:sp>
    </p:spTree>
    <p:extLst>
      <p:ext uri="{BB962C8B-B14F-4D97-AF65-F5344CB8AC3E}">
        <p14:creationId xmlns:p14="http://schemas.microsoft.com/office/powerpoint/2010/main" val="4278045520"/>
      </p:ext>
    </p:extLst>
  </p:cSld>
  <p:clrMapOvr>
    <a:masterClrMapping/>
  </p:clrMapOvr>
  <p:extLst>
    <p:ext uri="{DCECCB84-F9BA-43D5-87BE-67443E8EF086}">
      <p15:sldGuideLst xmlns:p15="http://schemas.microsoft.com/office/powerpoint/2012/main">
        <p15:guide id="1" orient="horz" pos="1056">
          <p15:clr>
            <a:srgbClr val="FBAE40"/>
          </p15:clr>
        </p15:guide>
        <p15:guide id="2" orient="horz" pos="3216">
          <p15:clr>
            <a:srgbClr val="FBAE40"/>
          </p15:clr>
        </p15:guide>
        <p15:guide id="3" orient="horz" pos="3312">
          <p15:clr>
            <a:srgbClr val="FBAE40"/>
          </p15:clr>
        </p15:guide>
        <p15:guide id="4" pos="23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1499228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or Statement - Half Image">
    <p:bg>
      <p:bgPr>
        <a:solidFill>
          <a:schemeClr val="tx2"/>
        </a:solidFill>
        <a:effectLst/>
      </p:bgPr>
    </p:bg>
    <p:spTree>
      <p:nvGrpSpPr>
        <p:cNvPr id="1" name=""/>
        <p:cNvGrpSpPr/>
        <p:nvPr/>
      </p:nvGrpSpPr>
      <p:grpSpPr>
        <a:xfrm>
          <a:off x="0" y="0"/>
          <a:ext cx="0" cy="0"/>
          <a:chOff x="0" y="0"/>
          <a:chExt cx="0" cy="0"/>
        </a:xfrm>
      </p:grpSpPr>
      <p:pic>
        <p:nvPicPr>
          <p:cNvPr id="19" name="Picture 18" descr="A picture containing tree, outdoor, forest, plant&#10;&#10;Description automatically generated">
            <a:extLst>
              <a:ext uri="{FF2B5EF4-FFF2-40B4-BE49-F238E27FC236}">
                <a16:creationId xmlns:a16="http://schemas.microsoft.com/office/drawing/2014/main" id="{73AE74AE-DCAD-BB41-BA5E-A666792EB8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33699" y="0"/>
            <a:ext cx="4558302" cy="6858000"/>
          </a:xfrm>
          <a:prstGeom prst="rect">
            <a:avLst/>
          </a:prstGeom>
        </p:spPr>
      </p:pic>
      <p:sp>
        <p:nvSpPr>
          <p:cNvPr id="6" name="Picture Placeholder 5">
            <a:extLst>
              <a:ext uri="{FF2B5EF4-FFF2-40B4-BE49-F238E27FC236}">
                <a16:creationId xmlns:a16="http://schemas.microsoft.com/office/drawing/2014/main" id="{CEA1C768-0E11-014B-9CDB-56E0BDD0C8C4}"/>
              </a:ext>
            </a:extLst>
          </p:cNvPr>
          <p:cNvSpPr>
            <a:spLocks noGrp="1"/>
          </p:cNvSpPr>
          <p:nvPr>
            <p:ph type="pic" sz="quarter" idx="27" hasCustomPrompt="1"/>
          </p:nvPr>
        </p:nvSpPr>
        <p:spPr>
          <a:xfrm>
            <a:off x="7634288" y="0"/>
            <a:ext cx="4557712" cy="6858000"/>
          </a:xfrm>
        </p:spPr>
        <p:txBody>
          <a:bodyPr anchor="ctr"/>
          <a:lstStyle>
            <a:lvl1pPr marL="0" indent="0" algn="ctr">
              <a:buNone/>
              <a:defRPr/>
            </a:lvl1pPr>
          </a:lstStyle>
          <a:p>
            <a:r>
              <a:rPr lang="en-US"/>
              <a:t>ADD PHOTO HERE</a:t>
            </a:r>
          </a:p>
        </p:txBody>
      </p:sp>
      <p:sp>
        <p:nvSpPr>
          <p:cNvPr id="2" name="Title 1">
            <a:extLst>
              <a:ext uri="{FF2B5EF4-FFF2-40B4-BE49-F238E27FC236}">
                <a16:creationId xmlns:a16="http://schemas.microsoft.com/office/drawing/2014/main" id="{A96B1A78-1743-9F47-9C84-CB37B3C0CC00}"/>
              </a:ext>
            </a:extLst>
          </p:cNvPr>
          <p:cNvSpPr>
            <a:spLocks noGrp="1"/>
          </p:cNvSpPr>
          <p:nvPr>
            <p:ph type="title"/>
          </p:nvPr>
        </p:nvSpPr>
        <p:spPr>
          <a:xfrm>
            <a:off x="457201" y="495300"/>
            <a:ext cx="2275726" cy="281078"/>
          </a:xfrm>
        </p:spPr>
        <p:txBody>
          <a:bodyPr/>
          <a:lstStyle>
            <a:lvl1pPr>
              <a:defRPr>
                <a:solidFill>
                  <a:schemeClr val="bg1"/>
                </a:solidFill>
              </a:defRPr>
            </a:lvl1pPr>
          </a:lstStyle>
          <a:p>
            <a:r>
              <a:rPr lang="en-US"/>
              <a:t>Click to edit Master</a:t>
            </a:r>
          </a:p>
        </p:txBody>
      </p:sp>
      <p:sp>
        <p:nvSpPr>
          <p:cNvPr id="3" name="Slide Number Placeholder 2">
            <a:extLst>
              <a:ext uri="{FF2B5EF4-FFF2-40B4-BE49-F238E27FC236}">
                <a16:creationId xmlns:a16="http://schemas.microsoft.com/office/drawing/2014/main" id="{B9BB86CA-FB30-884F-9410-0F64D1D7EF58}"/>
              </a:ext>
            </a:extLst>
          </p:cNvPr>
          <p:cNvSpPr>
            <a:spLocks noGrp="1"/>
          </p:cNvSpPr>
          <p:nvPr>
            <p:ph type="sldNum" sz="quarter" idx="10"/>
          </p:nvPr>
        </p:nvSpPr>
        <p:spPr/>
        <p:txBody>
          <a:bodyPr/>
          <a:lstStyle>
            <a:lvl1pPr>
              <a:defRPr>
                <a:solidFill>
                  <a:schemeClr val="bg1"/>
                </a:solidFill>
              </a:defRPr>
            </a:lvl1pPr>
          </a:lstStyle>
          <a:p>
            <a:fld id="{BB55D76A-9B6E-CD41-ABBE-F6C938295BAD}" type="slidenum">
              <a:rPr lang="en-US" smtClean="0"/>
              <a:pPr/>
              <a:t>‹#›</a:t>
            </a:fld>
            <a:endParaRPr lang="en-US"/>
          </a:p>
        </p:txBody>
      </p:sp>
      <p:sp>
        <p:nvSpPr>
          <p:cNvPr id="5" name="Text Placeholder 57">
            <a:extLst>
              <a:ext uri="{FF2B5EF4-FFF2-40B4-BE49-F238E27FC236}">
                <a16:creationId xmlns:a16="http://schemas.microsoft.com/office/drawing/2014/main" id="{14BE9F4A-6739-F744-A75D-10B489B49B2C}"/>
              </a:ext>
            </a:extLst>
          </p:cNvPr>
          <p:cNvSpPr>
            <a:spLocks noGrp="1"/>
          </p:cNvSpPr>
          <p:nvPr>
            <p:ph type="body" sz="quarter" idx="26"/>
          </p:nvPr>
        </p:nvSpPr>
        <p:spPr>
          <a:xfrm>
            <a:off x="457200" y="776288"/>
            <a:ext cx="2275849" cy="282575"/>
          </a:xfrm>
        </p:spPr>
        <p:txBody>
          <a:bodyPr vert="horz" lIns="0" tIns="0" rIns="0" bIns="0" rtlCol="0" anchor="t">
            <a:noAutofit/>
          </a:bodyPr>
          <a:lstStyle>
            <a:lvl1pPr>
              <a:defRPr lang="en-US" sz="1200" dirty="0" smtClean="0">
                <a:solidFill>
                  <a:schemeClr val="accent3"/>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
        <p:nvSpPr>
          <p:cNvPr id="8" name="Text Placeholder 4">
            <a:extLst>
              <a:ext uri="{FF2B5EF4-FFF2-40B4-BE49-F238E27FC236}">
                <a16:creationId xmlns:a16="http://schemas.microsoft.com/office/drawing/2014/main" id="{F4BF465B-5495-3F48-8347-2AAEAF979E67}"/>
              </a:ext>
            </a:extLst>
          </p:cNvPr>
          <p:cNvSpPr>
            <a:spLocks noGrp="1"/>
          </p:cNvSpPr>
          <p:nvPr>
            <p:ph type="body" sz="quarter" idx="23" hasCustomPrompt="1"/>
          </p:nvPr>
        </p:nvSpPr>
        <p:spPr>
          <a:xfrm>
            <a:off x="457200" y="1339849"/>
            <a:ext cx="6569217" cy="3560923"/>
          </a:xfrm>
        </p:spPr>
        <p:txBody>
          <a:bodyPr lIns="0" tIns="0" rIns="0" bIns="0">
            <a:noAutofit/>
          </a:bodyPr>
          <a:lstStyle>
            <a:lvl1pPr marL="0" indent="0">
              <a:lnSpc>
                <a:spcPct val="100000"/>
              </a:lnSpc>
              <a:buNone/>
              <a:defRPr sz="7200" b="0" i="0">
                <a:solidFill>
                  <a:schemeClr val="bg1"/>
                </a:solidFill>
                <a:latin typeface="TWK Everett" panose="020B0204000000000000" pitchFamily="34" charset="77"/>
              </a:defRPr>
            </a:lvl1pPr>
          </a:lstStyle>
          <a:p>
            <a:pPr lvl="0"/>
            <a:r>
              <a:rPr lang="en-US"/>
              <a:t>QUOTE OR STATEMENT</a:t>
            </a:r>
          </a:p>
        </p:txBody>
      </p:sp>
      <p:pic>
        <p:nvPicPr>
          <p:cNvPr id="18" name="Picture 17">
            <a:extLst>
              <a:ext uri="{FF2B5EF4-FFF2-40B4-BE49-F238E27FC236}">
                <a16:creationId xmlns:a16="http://schemas.microsoft.com/office/drawing/2014/main" id="{27A688BD-D8BB-4445-9604-959C2634E0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Tree>
    <p:extLst>
      <p:ext uri="{BB962C8B-B14F-4D97-AF65-F5344CB8AC3E}">
        <p14:creationId xmlns:p14="http://schemas.microsoft.com/office/powerpoint/2010/main" val="305239660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or Statement ">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EA1C768-0E11-014B-9CDB-56E0BDD0C8C4}"/>
              </a:ext>
            </a:extLst>
          </p:cNvPr>
          <p:cNvSpPr>
            <a:spLocks noGrp="1"/>
          </p:cNvSpPr>
          <p:nvPr>
            <p:ph type="pic" sz="quarter" idx="27" hasCustomPrompt="1"/>
          </p:nvPr>
        </p:nvSpPr>
        <p:spPr>
          <a:xfrm>
            <a:off x="0" y="0"/>
            <a:ext cx="12192000" cy="6858000"/>
          </a:xfrm>
        </p:spPr>
        <p:txBody>
          <a:bodyPr anchor="ctr"/>
          <a:lstStyle>
            <a:lvl1pPr marL="0" indent="0" algn="ctr">
              <a:buNone/>
              <a:defRPr/>
            </a:lvl1pPr>
          </a:lstStyle>
          <a:p>
            <a:r>
              <a:rPr lang="en-US"/>
              <a:t>ADD PHOTO HERE</a:t>
            </a:r>
          </a:p>
        </p:txBody>
      </p:sp>
      <p:sp>
        <p:nvSpPr>
          <p:cNvPr id="3" name="Slide Number Placeholder 2">
            <a:extLst>
              <a:ext uri="{FF2B5EF4-FFF2-40B4-BE49-F238E27FC236}">
                <a16:creationId xmlns:a16="http://schemas.microsoft.com/office/drawing/2014/main" id="{B9BB86CA-FB30-884F-9410-0F64D1D7EF58}"/>
              </a:ext>
            </a:extLst>
          </p:cNvPr>
          <p:cNvSpPr>
            <a:spLocks noGrp="1"/>
          </p:cNvSpPr>
          <p:nvPr>
            <p:ph type="sldNum" sz="quarter" idx="10"/>
          </p:nvPr>
        </p:nvSpPr>
        <p:spPr/>
        <p:txBody>
          <a:bodyPr/>
          <a:lstStyle>
            <a:lvl1pPr>
              <a:defRPr>
                <a:solidFill>
                  <a:schemeClr val="bg1"/>
                </a:solidFill>
              </a:defRPr>
            </a:lvl1pPr>
          </a:lstStyle>
          <a:p>
            <a:fld id="{BB55D76A-9B6E-CD41-ABBE-F6C938295BAD}" type="slidenum">
              <a:rPr lang="en-US" smtClean="0"/>
              <a:pPr/>
              <a:t>‹#›</a:t>
            </a:fld>
            <a:endParaRPr lang="en-US"/>
          </a:p>
        </p:txBody>
      </p:sp>
      <p:pic>
        <p:nvPicPr>
          <p:cNvPr id="18" name="Picture 17">
            <a:extLst>
              <a:ext uri="{FF2B5EF4-FFF2-40B4-BE49-F238E27FC236}">
                <a16:creationId xmlns:a16="http://schemas.microsoft.com/office/drawing/2014/main" id="{27A688BD-D8BB-4445-9604-959C2634E0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
        <p:nvSpPr>
          <p:cNvPr id="7" name="Text Placeholder 4">
            <a:extLst>
              <a:ext uri="{FF2B5EF4-FFF2-40B4-BE49-F238E27FC236}">
                <a16:creationId xmlns:a16="http://schemas.microsoft.com/office/drawing/2014/main" id="{8A680074-BFAE-7D40-827B-716167C5AFD8}"/>
              </a:ext>
            </a:extLst>
          </p:cNvPr>
          <p:cNvSpPr>
            <a:spLocks noGrp="1"/>
          </p:cNvSpPr>
          <p:nvPr>
            <p:ph type="body" sz="quarter" idx="23" hasCustomPrompt="1"/>
          </p:nvPr>
        </p:nvSpPr>
        <p:spPr>
          <a:xfrm>
            <a:off x="457200" y="1339849"/>
            <a:ext cx="6569217" cy="3560923"/>
          </a:xfrm>
        </p:spPr>
        <p:txBody>
          <a:bodyPr lIns="0" tIns="0" rIns="0" bIns="0">
            <a:noAutofit/>
          </a:bodyPr>
          <a:lstStyle>
            <a:lvl1pPr marL="0" indent="0">
              <a:lnSpc>
                <a:spcPct val="100000"/>
              </a:lnSpc>
              <a:buNone/>
              <a:defRPr sz="7200" b="0" i="0">
                <a:solidFill>
                  <a:schemeClr val="bg1"/>
                </a:solidFill>
                <a:latin typeface="TWK Everett" panose="020B0204000000000000" pitchFamily="34" charset="77"/>
              </a:defRPr>
            </a:lvl1pPr>
          </a:lstStyle>
          <a:p>
            <a:pPr lvl="0"/>
            <a:r>
              <a:rPr lang="en-US"/>
              <a:t>QUOTE OR STATEMENT</a:t>
            </a:r>
          </a:p>
        </p:txBody>
      </p:sp>
    </p:spTree>
    <p:extLst>
      <p:ext uri="{BB962C8B-B14F-4D97-AF65-F5344CB8AC3E}">
        <p14:creationId xmlns:p14="http://schemas.microsoft.com/office/powerpoint/2010/main" val="23165398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or Statement - Vital K 1">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BB86CA-FB30-884F-9410-0F64D1D7EF58}"/>
              </a:ext>
            </a:extLst>
          </p:cNvPr>
          <p:cNvSpPr>
            <a:spLocks noGrp="1"/>
          </p:cNvSpPr>
          <p:nvPr>
            <p:ph type="sldNum" sz="quarter" idx="10"/>
          </p:nvPr>
        </p:nvSpPr>
        <p:spPr/>
        <p:txBody>
          <a:bodyPr/>
          <a:lstStyle>
            <a:lvl1pPr>
              <a:defRPr>
                <a:solidFill>
                  <a:schemeClr val="tx2"/>
                </a:solidFill>
              </a:defRPr>
            </a:lvl1pPr>
          </a:lstStyle>
          <a:p>
            <a:fld id="{BB55D76A-9B6E-CD41-ABBE-F6C938295BAD}" type="slidenum">
              <a:rPr lang="en-US" smtClean="0"/>
              <a:pPr/>
              <a:t>‹#›</a:t>
            </a:fld>
            <a:endParaRPr lang="en-US"/>
          </a:p>
        </p:txBody>
      </p:sp>
      <p:sp>
        <p:nvSpPr>
          <p:cNvPr id="8" name="Text Placeholder 4">
            <a:extLst>
              <a:ext uri="{FF2B5EF4-FFF2-40B4-BE49-F238E27FC236}">
                <a16:creationId xmlns:a16="http://schemas.microsoft.com/office/drawing/2014/main" id="{F4BF465B-5495-3F48-8347-2AAEAF979E67}"/>
              </a:ext>
            </a:extLst>
          </p:cNvPr>
          <p:cNvSpPr>
            <a:spLocks noGrp="1"/>
          </p:cNvSpPr>
          <p:nvPr>
            <p:ph type="body" sz="quarter" idx="23" hasCustomPrompt="1"/>
          </p:nvPr>
        </p:nvSpPr>
        <p:spPr>
          <a:xfrm>
            <a:off x="457200" y="415511"/>
            <a:ext cx="6569217" cy="2437020"/>
          </a:xfrm>
        </p:spPr>
        <p:txBody>
          <a:bodyPr lIns="0" tIns="0" rIns="0" bIns="0" anchor="t">
            <a:noAutofit/>
          </a:bodyPr>
          <a:lstStyle>
            <a:lvl1pPr marL="0" indent="0">
              <a:lnSpc>
                <a:spcPct val="100000"/>
              </a:lnSpc>
              <a:buNone/>
              <a:defRPr sz="7200" b="0" i="0">
                <a:solidFill>
                  <a:schemeClr val="accent1"/>
                </a:solidFill>
                <a:latin typeface="TWK Everett" panose="020B0204000000000000" pitchFamily="34" charset="77"/>
              </a:defRPr>
            </a:lvl1pPr>
          </a:lstStyle>
          <a:p>
            <a:pPr lvl="0"/>
            <a:r>
              <a:rPr lang="en-US"/>
              <a:t>QUOTE OR STATEMENT</a:t>
            </a:r>
          </a:p>
        </p:txBody>
      </p:sp>
      <p:pic>
        <p:nvPicPr>
          <p:cNvPr id="2" name="Picture 1">
            <a:extLst>
              <a:ext uri="{FF2B5EF4-FFF2-40B4-BE49-F238E27FC236}">
                <a16:creationId xmlns:a16="http://schemas.microsoft.com/office/drawing/2014/main" id="{92C577BF-4568-F048-96BF-528E254084D3}"/>
              </a:ext>
            </a:extLst>
          </p:cNvPr>
          <p:cNvPicPr>
            <a:picLocks noChangeAspect="1"/>
          </p:cNvPicPr>
          <p:nvPr userDrawn="1"/>
        </p:nvPicPr>
        <p:blipFill>
          <a:blip r:embed="rId2"/>
          <a:stretch>
            <a:fillRect/>
          </a:stretch>
        </p:blipFill>
        <p:spPr>
          <a:xfrm>
            <a:off x="7007202" y="525671"/>
            <a:ext cx="3968798" cy="5603010"/>
          </a:xfrm>
          <a:prstGeom prst="rect">
            <a:avLst/>
          </a:prstGeom>
        </p:spPr>
      </p:pic>
      <p:pic>
        <p:nvPicPr>
          <p:cNvPr id="7" name="Picture 6">
            <a:extLst>
              <a:ext uri="{FF2B5EF4-FFF2-40B4-BE49-F238E27FC236}">
                <a16:creationId xmlns:a16="http://schemas.microsoft.com/office/drawing/2014/main" id="{F6AE0B06-428F-854D-B719-53EED84D27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24337998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or Statment - Vital K 2">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3C1E6D-113A-9649-83C5-3795F2D118F0}"/>
              </a:ext>
            </a:extLst>
          </p:cNvPr>
          <p:cNvPicPr>
            <a:picLocks noChangeAspect="1"/>
          </p:cNvPicPr>
          <p:nvPr userDrawn="1"/>
        </p:nvPicPr>
        <p:blipFill>
          <a:blip r:embed="rId2"/>
          <a:stretch>
            <a:fillRect/>
          </a:stretch>
        </p:blipFill>
        <p:spPr>
          <a:xfrm>
            <a:off x="7008025" y="525671"/>
            <a:ext cx="3968799" cy="5603010"/>
          </a:xfrm>
          <a:prstGeom prst="rect">
            <a:avLst/>
          </a:prstGeom>
        </p:spPr>
      </p:pic>
      <p:sp>
        <p:nvSpPr>
          <p:cNvPr id="3" name="Slide Number Placeholder 2">
            <a:extLst>
              <a:ext uri="{FF2B5EF4-FFF2-40B4-BE49-F238E27FC236}">
                <a16:creationId xmlns:a16="http://schemas.microsoft.com/office/drawing/2014/main" id="{B9BB86CA-FB30-884F-9410-0F64D1D7EF58}"/>
              </a:ext>
            </a:extLst>
          </p:cNvPr>
          <p:cNvSpPr>
            <a:spLocks noGrp="1"/>
          </p:cNvSpPr>
          <p:nvPr>
            <p:ph type="sldNum" sz="quarter" idx="10"/>
          </p:nvPr>
        </p:nvSpPr>
        <p:spPr/>
        <p:txBody>
          <a:bodyPr/>
          <a:lstStyle>
            <a:lvl1pPr>
              <a:defRPr>
                <a:solidFill>
                  <a:schemeClr val="tx2"/>
                </a:solidFill>
              </a:defRPr>
            </a:lvl1pPr>
          </a:lstStyle>
          <a:p>
            <a:fld id="{BB55D76A-9B6E-CD41-ABBE-F6C938295BAD}" type="slidenum">
              <a:rPr lang="en-US" smtClean="0"/>
              <a:pPr/>
              <a:t>‹#›</a:t>
            </a:fld>
            <a:endParaRPr lang="en-US"/>
          </a:p>
        </p:txBody>
      </p:sp>
      <p:sp>
        <p:nvSpPr>
          <p:cNvPr id="8" name="Text Placeholder 4">
            <a:extLst>
              <a:ext uri="{FF2B5EF4-FFF2-40B4-BE49-F238E27FC236}">
                <a16:creationId xmlns:a16="http://schemas.microsoft.com/office/drawing/2014/main" id="{F4BF465B-5495-3F48-8347-2AAEAF979E67}"/>
              </a:ext>
            </a:extLst>
          </p:cNvPr>
          <p:cNvSpPr>
            <a:spLocks noGrp="1"/>
          </p:cNvSpPr>
          <p:nvPr>
            <p:ph type="body" sz="quarter" idx="23" hasCustomPrompt="1"/>
          </p:nvPr>
        </p:nvSpPr>
        <p:spPr>
          <a:xfrm>
            <a:off x="457200" y="415511"/>
            <a:ext cx="6569217" cy="2437020"/>
          </a:xfrm>
        </p:spPr>
        <p:txBody>
          <a:bodyPr lIns="0" tIns="0" rIns="0" bIns="0" anchor="t">
            <a:noAutofit/>
          </a:bodyPr>
          <a:lstStyle>
            <a:lvl1pPr marL="0" indent="0">
              <a:lnSpc>
                <a:spcPct val="100000"/>
              </a:lnSpc>
              <a:buNone/>
              <a:defRPr sz="7200" b="0" i="0">
                <a:solidFill>
                  <a:schemeClr val="tx2"/>
                </a:solidFill>
                <a:latin typeface="TWK Everett" panose="020B0204000000000000" pitchFamily="34" charset="77"/>
              </a:defRPr>
            </a:lvl1pPr>
          </a:lstStyle>
          <a:p>
            <a:pPr lvl="0"/>
            <a:r>
              <a:rPr lang="en-US"/>
              <a:t>QUOTE OR STATEMENT</a:t>
            </a:r>
          </a:p>
        </p:txBody>
      </p:sp>
      <p:pic>
        <p:nvPicPr>
          <p:cNvPr id="6" name="Picture 5">
            <a:extLst>
              <a:ext uri="{FF2B5EF4-FFF2-40B4-BE49-F238E27FC236}">
                <a16:creationId xmlns:a16="http://schemas.microsoft.com/office/drawing/2014/main" id="{28961CB1-90B9-AC42-9FFF-57092875E258}"/>
              </a:ext>
            </a:extLst>
          </p:cNvPr>
          <p:cNvPicPr>
            <a:picLocks noChangeAspect="1"/>
          </p:cNvPicPr>
          <p:nvPr userDrawn="1"/>
        </p:nvPicPr>
        <p:blipFill>
          <a:blip r:embed="rId3"/>
          <a:stretch>
            <a:fillRect/>
          </a:stretch>
        </p:blipFill>
        <p:spPr>
          <a:xfrm>
            <a:off x="467706" y="6291176"/>
            <a:ext cx="730343" cy="238766"/>
          </a:xfrm>
          <a:prstGeom prst="rect">
            <a:avLst/>
          </a:prstGeom>
        </p:spPr>
      </p:pic>
    </p:spTree>
    <p:extLst>
      <p:ext uri="{BB962C8B-B14F-4D97-AF65-F5344CB8AC3E}">
        <p14:creationId xmlns:p14="http://schemas.microsoft.com/office/powerpoint/2010/main" val="10444702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or Statement - Full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CD710-2300-2342-93EA-95B9A2D037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6" name="Picture Placeholder 5">
            <a:extLst>
              <a:ext uri="{FF2B5EF4-FFF2-40B4-BE49-F238E27FC236}">
                <a16:creationId xmlns:a16="http://schemas.microsoft.com/office/drawing/2014/main" id="{CEA1C768-0E11-014B-9CDB-56E0BDD0C8C4}"/>
              </a:ext>
            </a:extLst>
          </p:cNvPr>
          <p:cNvSpPr>
            <a:spLocks noGrp="1"/>
          </p:cNvSpPr>
          <p:nvPr>
            <p:ph type="pic" sz="quarter" idx="27" hasCustomPrompt="1"/>
          </p:nvPr>
        </p:nvSpPr>
        <p:spPr>
          <a:xfrm>
            <a:off x="0" y="0"/>
            <a:ext cx="12192000" cy="6858000"/>
          </a:xfrm>
        </p:spPr>
        <p:txBody>
          <a:bodyPr anchor="ctr"/>
          <a:lstStyle>
            <a:lvl1pPr marL="0" indent="0" algn="ctr">
              <a:buNone/>
              <a:defRPr/>
            </a:lvl1pPr>
          </a:lstStyle>
          <a:p>
            <a:r>
              <a:rPr lang="en-US"/>
              <a:t>ADD PHOTO HERE</a:t>
            </a:r>
          </a:p>
        </p:txBody>
      </p:sp>
      <p:sp>
        <p:nvSpPr>
          <p:cNvPr id="3" name="Slide Number Placeholder 2">
            <a:extLst>
              <a:ext uri="{FF2B5EF4-FFF2-40B4-BE49-F238E27FC236}">
                <a16:creationId xmlns:a16="http://schemas.microsoft.com/office/drawing/2014/main" id="{B9BB86CA-FB30-884F-9410-0F64D1D7EF58}"/>
              </a:ext>
            </a:extLst>
          </p:cNvPr>
          <p:cNvSpPr>
            <a:spLocks noGrp="1"/>
          </p:cNvSpPr>
          <p:nvPr>
            <p:ph type="sldNum" sz="quarter" idx="10"/>
          </p:nvPr>
        </p:nvSpPr>
        <p:spPr/>
        <p:txBody>
          <a:bodyPr/>
          <a:lstStyle>
            <a:lvl1pPr>
              <a:defRPr>
                <a:solidFill>
                  <a:schemeClr val="bg1"/>
                </a:solidFill>
              </a:defRPr>
            </a:lvl1pPr>
          </a:lstStyle>
          <a:p>
            <a:fld id="{BB55D76A-9B6E-CD41-ABBE-F6C938295BAD}" type="slidenum">
              <a:rPr lang="en-US" smtClean="0"/>
              <a:pPr/>
              <a:t>‹#›</a:t>
            </a:fld>
            <a:endParaRPr lang="en-US"/>
          </a:p>
        </p:txBody>
      </p:sp>
      <p:sp>
        <p:nvSpPr>
          <p:cNvPr id="8" name="Text Placeholder 4">
            <a:extLst>
              <a:ext uri="{FF2B5EF4-FFF2-40B4-BE49-F238E27FC236}">
                <a16:creationId xmlns:a16="http://schemas.microsoft.com/office/drawing/2014/main" id="{F4BF465B-5495-3F48-8347-2AAEAF979E67}"/>
              </a:ext>
            </a:extLst>
          </p:cNvPr>
          <p:cNvSpPr>
            <a:spLocks noGrp="1"/>
          </p:cNvSpPr>
          <p:nvPr>
            <p:ph type="body" sz="quarter" idx="23" hasCustomPrompt="1"/>
          </p:nvPr>
        </p:nvSpPr>
        <p:spPr>
          <a:xfrm>
            <a:off x="457200" y="1339849"/>
            <a:ext cx="6569217" cy="3560923"/>
          </a:xfrm>
        </p:spPr>
        <p:txBody>
          <a:bodyPr lIns="0" tIns="0" rIns="0" bIns="0" anchor="ctr">
            <a:noAutofit/>
          </a:bodyPr>
          <a:lstStyle>
            <a:lvl1pPr marL="0" indent="0">
              <a:lnSpc>
                <a:spcPct val="100000"/>
              </a:lnSpc>
              <a:buNone/>
              <a:defRPr sz="7200" b="0" i="0">
                <a:solidFill>
                  <a:schemeClr val="bg1"/>
                </a:solidFill>
                <a:latin typeface="TWK Everett" panose="020B0204000000000000" pitchFamily="34" charset="77"/>
              </a:defRPr>
            </a:lvl1pPr>
          </a:lstStyle>
          <a:p>
            <a:pPr lvl="0"/>
            <a:r>
              <a:rPr lang="en-US"/>
              <a:t>QUOTE OR STATEMENT</a:t>
            </a:r>
          </a:p>
        </p:txBody>
      </p:sp>
      <p:pic>
        <p:nvPicPr>
          <p:cNvPr id="18" name="Picture 17">
            <a:extLst>
              <a:ext uri="{FF2B5EF4-FFF2-40B4-BE49-F238E27FC236}">
                <a16:creationId xmlns:a16="http://schemas.microsoft.com/office/drawing/2014/main" id="{27A688BD-D8BB-4445-9604-959C2634E0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Tree>
    <p:extLst>
      <p:ext uri="{BB962C8B-B14F-4D97-AF65-F5344CB8AC3E}">
        <p14:creationId xmlns:p14="http://schemas.microsoft.com/office/powerpoint/2010/main" val="212562278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 w/ Half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A9C5-791C-AB48-B861-F2AECD69A213}"/>
              </a:ext>
            </a:extLst>
          </p:cNvPr>
          <p:cNvSpPr>
            <a:spLocks noGrp="1"/>
          </p:cNvSpPr>
          <p:nvPr>
            <p:ph type="title"/>
          </p:nvPr>
        </p:nvSpPr>
        <p:spPr>
          <a:xfrm>
            <a:off x="457200" y="495300"/>
            <a:ext cx="3529173" cy="281078"/>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8A2864-11E1-A64B-B5D0-383244734C5D}"/>
              </a:ext>
            </a:extLst>
          </p:cNvPr>
          <p:cNvSpPr>
            <a:spLocks noGrp="1"/>
          </p:cNvSpPr>
          <p:nvPr>
            <p:ph type="sldNum" sz="quarter" idx="10"/>
          </p:nvPr>
        </p:nvSpPr>
        <p:spPr/>
        <p:txBody>
          <a:bodyPr/>
          <a:lstStyle>
            <a:lvl1pPr>
              <a:defRPr>
                <a:solidFill>
                  <a:schemeClr val="tx2"/>
                </a:solidFill>
              </a:defRPr>
            </a:lvl1pPr>
          </a:lstStyle>
          <a:p>
            <a:fld id="{BB55D76A-9B6E-CD41-ABBE-F6C938295BAD}" type="slidenum">
              <a:rPr lang="en-US" smtClean="0"/>
              <a:pPr/>
              <a:t>‹#›</a:t>
            </a:fld>
            <a:endParaRPr lang="en-US"/>
          </a:p>
        </p:txBody>
      </p:sp>
      <p:sp>
        <p:nvSpPr>
          <p:cNvPr id="5" name="Text Placeholder 57">
            <a:extLst>
              <a:ext uri="{FF2B5EF4-FFF2-40B4-BE49-F238E27FC236}">
                <a16:creationId xmlns:a16="http://schemas.microsoft.com/office/drawing/2014/main" id="{AE9300DC-0C97-C94B-B6D5-97B215B5370A}"/>
              </a:ext>
            </a:extLst>
          </p:cNvPr>
          <p:cNvSpPr>
            <a:spLocks noGrp="1"/>
          </p:cNvSpPr>
          <p:nvPr>
            <p:ph type="body" sz="quarter" idx="26"/>
          </p:nvPr>
        </p:nvSpPr>
        <p:spPr>
          <a:xfrm>
            <a:off x="457200" y="776288"/>
            <a:ext cx="3529364"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
        <p:nvSpPr>
          <p:cNvPr id="8" name="Text Placeholder 4">
            <a:extLst>
              <a:ext uri="{FF2B5EF4-FFF2-40B4-BE49-F238E27FC236}">
                <a16:creationId xmlns:a16="http://schemas.microsoft.com/office/drawing/2014/main" id="{879355B0-1E45-E840-96B8-2CA42DEC025A}"/>
              </a:ext>
            </a:extLst>
          </p:cNvPr>
          <p:cNvSpPr>
            <a:spLocks noGrp="1"/>
          </p:cNvSpPr>
          <p:nvPr>
            <p:ph type="body" sz="quarter" idx="23" hasCustomPrompt="1"/>
          </p:nvPr>
        </p:nvSpPr>
        <p:spPr>
          <a:xfrm>
            <a:off x="457200" y="1339850"/>
            <a:ext cx="2994917" cy="1958153"/>
          </a:xfrm>
        </p:spPr>
        <p:txBody>
          <a:bodyPr lIns="0" tIns="0" rIns="0" bIns="0">
            <a:noAutofit/>
          </a:bodyPr>
          <a:lstStyle>
            <a:lvl1pPr marL="0" indent="0">
              <a:lnSpc>
                <a:spcPct val="100000"/>
              </a:lnSpc>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Lorem ipsum dolor sit </a:t>
            </a:r>
            <a:r>
              <a:rPr lang="en-US" err="1"/>
              <a:t>amet</a:t>
            </a:r>
            <a:r>
              <a:rPr lang="en-US"/>
              <a:t> </a:t>
            </a:r>
            <a:r>
              <a:rPr lang="en-US" err="1"/>
              <a:t>consectutur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pic>
        <p:nvPicPr>
          <p:cNvPr id="11" name="Picture 10">
            <a:extLst>
              <a:ext uri="{FF2B5EF4-FFF2-40B4-BE49-F238E27FC236}">
                <a16:creationId xmlns:a16="http://schemas.microsoft.com/office/drawing/2014/main" id="{A7559A2B-F857-AC45-BD20-FD9FC87E4F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6" name="Picture Placeholder 5">
            <a:extLst>
              <a:ext uri="{FF2B5EF4-FFF2-40B4-BE49-F238E27FC236}">
                <a16:creationId xmlns:a16="http://schemas.microsoft.com/office/drawing/2014/main" id="{2257A07E-BDA3-564B-83D2-65A079B34E0F}"/>
              </a:ext>
            </a:extLst>
          </p:cNvPr>
          <p:cNvSpPr>
            <a:spLocks noGrp="1"/>
          </p:cNvSpPr>
          <p:nvPr>
            <p:ph type="pic" sz="quarter" idx="28" hasCustomPrompt="1"/>
          </p:nvPr>
        </p:nvSpPr>
        <p:spPr>
          <a:xfrm>
            <a:off x="4715838" y="0"/>
            <a:ext cx="7476162" cy="6858000"/>
          </a:xfrm>
        </p:spPr>
        <p:txBody>
          <a:bodyPr anchor="ctr"/>
          <a:lstStyle>
            <a:lvl1pPr marL="0" indent="0" algn="ctr">
              <a:buNone/>
              <a:defRPr/>
            </a:lvl1pPr>
          </a:lstStyle>
          <a:p>
            <a:r>
              <a:rPr lang="en-US"/>
              <a:t>ADD PHOTO HERE</a:t>
            </a:r>
          </a:p>
        </p:txBody>
      </p:sp>
    </p:spTree>
    <p:extLst>
      <p:ext uri="{BB962C8B-B14F-4D97-AF65-F5344CB8AC3E}">
        <p14:creationId xmlns:p14="http://schemas.microsoft.com/office/powerpoint/2010/main" val="22402320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w/ 4 Columns +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A9C5-791C-AB48-B861-F2AECD69A213}"/>
              </a:ext>
            </a:extLst>
          </p:cNvPr>
          <p:cNvSpPr>
            <a:spLocks noGrp="1"/>
          </p:cNvSpPr>
          <p:nvPr>
            <p:ph type="title"/>
          </p:nvPr>
        </p:nvSpPr>
        <p:spPr>
          <a:xfrm>
            <a:off x="457200" y="495300"/>
            <a:ext cx="3529173" cy="281078"/>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B8A2864-11E1-A64B-B5D0-383244734C5D}"/>
              </a:ext>
            </a:extLst>
          </p:cNvPr>
          <p:cNvSpPr>
            <a:spLocks noGrp="1"/>
          </p:cNvSpPr>
          <p:nvPr>
            <p:ph type="sldNum" sz="quarter" idx="10"/>
          </p:nvPr>
        </p:nvSpPr>
        <p:spPr/>
        <p:txBody>
          <a:bodyPr/>
          <a:lstStyle>
            <a:lvl1pPr>
              <a:defRPr>
                <a:solidFill>
                  <a:schemeClr val="tx2"/>
                </a:solidFill>
              </a:defRPr>
            </a:lvl1pPr>
          </a:lstStyle>
          <a:p>
            <a:fld id="{BB55D76A-9B6E-CD41-ABBE-F6C938295BAD}" type="slidenum">
              <a:rPr lang="en-US" smtClean="0"/>
              <a:pPr/>
              <a:t>‹#›</a:t>
            </a:fld>
            <a:endParaRPr lang="en-US"/>
          </a:p>
        </p:txBody>
      </p:sp>
      <p:sp>
        <p:nvSpPr>
          <p:cNvPr id="5" name="Text Placeholder 57">
            <a:extLst>
              <a:ext uri="{FF2B5EF4-FFF2-40B4-BE49-F238E27FC236}">
                <a16:creationId xmlns:a16="http://schemas.microsoft.com/office/drawing/2014/main" id="{AE9300DC-0C97-C94B-B6D5-97B215B5370A}"/>
              </a:ext>
            </a:extLst>
          </p:cNvPr>
          <p:cNvSpPr>
            <a:spLocks noGrp="1"/>
          </p:cNvSpPr>
          <p:nvPr>
            <p:ph type="body" sz="quarter" idx="26"/>
          </p:nvPr>
        </p:nvSpPr>
        <p:spPr>
          <a:xfrm>
            <a:off x="457200" y="776288"/>
            <a:ext cx="3529364"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11" name="Picture 10">
            <a:extLst>
              <a:ext uri="{FF2B5EF4-FFF2-40B4-BE49-F238E27FC236}">
                <a16:creationId xmlns:a16="http://schemas.microsoft.com/office/drawing/2014/main" id="{A7559A2B-F857-AC45-BD20-FD9FC87E4F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9" name="Text Placeholder 4">
            <a:extLst>
              <a:ext uri="{FF2B5EF4-FFF2-40B4-BE49-F238E27FC236}">
                <a16:creationId xmlns:a16="http://schemas.microsoft.com/office/drawing/2014/main" id="{235383E9-34C2-DD41-A378-15CE93FE6151}"/>
              </a:ext>
            </a:extLst>
          </p:cNvPr>
          <p:cNvSpPr>
            <a:spLocks noGrp="1"/>
          </p:cNvSpPr>
          <p:nvPr>
            <p:ph type="body" sz="quarter" idx="27" hasCustomPrompt="1"/>
          </p:nvPr>
        </p:nvSpPr>
        <p:spPr>
          <a:xfrm>
            <a:off x="457201" y="4949535"/>
            <a:ext cx="2587214" cy="818311"/>
          </a:xfrm>
        </p:spPr>
        <p:txBody>
          <a:bodyPr lIns="0" tIns="0" rIns="0" bIns="0">
            <a:noAutofit/>
          </a:bodyPr>
          <a:lstStyle>
            <a:lvl1pPr marL="0" indent="0">
              <a:lnSpc>
                <a:spcPct val="100000"/>
              </a:lnSpc>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7" name="Chart Placeholder 6">
            <a:extLst>
              <a:ext uri="{FF2B5EF4-FFF2-40B4-BE49-F238E27FC236}">
                <a16:creationId xmlns:a16="http://schemas.microsoft.com/office/drawing/2014/main" id="{C27F7F1D-5819-234C-BE8D-F846B9D0BFDC}"/>
              </a:ext>
            </a:extLst>
          </p:cNvPr>
          <p:cNvSpPr>
            <a:spLocks noGrp="1"/>
          </p:cNvSpPr>
          <p:nvPr>
            <p:ph type="chart" sz="quarter" idx="29"/>
          </p:nvPr>
        </p:nvSpPr>
        <p:spPr>
          <a:xfrm>
            <a:off x="457200" y="1520825"/>
            <a:ext cx="2587215" cy="3234055"/>
          </a:xfrm>
        </p:spPr>
        <p:txBody>
          <a:bodyPr/>
          <a:lstStyle/>
          <a:p>
            <a:endParaRPr lang="en-US"/>
          </a:p>
        </p:txBody>
      </p:sp>
      <p:sp>
        <p:nvSpPr>
          <p:cNvPr id="13" name="Text Placeholder 4">
            <a:extLst>
              <a:ext uri="{FF2B5EF4-FFF2-40B4-BE49-F238E27FC236}">
                <a16:creationId xmlns:a16="http://schemas.microsoft.com/office/drawing/2014/main" id="{2908F0C5-D972-DB4A-AC95-0AB88B95E78F}"/>
              </a:ext>
            </a:extLst>
          </p:cNvPr>
          <p:cNvSpPr>
            <a:spLocks noGrp="1"/>
          </p:cNvSpPr>
          <p:nvPr>
            <p:ph type="body" sz="quarter" idx="30" hasCustomPrompt="1"/>
          </p:nvPr>
        </p:nvSpPr>
        <p:spPr>
          <a:xfrm>
            <a:off x="3353996" y="4949535"/>
            <a:ext cx="2587214" cy="818311"/>
          </a:xfrm>
        </p:spPr>
        <p:txBody>
          <a:bodyPr lIns="0" tIns="0" rIns="0" bIns="0">
            <a:noAutofit/>
          </a:bodyPr>
          <a:lstStyle>
            <a:lvl1pPr marL="0" indent="0">
              <a:lnSpc>
                <a:spcPct val="100000"/>
              </a:lnSpc>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14" name="Chart Placeholder 6">
            <a:extLst>
              <a:ext uri="{FF2B5EF4-FFF2-40B4-BE49-F238E27FC236}">
                <a16:creationId xmlns:a16="http://schemas.microsoft.com/office/drawing/2014/main" id="{22C00934-DE81-9D4F-B3D1-D3A5B7ADC6E9}"/>
              </a:ext>
            </a:extLst>
          </p:cNvPr>
          <p:cNvSpPr>
            <a:spLocks noGrp="1"/>
          </p:cNvSpPr>
          <p:nvPr>
            <p:ph type="chart" sz="quarter" idx="31"/>
          </p:nvPr>
        </p:nvSpPr>
        <p:spPr>
          <a:xfrm>
            <a:off x="3353995" y="1520825"/>
            <a:ext cx="2587215" cy="3234055"/>
          </a:xfrm>
        </p:spPr>
        <p:txBody>
          <a:bodyPr/>
          <a:lstStyle/>
          <a:p>
            <a:endParaRPr lang="en-US"/>
          </a:p>
        </p:txBody>
      </p:sp>
      <p:sp>
        <p:nvSpPr>
          <p:cNvPr id="15" name="Text Placeholder 4">
            <a:extLst>
              <a:ext uri="{FF2B5EF4-FFF2-40B4-BE49-F238E27FC236}">
                <a16:creationId xmlns:a16="http://schemas.microsoft.com/office/drawing/2014/main" id="{A2BD45B4-940C-5B47-A8D5-5F779543D377}"/>
              </a:ext>
            </a:extLst>
          </p:cNvPr>
          <p:cNvSpPr>
            <a:spLocks noGrp="1"/>
          </p:cNvSpPr>
          <p:nvPr>
            <p:ph type="body" sz="quarter" idx="32" hasCustomPrompt="1"/>
          </p:nvPr>
        </p:nvSpPr>
        <p:spPr>
          <a:xfrm>
            <a:off x="6250791" y="4949535"/>
            <a:ext cx="2587214" cy="818311"/>
          </a:xfrm>
        </p:spPr>
        <p:txBody>
          <a:bodyPr lIns="0" tIns="0" rIns="0" bIns="0">
            <a:noAutofit/>
          </a:bodyPr>
          <a:lstStyle>
            <a:lvl1pPr marL="0" indent="0">
              <a:lnSpc>
                <a:spcPct val="100000"/>
              </a:lnSpc>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16" name="Chart Placeholder 6">
            <a:extLst>
              <a:ext uri="{FF2B5EF4-FFF2-40B4-BE49-F238E27FC236}">
                <a16:creationId xmlns:a16="http://schemas.microsoft.com/office/drawing/2014/main" id="{12EF8ABA-27C6-994A-A725-2D1F1E3C8DE4}"/>
              </a:ext>
            </a:extLst>
          </p:cNvPr>
          <p:cNvSpPr>
            <a:spLocks noGrp="1"/>
          </p:cNvSpPr>
          <p:nvPr>
            <p:ph type="chart" sz="quarter" idx="33"/>
          </p:nvPr>
        </p:nvSpPr>
        <p:spPr>
          <a:xfrm>
            <a:off x="6250790" y="1520825"/>
            <a:ext cx="2587215" cy="3234055"/>
          </a:xfrm>
        </p:spPr>
        <p:txBody>
          <a:bodyPr/>
          <a:lstStyle/>
          <a:p>
            <a:endParaRPr lang="en-US"/>
          </a:p>
        </p:txBody>
      </p:sp>
      <p:sp>
        <p:nvSpPr>
          <p:cNvPr id="17" name="Text Placeholder 4">
            <a:extLst>
              <a:ext uri="{FF2B5EF4-FFF2-40B4-BE49-F238E27FC236}">
                <a16:creationId xmlns:a16="http://schemas.microsoft.com/office/drawing/2014/main" id="{ADDE1996-331E-1C49-B3FE-8D10FC0DEEB7}"/>
              </a:ext>
            </a:extLst>
          </p:cNvPr>
          <p:cNvSpPr>
            <a:spLocks noGrp="1"/>
          </p:cNvSpPr>
          <p:nvPr>
            <p:ph type="body" sz="quarter" idx="34" hasCustomPrompt="1"/>
          </p:nvPr>
        </p:nvSpPr>
        <p:spPr>
          <a:xfrm>
            <a:off x="9147585" y="4949535"/>
            <a:ext cx="2587214" cy="818311"/>
          </a:xfrm>
        </p:spPr>
        <p:txBody>
          <a:bodyPr lIns="0" tIns="0" rIns="0" bIns="0">
            <a:noAutofit/>
          </a:bodyPr>
          <a:lstStyle>
            <a:lvl1pPr marL="0" indent="0">
              <a:lnSpc>
                <a:spcPct val="100000"/>
              </a:lnSpc>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18" name="Chart Placeholder 6">
            <a:extLst>
              <a:ext uri="{FF2B5EF4-FFF2-40B4-BE49-F238E27FC236}">
                <a16:creationId xmlns:a16="http://schemas.microsoft.com/office/drawing/2014/main" id="{8439C5E2-126A-564E-A99D-172D1FA225D3}"/>
              </a:ext>
            </a:extLst>
          </p:cNvPr>
          <p:cNvSpPr>
            <a:spLocks noGrp="1"/>
          </p:cNvSpPr>
          <p:nvPr>
            <p:ph type="chart" sz="quarter" idx="35"/>
          </p:nvPr>
        </p:nvSpPr>
        <p:spPr>
          <a:xfrm>
            <a:off x="9147584" y="1520825"/>
            <a:ext cx="2587215" cy="3234055"/>
          </a:xfrm>
        </p:spPr>
        <p:txBody>
          <a:bodyPr/>
          <a:lstStyle/>
          <a:p>
            <a:endParaRPr lang="en-US"/>
          </a:p>
        </p:txBody>
      </p:sp>
    </p:spTree>
    <p:extLst>
      <p:ext uri="{BB962C8B-B14F-4D97-AF65-F5344CB8AC3E}">
        <p14:creationId xmlns:p14="http://schemas.microsoft.com/office/powerpoint/2010/main" val="209170757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 w/ 4 Columns + Charts Clou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D870B24-0DC1-6F49-BBFC-0E81923751D2}"/>
              </a:ext>
            </a:extLst>
          </p:cNvPr>
          <p:cNvSpPr/>
          <p:nvPr userDrawn="1"/>
        </p:nvSpPr>
        <p:spPr>
          <a:xfrm>
            <a:off x="6093611" y="0"/>
            <a:ext cx="307489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7812CDE-A829-4449-AB06-658316745F6A}"/>
              </a:ext>
            </a:extLst>
          </p:cNvPr>
          <p:cNvSpPr/>
          <p:nvPr userDrawn="1"/>
        </p:nvSpPr>
        <p:spPr>
          <a:xfrm>
            <a:off x="0" y="0"/>
            <a:ext cx="307489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B8A2864-11E1-A64B-B5D0-383244734C5D}"/>
              </a:ext>
            </a:extLst>
          </p:cNvPr>
          <p:cNvSpPr>
            <a:spLocks noGrp="1"/>
          </p:cNvSpPr>
          <p:nvPr>
            <p:ph type="sldNum" sz="quarter" idx="10"/>
          </p:nvPr>
        </p:nvSpPr>
        <p:spPr/>
        <p:txBody>
          <a:bodyPr/>
          <a:lstStyle>
            <a:lvl1pPr>
              <a:defRPr>
                <a:solidFill>
                  <a:schemeClr val="tx2"/>
                </a:solidFill>
              </a:defRPr>
            </a:lvl1pPr>
          </a:lstStyle>
          <a:p>
            <a:fld id="{BB55D76A-9B6E-CD41-ABBE-F6C938295BAD}" type="slidenum">
              <a:rPr lang="en-US" smtClean="0"/>
              <a:pPr/>
              <a:t>‹#›</a:t>
            </a:fld>
            <a:endParaRPr lang="en-US"/>
          </a:p>
        </p:txBody>
      </p:sp>
      <p:pic>
        <p:nvPicPr>
          <p:cNvPr id="11" name="Picture 10">
            <a:extLst>
              <a:ext uri="{FF2B5EF4-FFF2-40B4-BE49-F238E27FC236}">
                <a16:creationId xmlns:a16="http://schemas.microsoft.com/office/drawing/2014/main" id="{A7559A2B-F857-AC45-BD20-FD9FC87E4F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9" name="Text Placeholder 4">
            <a:extLst>
              <a:ext uri="{FF2B5EF4-FFF2-40B4-BE49-F238E27FC236}">
                <a16:creationId xmlns:a16="http://schemas.microsoft.com/office/drawing/2014/main" id="{235383E9-34C2-DD41-A378-15CE93FE6151}"/>
              </a:ext>
            </a:extLst>
          </p:cNvPr>
          <p:cNvSpPr>
            <a:spLocks noGrp="1"/>
          </p:cNvSpPr>
          <p:nvPr>
            <p:ph type="body" sz="quarter" idx="27" hasCustomPrompt="1"/>
          </p:nvPr>
        </p:nvSpPr>
        <p:spPr>
          <a:xfrm>
            <a:off x="457201" y="3852255"/>
            <a:ext cx="2146150" cy="818311"/>
          </a:xfrm>
        </p:spPr>
        <p:txBody>
          <a:bodyPr lIns="0" tIns="0" rIns="0" bIns="0">
            <a:noAutofit/>
          </a:bodyPr>
          <a:lstStyle>
            <a:lvl1pPr marL="0" indent="0">
              <a:lnSpc>
                <a:spcPct val="100000"/>
              </a:lnSpc>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20" name="Text Placeholder 4">
            <a:extLst>
              <a:ext uri="{FF2B5EF4-FFF2-40B4-BE49-F238E27FC236}">
                <a16:creationId xmlns:a16="http://schemas.microsoft.com/office/drawing/2014/main" id="{64266838-221B-2F46-9987-EEDCE1625B89}"/>
              </a:ext>
            </a:extLst>
          </p:cNvPr>
          <p:cNvSpPr>
            <a:spLocks noGrp="1"/>
          </p:cNvSpPr>
          <p:nvPr>
            <p:ph type="body" sz="quarter" idx="28" hasCustomPrompt="1"/>
          </p:nvPr>
        </p:nvSpPr>
        <p:spPr>
          <a:xfrm>
            <a:off x="3505201" y="3852255"/>
            <a:ext cx="2146150" cy="818311"/>
          </a:xfrm>
        </p:spPr>
        <p:txBody>
          <a:bodyPr lIns="0" tIns="0" rIns="0" bIns="0">
            <a:noAutofit/>
          </a:bodyPr>
          <a:lstStyle>
            <a:lvl1pPr marL="0" indent="0">
              <a:lnSpc>
                <a:spcPct val="100000"/>
              </a:lnSpc>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21" name="Text Placeholder 4">
            <a:extLst>
              <a:ext uri="{FF2B5EF4-FFF2-40B4-BE49-F238E27FC236}">
                <a16:creationId xmlns:a16="http://schemas.microsoft.com/office/drawing/2014/main" id="{BBF84299-60CC-6A46-ABA0-A5781CF01A51}"/>
              </a:ext>
            </a:extLst>
          </p:cNvPr>
          <p:cNvSpPr>
            <a:spLocks noGrp="1"/>
          </p:cNvSpPr>
          <p:nvPr>
            <p:ph type="body" sz="quarter" idx="29" hasCustomPrompt="1"/>
          </p:nvPr>
        </p:nvSpPr>
        <p:spPr>
          <a:xfrm>
            <a:off x="6553201" y="3852255"/>
            <a:ext cx="2146150" cy="818311"/>
          </a:xfrm>
        </p:spPr>
        <p:txBody>
          <a:bodyPr lIns="0" tIns="0" rIns="0" bIns="0">
            <a:noAutofit/>
          </a:bodyPr>
          <a:lstStyle>
            <a:lvl1pPr marL="0" indent="0">
              <a:lnSpc>
                <a:spcPct val="100000"/>
              </a:lnSpc>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22" name="Text Placeholder 4">
            <a:extLst>
              <a:ext uri="{FF2B5EF4-FFF2-40B4-BE49-F238E27FC236}">
                <a16:creationId xmlns:a16="http://schemas.microsoft.com/office/drawing/2014/main" id="{5F1A0D9C-3461-084E-9532-79F7820FD7AB}"/>
              </a:ext>
            </a:extLst>
          </p:cNvPr>
          <p:cNvSpPr>
            <a:spLocks noGrp="1"/>
          </p:cNvSpPr>
          <p:nvPr>
            <p:ph type="body" sz="quarter" idx="30" hasCustomPrompt="1"/>
          </p:nvPr>
        </p:nvSpPr>
        <p:spPr>
          <a:xfrm>
            <a:off x="9601202" y="3852255"/>
            <a:ext cx="2146150" cy="818311"/>
          </a:xfrm>
        </p:spPr>
        <p:txBody>
          <a:bodyPr lIns="0" tIns="0" rIns="0" bIns="0">
            <a:noAutofit/>
          </a:bodyPr>
          <a:lstStyle>
            <a:lvl1pPr marL="0" indent="0">
              <a:lnSpc>
                <a:spcPct val="100000"/>
              </a:lnSpc>
              <a:buNone/>
              <a:defRPr sz="1200" b="0" i="0">
                <a:solidFill>
                  <a:schemeClr val="tx2"/>
                </a:solidFill>
                <a:latin typeface="TWK Everett" panose="020B0204000000000000" pitchFamily="34" charset="77"/>
              </a:defRPr>
            </a:lvl1pPr>
          </a:lstStyle>
          <a:p>
            <a:pPr lvl="0"/>
            <a:r>
              <a:rPr lang="en-US"/>
              <a:t>Add text—</a:t>
            </a:r>
            <a:r>
              <a:rPr lang="en-US" err="1"/>
              <a:t>sepien</a:t>
            </a:r>
            <a:r>
              <a:rPr lang="en-US"/>
              <a:t> et ligula </a:t>
            </a:r>
            <a:r>
              <a:rPr lang="en-US" err="1"/>
              <a:t>ullamcorper</a:t>
            </a:r>
            <a:r>
              <a:rPr lang="en-US"/>
              <a:t> </a:t>
            </a:r>
            <a:r>
              <a:rPr lang="en-US" err="1"/>
              <a:t>malesuada</a:t>
            </a:r>
            <a:r>
              <a:rPr lang="en-US"/>
              <a:t> </a:t>
            </a:r>
            <a:r>
              <a:rPr lang="en-US" err="1"/>
              <a:t>proin</a:t>
            </a:r>
            <a:r>
              <a:rPr lang="en-US"/>
              <a:t> libero </a:t>
            </a:r>
            <a:r>
              <a:rPr lang="en-US" err="1"/>
              <a:t>nunc</a:t>
            </a:r>
            <a:r>
              <a:rPr lang="en-US"/>
              <a:t> consequent </a:t>
            </a:r>
            <a:r>
              <a:rPr lang="en-US" err="1"/>
              <a:t>interdum</a:t>
            </a:r>
            <a:r>
              <a:rPr lang="en-US"/>
              <a:t> </a:t>
            </a:r>
            <a:r>
              <a:rPr lang="en-US" err="1"/>
              <a:t>varius</a:t>
            </a:r>
            <a:r>
              <a:rPr lang="en-US"/>
              <a:t> sit </a:t>
            </a:r>
            <a:r>
              <a:rPr lang="en-US" err="1"/>
              <a:t>amet</a:t>
            </a:r>
            <a:r>
              <a:rPr lang="en-US"/>
              <a:t>. </a:t>
            </a:r>
          </a:p>
        </p:txBody>
      </p:sp>
      <p:sp>
        <p:nvSpPr>
          <p:cNvPr id="8" name="Picture Placeholder 7">
            <a:extLst>
              <a:ext uri="{FF2B5EF4-FFF2-40B4-BE49-F238E27FC236}">
                <a16:creationId xmlns:a16="http://schemas.microsoft.com/office/drawing/2014/main" id="{6EA433C3-2725-1D4B-9081-D0FD91F11116}"/>
              </a:ext>
            </a:extLst>
          </p:cNvPr>
          <p:cNvSpPr>
            <a:spLocks noGrp="1"/>
          </p:cNvSpPr>
          <p:nvPr>
            <p:ph type="pic" sz="quarter" idx="31" hasCustomPrompt="1"/>
          </p:nvPr>
        </p:nvSpPr>
        <p:spPr>
          <a:xfrm>
            <a:off x="457200" y="1506071"/>
            <a:ext cx="2146300" cy="2140417"/>
          </a:xfrm>
        </p:spPr>
        <p:txBody>
          <a:bodyPr anchor="ctr"/>
          <a:lstStyle>
            <a:lvl1pPr marL="0" indent="0" algn="ctr">
              <a:buNone/>
              <a:defRPr/>
            </a:lvl1pPr>
          </a:lstStyle>
          <a:p>
            <a:r>
              <a:rPr lang="en-US"/>
              <a:t>PLACE ICON HERE</a:t>
            </a:r>
          </a:p>
        </p:txBody>
      </p:sp>
      <p:sp>
        <p:nvSpPr>
          <p:cNvPr id="24" name="Picture Placeholder 7">
            <a:extLst>
              <a:ext uri="{FF2B5EF4-FFF2-40B4-BE49-F238E27FC236}">
                <a16:creationId xmlns:a16="http://schemas.microsoft.com/office/drawing/2014/main" id="{C2F3380E-16D2-FE4A-9ADB-20B18EA03B81}"/>
              </a:ext>
            </a:extLst>
          </p:cNvPr>
          <p:cNvSpPr>
            <a:spLocks noGrp="1"/>
          </p:cNvSpPr>
          <p:nvPr>
            <p:ph type="pic" sz="quarter" idx="32" hasCustomPrompt="1"/>
          </p:nvPr>
        </p:nvSpPr>
        <p:spPr>
          <a:xfrm>
            <a:off x="3501614" y="1506071"/>
            <a:ext cx="2146300" cy="2140417"/>
          </a:xfrm>
        </p:spPr>
        <p:txBody>
          <a:bodyPr anchor="ctr"/>
          <a:lstStyle>
            <a:lvl1pPr marL="0" indent="0" algn="ctr">
              <a:buNone/>
              <a:defRPr/>
            </a:lvl1pPr>
          </a:lstStyle>
          <a:p>
            <a:r>
              <a:rPr lang="en-US"/>
              <a:t>PLACE ICON HERE</a:t>
            </a:r>
          </a:p>
        </p:txBody>
      </p:sp>
      <p:sp>
        <p:nvSpPr>
          <p:cNvPr id="25" name="Picture Placeholder 7">
            <a:extLst>
              <a:ext uri="{FF2B5EF4-FFF2-40B4-BE49-F238E27FC236}">
                <a16:creationId xmlns:a16="http://schemas.microsoft.com/office/drawing/2014/main" id="{74C6BF37-D690-ED46-9BC7-7332722B14CA}"/>
              </a:ext>
            </a:extLst>
          </p:cNvPr>
          <p:cNvSpPr>
            <a:spLocks noGrp="1"/>
          </p:cNvSpPr>
          <p:nvPr>
            <p:ph type="pic" sz="quarter" idx="33" hasCustomPrompt="1"/>
          </p:nvPr>
        </p:nvSpPr>
        <p:spPr>
          <a:xfrm>
            <a:off x="6535271" y="1506071"/>
            <a:ext cx="2146300" cy="2140417"/>
          </a:xfrm>
        </p:spPr>
        <p:txBody>
          <a:bodyPr anchor="ctr"/>
          <a:lstStyle>
            <a:lvl1pPr marL="0" indent="0" algn="ctr">
              <a:buNone/>
              <a:defRPr/>
            </a:lvl1pPr>
          </a:lstStyle>
          <a:p>
            <a:r>
              <a:rPr lang="en-US"/>
              <a:t>PLACE ICON HERE</a:t>
            </a:r>
          </a:p>
        </p:txBody>
      </p:sp>
      <p:sp>
        <p:nvSpPr>
          <p:cNvPr id="26" name="Picture Placeholder 7">
            <a:extLst>
              <a:ext uri="{FF2B5EF4-FFF2-40B4-BE49-F238E27FC236}">
                <a16:creationId xmlns:a16="http://schemas.microsoft.com/office/drawing/2014/main" id="{504F9C20-9C16-9C4D-A09D-022336AE5969}"/>
              </a:ext>
            </a:extLst>
          </p:cNvPr>
          <p:cNvSpPr>
            <a:spLocks noGrp="1"/>
          </p:cNvSpPr>
          <p:nvPr>
            <p:ph type="pic" sz="quarter" idx="34" hasCustomPrompt="1"/>
          </p:nvPr>
        </p:nvSpPr>
        <p:spPr>
          <a:xfrm>
            <a:off x="9590442" y="1506071"/>
            <a:ext cx="2146300" cy="2140417"/>
          </a:xfrm>
        </p:spPr>
        <p:txBody>
          <a:bodyPr anchor="ctr"/>
          <a:lstStyle>
            <a:lvl1pPr marL="0" indent="0" algn="ctr">
              <a:buNone/>
              <a:defRPr/>
            </a:lvl1pPr>
          </a:lstStyle>
          <a:p>
            <a:r>
              <a:rPr lang="en-US"/>
              <a:t>PLACE ICON HERE</a:t>
            </a:r>
          </a:p>
        </p:txBody>
      </p:sp>
      <p:sp>
        <p:nvSpPr>
          <p:cNvPr id="14" name="Title 1">
            <a:extLst>
              <a:ext uri="{FF2B5EF4-FFF2-40B4-BE49-F238E27FC236}">
                <a16:creationId xmlns:a16="http://schemas.microsoft.com/office/drawing/2014/main" id="{B6F58735-DD15-B44D-BA36-070BC6B71645}"/>
              </a:ext>
            </a:extLst>
          </p:cNvPr>
          <p:cNvSpPr>
            <a:spLocks noGrp="1"/>
          </p:cNvSpPr>
          <p:nvPr>
            <p:ph type="title"/>
          </p:nvPr>
        </p:nvSpPr>
        <p:spPr>
          <a:xfrm>
            <a:off x="457200" y="495300"/>
            <a:ext cx="3529173" cy="281078"/>
          </a:xfrm>
        </p:spPr>
        <p:txBody>
          <a:bodyPr/>
          <a:lstStyle/>
          <a:p>
            <a:r>
              <a:rPr lang="en-US"/>
              <a:t>Click to edit Master title style</a:t>
            </a:r>
          </a:p>
        </p:txBody>
      </p:sp>
      <p:sp>
        <p:nvSpPr>
          <p:cNvPr id="15" name="Text Placeholder 57">
            <a:extLst>
              <a:ext uri="{FF2B5EF4-FFF2-40B4-BE49-F238E27FC236}">
                <a16:creationId xmlns:a16="http://schemas.microsoft.com/office/drawing/2014/main" id="{1B298D5E-16FD-864E-8A67-A8C6DDD55EA3}"/>
              </a:ext>
            </a:extLst>
          </p:cNvPr>
          <p:cNvSpPr>
            <a:spLocks noGrp="1"/>
          </p:cNvSpPr>
          <p:nvPr>
            <p:ph type="body" sz="quarter" idx="26"/>
          </p:nvPr>
        </p:nvSpPr>
        <p:spPr>
          <a:xfrm>
            <a:off x="457200" y="776288"/>
            <a:ext cx="3529364"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29926474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ent w/ Bio &amp; Headsho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04C1-60D3-B645-8E3E-7801264BD984}"/>
              </a:ext>
            </a:extLst>
          </p:cNvPr>
          <p:cNvSpPr>
            <a:spLocks noGrp="1"/>
          </p:cNvSpPr>
          <p:nvPr>
            <p:ph type="title" hasCustomPrompt="1"/>
          </p:nvPr>
        </p:nvSpPr>
        <p:spPr>
          <a:xfrm>
            <a:off x="457200" y="766076"/>
            <a:ext cx="5067041" cy="286584"/>
          </a:xfrm>
        </p:spPr>
        <p:txBody>
          <a:bodyPr anchor="t"/>
          <a:lstStyle>
            <a:lvl1pPr>
              <a:spcBef>
                <a:spcPct val="0"/>
              </a:spcBef>
              <a:buNone/>
              <a:defRPr sz="1200" b="0" i="0">
                <a:solidFill>
                  <a:schemeClr val="accent1"/>
                </a:solidFill>
                <a:latin typeface="TWK Everett" panose="020B0204000000000000" pitchFamily="34" charset="77"/>
              </a:defRPr>
            </a:lvl1pPr>
          </a:lstStyle>
          <a:p>
            <a:pPr lvl="0">
              <a:spcBef>
                <a:spcPct val="0"/>
              </a:spcBef>
              <a:buNone/>
            </a:pPr>
            <a:r>
              <a:rPr lang="en-US"/>
              <a:t>Click to edit Master text styles</a:t>
            </a:r>
          </a:p>
        </p:txBody>
      </p:sp>
      <p:sp>
        <p:nvSpPr>
          <p:cNvPr id="3" name="Content Placeholder 2">
            <a:extLst>
              <a:ext uri="{FF2B5EF4-FFF2-40B4-BE49-F238E27FC236}">
                <a16:creationId xmlns:a16="http://schemas.microsoft.com/office/drawing/2014/main" id="{3FA14206-8F94-F74F-9E18-B76A2B17131F}"/>
              </a:ext>
            </a:extLst>
          </p:cNvPr>
          <p:cNvSpPr>
            <a:spLocks noGrp="1"/>
          </p:cNvSpPr>
          <p:nvPr>
            <p:ph idx="1" hasCustomPrompt="1"/>
          </p:nvPr>
        </p:nvSpPr>
        <p:spPr>
          <a:xfrm>
            <a:off x="3688422" y="1684628"/>
            <a:ext cx="8313078" cy="3400745"/>
          </a:xfrm>
        </p:spPr>
        <p:txBody>
          <a:bodyPr lIns="0" tIns="0" rIns="0" bIns="0">
            <a:normAutofit/>
          </a:bodyPr>
          <a:lstStyle>
            <a:lvl1pPr marL="0" indent="0">
              <a:buNone/>
              <a:defRPr sz="4400" b="0" i="0">
                <a:latin typeface="TWK Everett" panose="020B0204000000000000" pitchFamily="34" charset="77"/>
              </a:defRPr>
            </a:lvl1pPr>
          </a:lstStyle>
          <a:p>
            <a:pPr lvl="0"/>
            <a:r>
              <a:rPr lang="en-US"/>
              <a:t>Place body text here</a:t>
            </a:r>
          </a:p>
        </p:txBody>
      </p:sp>
      <p:sp>
        <p:nvSpPr>
          <p:cNvPr id="15" name="Text Placeholder 14">
            <a:extLst>
              <a:ext uri="{FF2B5EF4-FFF2-40B4-BE49-F238E27FC236}">
                <a16:creationId xmlns:a16="http://schemas.microsoft.com/office/drawing/2014/main" id="{2138F432-5BED-3F4B-8ED4-8EEB958CBFFD}"/>
              </a:ext>
            </a:extLst>
          </p:cNvPr>
          <p:cNvSpPr>
            <a:spLocks noGrp="1"/>
          </p:cNvSpPr>
          <p:nvPr>
            <p:ph type="body" sz="quarter" idx="13" hasCustomPrompt="1"/>
          </p:nvPr>
        </p:nvSpPr>
        <p:spPr>
          <a:xfrm>
            <a:off x="3678238" y="5271339"/>
            <a:ext cx="2417762" cy="328612"/>
          </a:xfrm>
        </p:spPr>
        <p:txBody>
          <a:bodyPr lIns="0" tIns="0" rIns="0" bIns="0">
            <a:noAutofit/>
          </a:bodyPr>
          <a:lstStyle>
            <a:lvl1pPr marL="0" indent="0">
              <a:buNone/>
              <a:defRPr sz="2000" b="0" i="0">
                <a:latin typeface="TWK Everett" panose="020B0204000000000000" pitchFamily="34" charset="77"/>
              </a:defRPr>
            </a:lvl1pPr>
          </a:lstStyle>
          <a:p>
            <a:pPr lvl="0"/>
            <a:r>
              <a:rPr lang="en-US"/>
              <a:t>Name Last</a:t>
            </a:r>
          </a:p>
        </p:txBody>
      </p:sp>
      <p:sp>
        <p:nvSpPr>
          <p:cNvPr id="18" name="Picture Placeholder 17">
            <a:extLst>
              <a:ext uri="{FF2B5EF4-FFF2-40B4-BE49-F238E27FC236}">
                <a16:creationId xmlns:a16="http://schemas.microsoft.com/office/drawing/2014/main" id="{97A6693A-13CB-8F4A-906F-849570EEA7A2}"/>
              </a:ext>
            </a:extLst>
          </p:cNvPr>
          <p:cNvSpPr>
            <a:spLocks noGrp="1"/>
          </p:cNvSpPr>
          <p:nvPr>
            <p:ph type="pic" sz="quarter" idx="14"/>
          </p:nvPr>
        </p:nvSpPr>
        <p:spPr>
          <a:xfrm>
            <a:off x="457200" y="1706399"/>
            <a:ext cx="2727325" cy="2777835"/>
          </a:xfrm>
        </p:spPr>
        <p:txBody>
          <a:bodyPr/>
          <a:lstStyle>
            <a:lvl1pPr>
              <a:defRPr b="0" i="0">
                <a:latin typeface="TWK Everett" panose="020B0204000000000000" pitchFamily="34" charset="77"/>
              </a:defRPr>
            </a:lvl1pPr>
          </a:lstStyle>
          <a:p>
            <a:endParaRPr lang="en-US"/>
          </a:p>
        </p:txBody>
      </p:sp>
      <p:sp>
        <p:nvSpPr>
          <p:cNvPr id="22" name="Text Placeholder 21">
            <a:extLst>
              <a:ext uri="{FF2B5EF4-FFF2-40B4-BE49-F238E27FC236}">
                <a16:creationId xmlns:a16="http://schemas.microsoft.com/office/drawing/2014/main" id="{D9CB8481-F0E0-0547-AD93-9098DFF3A662}"/>
              </a:ext>
            </a:extLst>
          </p:cNvPr>
          <p:cNvSpPr>
            <a:spLocks noGrp="1"/>
          </p:cNvSpPr>
          <p:nvPr>
            <p:ph type="body" sz="quarter" idx="15" hasCustomPrompt="1"/>
          </p:nvPr>
        </p:nvSpPr>
        <p:spPr>
          <a:xfrm>
            <a:off x="457200" y="495300"/>
            <a:ext cx="5067300" cy="286584"/>
          </a:xfrm>
        </p:spPr>
        <p:txBody>
          <a:bodyPr lIns="0" tIns="0" rIns="0" bIns="0" anchor="t">
            <a:noAutofit/>
          </a:bodyPr>
          <a:lstStyle>
            <a:lvl1pPr marL="0" indent="0">
              <a:buNone/>
              <a:defRPr sz="1600" b="0" i="0">
                <a:latin typeface="TWK Everett" panose="020B0204000000000000" pitchFamily="34" charset="77"/>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edit Master title style</a:t>
            </a:r>
          </a:p>
        </p:txBody>
      </p:sp>
      <p:sp>
        <p:nvSpPr>
          <p:cNvPr id="9" name="Slide Number Placeholder 5">
            <a:extLst>
              <a:ext uri="{FF2B5EF4-FFF2-40B4-BE49-F238E27FC236}">
                <a16:creationId xmlns:a16="http://schemas.microsoft.com/office/drawing/2014/main" id="{E90F3BFC-A290-9345-A4EF-7E607311CC59}"/>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1" name="Picture 10">
            <a:extLst>
              <a:ext uri="{FF2B5EF4-FFF2-40B4-BE49-F238E27FC236}">
                <a16:creationId xmlns:a16="http://schemas.microsoft.com/office/drawing/2014/main" id="{EC21EE53-FD0A-0F47-8654-7BF20FE114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1749502893"/>
      </p:ext>
    </p:extLst>
  </p:cSld>
  <p:clrMapOvr>
    <a:masterClrMapping/>
  </p:clrMapOvr>
  <p:extLst>
    <p:ext uri="{DCECCB84-F9BA-43D5-87BE-67443E8EF086}">
      <p15:sldGuideLst xmlns:p15="http://schemas.microsoft.com/office/powerpoint/2012/main">
        <p15:guide id="1" orient="horz" pos="1056">
          <p15:clr>
            <a:srgbClr val="FBAE40"/>
          </p15:clr>
        </p15:guide>
        <p15:guide id="2" orient="horz" pos="3216">
          <p15:clr>
            <a:srgbClr val="FBAE40"/>
          </p15:clr>
        </p15:guide>
        <p15:guide id="3" orient="horz" pos="3312">
          <p15:clr>
            <a:srgbClr val="FBAE40"/>
          </p15:clr>
        </p15:guide>
        <p15:guide id="4" pos="2304">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w/ Chart">
    <p:bg>
      <p:bgPr>
        <a:solidFill>
          <a:schemeClr val="bg1"/>
        </a:solidFill>
        <a:effectLst/>
      </p:bgPr>
    </p:bg>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8E471C5B-AB77-3042-9C6A-4DD9CCE29433}"/>
              </a:ext>
            </a:extLst>
          </p:cNvPr>
          <p:cNvSpPr>
            <a:spLocks noGrp="1"/>
          </p:cNvSpPr>
          <p:nvPr>
            <p:ph type="chart" sz="quarter" idx="15"/>
          </p:nvPr>
        </p:nvSpPr>
        <p:spPr>
          <a:xfrm>
            <a:off x="6096000" y="1394398"/>
            <a:ext cx="6096000" cy="4587302"/>
          </a:xfrm>
        </p:spPr>
        <p:txBody>
          <a:bodyPr/>
          <a:lstStyle>
            <a:lvl1pPr>
              <a:defRPr b="0" i="0">
                <a:latin typeface="TWK Everett" panose="020B0204000000000000" pitchFamily="34" charset="77"/>
              </a:defRPr>
            </a:lvl1pPr>
          </a:lstStyle>
          <a:p>
            <a:endParaRPr lang="en-US"/>
          </a:p>
        </p:txBody>
      </p:sp>
      <p:sp>
        <p:nvSpPr>
          <p:cNvPr id="5" name="Text Placeholder 4">
            <a:extLst>
              <a:ext uri="{FF2B5EF4-FFF2-40B4-BE49-F238E27FC236}">
                <a16:creationId xmlns:a16="http://schemas.microsoft.com/office/drawing/2014/main" id="{AD765B41-3ECC-AC41-8E76-B63961BC41D6}"/>
              </a:ext>
            </a:extLst>
          </p:cNvPr>
          <p:cNvSpPr>
            <a:spLocks noGrp="1"/>
          </p:cNvSpPr>
          <p:nvPr>
            <p:ph type="body" sz="quarter" idx="16" hasCustomPrompt="1"/>
          </p:nvPr>
        </p:nvSpPr>
        <p:spPr>
          <a:xfrm>
            <a:off x="455856" y="1394398"/>
            <a:ext cx="4724400" cy="2286000"/>
          </a:xfrm>
        </p:spPr>
        <p:txBody>
          <a:bodyPr lIns="0" tIns="0" rIns="0" bIns="0">
            <a:normAutofit/>
          </a:bodyPr>
          <a:lstStyle>
            <a:lvl1pPr marL="0" indent="0">
              <a:buNone/>
              <a:defRPr sz="3200" b="0" i="0">
                <a:latin typeface="TWK Everett" panose="020B0204000000000000" pitchFamily="34" charset="77"/>
              </a:defRPr>
            </a:lvl1pPr>
          </a:lstStyle>
          <a:p>
            <a:pPr lvl="0"/>
            <a:r>
              <a:rPr lang="en-US"/>
              <a:t>Add body text here–Lorem ipsum dolor sit </a:t>
            </a:r>
            <a:r>
              <a:rPr lang="en-US" err="1"/>
              <a:t>amer</a:t>
            </a:r>
            <a:r>
              <a:rPr lang="en-US"/>
              <a:t>, </a:t>
            </a:r>
            <a:r>
              <a:rPr lang="en-US" err="1"/>
              <a:t>consectetur</a:t>
            </a:r>
            <a:r>
              <a:rPr lang="en-US"/>
              <a:t> </a:t>
            </a:r>
            <a:r>
              <a:rPr lang="en-US" err="1"/>
              <a:t>adipiscing</a:t>
            </a:r>
            <a:r>
              <a:rPr lang="en-US"/>
              <a:t> </a:t>
            </a:r>
            <a:r>
              <a:rPr lang="en-US" err="1"/>
              <a:t>elit</a:t>
            </a:r>
            <a:endParaRPr lang="en-US"/>
          </a:p>
        </p:txBody>
      </p:sp>
      <p:sp>
        <p:nvSpPr>
          <p:cNvPr id="8" name="Slide Number Placeholder 5">
            <a:extLst>
              <a:ext uri="{FF2B5EF4-FFF2-40B4-BE49-F238E27FC236}">
                <a16:creationId xmlns:a16="http://schemas.microsoft.com/office/drawing/2014/main" id="{131F678E-01C2-0844-A615-57273611132E}"/>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1" name="Picture 10">
            <a:extLst>
              <a:ext uri="{FF2B5EF4-FFF2-40B4-BE49-F238E27FC236}">
                <a16:creationId xmlns:a16="http://schemas.microsoft.com/office/drawing/2014/main" id="{209D5C85-2F80-C540-9D9B-756A638289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2" name="Title 1">
            <a:extLst>
              <a:ext uri="{FF2B5EF4-FFF2-40B4-BE49-F238E27FC236}">
                <a16:creationId xmlns:a16="http://schemas.microsoft.com/office/drawing/2014/main" id="{773BC383-47E7-A84B-992E-3585FFC81FC4}"/>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13" name="Text Placeholder 57">
            <a:extLst>
              <a:ext uri="{FF2B5EF4-FFF2-40B4-BE49-F238E27FC236}">
                <a16:creationId xmlns:a16="http://schemas.microsoft.com/office/drawing/2014/main" id="{72357617-CBF4-E34B-BB92-0B92BCEC0819}"/>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347296896"/>
      </p:ext>
    </p:extLst>
  </p:cSld>
  <p:clrMapOvr>
    <a:masterClrMapping/>
  </p:clrMapOvr>
  <p:extLst>
    <p:ext uri="{DCECCB84-F9BA-43D5-87BE-67443E8EF086}">
      <p15:sldGuideLst xmlns:p15="http://schemas.microsoft.com/office/powerpoint/2012/main">
        <p15:guide id="1" orient="horz" pos="720">
          <p15:clr>
            <a:srgbClr val="FBAE40"/>
          </p15:clr>
        </p15:guide>
        <p15:guide id="2" pos="30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220141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w/ List Spring Green">
    <p:bg>
      <p:bgPr>
        <a:solidFill>
          <a:schemeClr val="accent3"/>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4D48C5E5-34ED-B246-8FE3-9A0EB5DFCD4F}"/>
              </a:ext>
            </a:extLst>
          </p:cNvPr>
          <p:cNvSpPr>
            <a:spLocks noGrp="1"/>
          </p:cNvSpPr>
          <p:nvPr>
            <p:ph type="body" sz="quarter" idx="16" hasCustomPrompt="1"/>
          </p:nvPr>
        </p:nvSpPr>
        <p:spPr>
          <a:xfrm>
            <a:off x="457200" y="1278422"/>
            <a:ext cx="5476875" cy="2089150"/>
          </a:xfrm>
        </p:spPr>
        <p:txBody>
          <a:bodyPr lIns="0" tIns="0" rIns="0" bIns="0">
            <a:noAutofit/>
          </a:bodyPr>
          <a:lstStyle>
            <a:lvl1pPr marL="0" indent="0">
              <a:buNone/>
              <a:defRPr sz="3200" b="0" i="0">
                <a:solidFill>
                  <a:schemeClr val="tx2"/>
                </a:solidFill>
                <a:latin typeface="TWK Everett" panose="020B0204000000000000" pitchFamily="34" charset="77"/>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0" name="Text Placeholder 4">
            <a:extLst>
              <a:ext uri="{FF2B5EF4-FFF2-40B4-BE49-F238E27FC236}">
                <a16:creationId xmlns:a16="http://schemas.microsoft.com/office/drawing/2014/main" id="{260120B5-917A-F14D-9BBD-5D0B8A74B42A}"/>
              </a:ext>
            </a:extLst>
          </p:cNvPr>
          <p:cNvSpPr>
            <a:spLocks noGrp="1"/>
          </p:cNvSpPr>
          <p:nvPr>
            <p:ph type="body" sz="quarter" idx="23" hasCustomPrompt="1"/>
          </p:nvPr>
        </p:nvSpPr>
        <p:spPr>
          <a:xfrm>
            <a:off x="457200" y="3723172"/>
            <a:ext cx="5476875" cy="1930400"/>
          </a:xfrm>
        </p:spPr>
        <p:txBody>
          <a:bodyPr lIns="0" tIns="0" rIns="0" bIns="0">
            <a:noAutofit/>
          </a:bodyPr>
          <a:lstStyle>
            <a:lvl1pPr marL="0" indent="0">
              <a:buNone/>
              <a:defRPr sz="2000" b="0" i="0">
                <a:solidFill>
                  <a:schemeClr val="tx2"/>
                </a:solidFill>
                <a:latin typeface="TWK Everett" panose="020B0204000000000000" pitchFamily="34" charset="77"/>
              </a:defRPr>
            </a:lvl1pPr>
          </a:lstStyle>
          <a:p>
            <a:pPr lvl="0"/>
            <a:r>
              <a:rPr lang="en-US"/>
              <a:t>Add list here</a:t>
            </a:r>
          </a:p>
          <a:p>
            <a:pPr lvl="0"/>
            <a:r>
              <a:rPr lang="en-US"/>
              <a:t>Add list here</a:t>
            </a:r>
          </a:p>
          <a:p>
            <a:pPr lvl="0"/>
            <a:r>
              <a:rPr lang="en-US"/>
              <a:t>Add list here</a:t>
            </a:r>
          </a:p>
          <a:p>
            <a:pPr lvl="0"/>
            <a:r>
              <a:rPr lang="en-US"/>
              <a:t>Add list here</a:t>
            </a:r>
          </a:p>
          <a:p>
            <a:pPr lvl="0"/>
            <a:r>
              <a:rPr lang="en-US"/>
              <a:t>Add list here</a:t>
            </a:r>
          </a:p>
        </p:txBody>
      </p:sp>
      <p:sp>
        <p:nvSpPr>
          <p:cNvPr id="8" name="Slide Number Placeholder 5">
            <a:extLst>
              <a:ext uri="{FF2B5EF4-FFF2-40B4-BE49-F238E27FC236}">
                <a16:creationId xmlns:a16="http://schemas.microsoft.com/office/drawing/2014/main" id="{3987BA9D-3546-824C-980D-55C38AB2078A}"/>
              </a:ext>
            </a:extLst>
          </p:cNvPr>
          <p:cNvSpPr>
            <a:spLocks noGrp="1"/>
          </p:cNvSpPr>
          <p:nvPr>
            <p:ph type="sldNum" sz="quarter" idx="12"/>
          </p:nvPr>
        </p:nvSpPr>
        <p:spPr>
          <a:xfrm>
            <a:off x="8991600" y="6342213"/>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13" name="Title 1">
            <a:extLst>
              <a:ext uri="{FF2B5EF4-FFF2-40B4-BE49-F238E27FC236}">
                <a16:creationId xmlns:a16="http://schemas.microsoft.com/office/drawing/2014/main" id="{79397BFD-343C-1447-A7F3-F868357D90E7}"/>
              </a:ext>
            </a:extLst>
          </p:cNvPr>
          <p:cNvSpPr>
            <a:spLocks noGrp="1"/>
          </p:cNvSpPr>
          <p:nvPr>
            <p:ph type="title"/>
          </p:nvPr>
        </p:nvSpPr>
        <p:spPr>
          <a:xfrm>
            <a:off x="457200" y="495300"/>
            <a:ext cx="4666998" cy="281078"/>
          </a:xfrm>
        </p:spPr>
        <p:txBody>
          <a:bodyPr/>
          <a:lstStyle>
            <a:lvl1pPr>
              <a:defRPr>
                <a:solidFill>
                  <a:schemeClr val="tx2"/>
                </a:solidFill>
              </a:defRPr>
            </a:lvl1pPr>
          </a:lstStyle>
          <a:p>
            <a:r>
              <a:rPr lang="en-US"/>
              <a:t>Click to edit Master title style</a:t>
            </a:r>
          </a:p>
        </p:txBody>
      </p:sp>
      <p:sp>
        <p:nvSpPr>
          <p:cNvPr id="14" name="Text Placeholder 57">
            <a:extLst>
              <a:ext uri="{FF2B5EF4-FFF2-40B4-BE49-F238E27FC236}">
                <a16:creationId xmlns:a16="http://schemas.microsoft.com/office/drawing/2014/main" id="{C8ABF30D-326E-6944-AC42-4AF1AC292F3F}"/>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12" name="Picture 11">
            <a:extLst>
              <a:ext uri="{FF2B5EF4-FFF2-40B4-BE49-F238E27FC236}">
                <a16:creationId xmlns:a16="http://schemas.microsoft.com/office/drawing/2014/main" id="{6853F7AE-1853-F843-B2CF-A0DA580405C1}"/>
              </a:ext>
            </a:extLst>
          </p:cNvPr>
          <p:cNvPicPr>
            <a:picLocks noChangeAspect="1"/>
          </p:cNvPicPr>
          <p:nvPr userDrawn="1"/>
        </p:nvPicPr>
        <p:blipFill>
          <a:blip r:embed="rId2"/>
          <a:stretch>
            <a:fillRect/>
          </a:stretch>
        </p:blipFill>
        <p:spPr>
          <a:xfrm>
            <a:off x="467706" y="6291176"/>
            <a:ext cx="730343" cy="238766"/>
          </a:xfrm>
          <a:prstGeom prst="rect">
            <a:avLst/>
          </a:prstGeom>
        </p:spPr>
      </p:pic>
    </p:spTree>
    <p:extLst>
      <p:ext uri="{BB962C8B-B14F-4D97-AF65-F5344CB8AC3E}">
        <p14:creationId xmlns:p14="http://schemas.microsoft.com/office/powerpoint/2010/main" val="4059178908"/>
      </p:ext>
    </p:extLst>
  </p:cSld>
  <p:clrMapOvr>
    <a:masterClrMapping/>
  </p:clrMapOvr>
  <p:extLst>
    <p:ext uri="{DCECCB84-F9BA-43D5-87BE-67443E8EF086}">
      <p15:sldGuideLst xmlns:p15="http://schemas.microsoft.com/office/powerpoint/2012/main">
        <p15:guide id="1" orient="horz" pos="7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Two Columns">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C470976-FFAD-FF4D-88C0-372D1E35504C}"/>
              </a:ext>
            </a:extLst>
          </p:cNvPr>
          <p:cNvCxnSpPr>
            <a:cxnSpLocks/>
          </p:cNvCxnSpPr>
          <p:nvPr userDrawn="1"/>
        </p:nvCxnSpPr>
        <p:spPr>
          <a:xfrm>
            <a:off x="6096000" y="1261333"/>
            <a:ext cx="4563627"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13" name="Slide Number Placeholder 5">
            <a:extLst>
              <a:ext uri="{FF2B5EF4-FFF2-40B4-BE49-F238E27FC236}">
                <a16:creationId xmlns:a16="http://schemas.microsoft.com/office/drawing/2014/main" id="{087E7CA0-4E86-784D-8822-EBB5222DAC9B}"/>
              </a:ext>
            </a:extLst>
          </p:cNvPr>
          <p:cNvSpPr>
            <a:spLocks noGrp="1"/>
          </p:cNvSpPr>
          <p:nvPr>
            <p:ph type="sldNum" sz="quarter" idx="12"/>
          </p:nvPr>
        </p:nvSpPr>
        <p:spPr>
          <a:xfrm>
            <a:off x="8991600" y="6342213"/>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15" name="Title 1">
            <a:extLst>
              <a:ext uri="{FF2B5EF4-FFF2-40B4-BE49-F238E27FC236}">
                <a16:creationId xmlns:a16="http://schemas.microsoft.com/office/drawing/2014/main" id="{42479BB6-324F-FF47-AE54-B12A77CCC937}"/>
              </a:ext>
            </a:extLst>
          </p:cNvPr>
          <p:cNvSpPr>
            <a:spLocks noGrp="1"/>
          </p:cNvSpPr>
          <p:nvPr>
            <p:ph type="title"/>
          </p:nvPr>
        </p:nvSpPr>
        <p:spPr>
          <a:xfrm>
            <a:off x="457200" y="495300"/>
            <a:ext cx="4666998" cy="281078"/>
          </a:xfrm>
        </p:spPr>
        <p:txBody>
          <a:bodyPr/>
          <a:lstStyle>
            <a:lvl1pPr>
              <a:defRPr>
                <a:solidFill>
                  <a:schemeClr val="tx2"/>
                </a:solidFill>
              </a:defRPr>
            </a:lvl1pPr>
          </a:lstStyle>
          <a:p>
            <a:r>
              <a:rPr lang="en-US"/>
              <a:t>Click to edit Master title style</a:t>
            </a:r>
          </a:p>
        </p:txBody>
      </p:sp>
      <p:sp>
        <p:nvSpPr>
          <p:cNvPr id="16" name="Text Placeholder 57">
            <a:extLst>
              <a:ext uri="{FF2B5EF4-FFF2-40B4-BE49-F238E27FC236}">
                <a16:creationId xmlns:a16="http://schemas.microsoft.com/office/drawing/2014/main" id="{77DE22D8-349C-DC41-A974-F45AAF9116DE}"/>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12" name="Picture 11">
            <a:extLst>
              <a:ext uri="{FF2B5EF4-FFF2-40B4-BE49-F238E27FC236}">
                <a16:creationId xmlns:a16="http://schemas.microsoft.com/office/drawing/2014/main" id="{60BCD2E8-EF44-C048-A144-5F8AD66FBF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9" name="Text Placeholder 4">
            <a:extLst>
              <a:ext uri="{FF2B5EF4-FFF2-40B4-BE49-F238E27FC236}">
                <a16:creationId xmlns:a16="http://schemas.microsoft.com/office/drawing/2014/main" id="{AAFF1216-E8B1-5C47-BB09-863AB0E177D7}"/>
              </a:ext>
            </a:extLst>
          </p:cNvPr>
          <p:cNvSpPr>
            <a:spLocks noGrp="1"/>
          </p:cNvSpPr>
          <p:nvPr>
            <p:ph type="body" sz="quarter" idx="27"/>
          </p:nvPr>
        </p:nvSpPr>
        <p:spPr>
          <a:xfrm>
            <a:off x="6096000" y="1381125"/>
            <a:ext cx="5476875" cy="4719638"/>
          </a:xfrm>
        </p:spPr>
        <p:txBody>
          <a:bodyPr>
            <a:normAutofit/>
          </a:bodyPr>
          <a:lstStyle>
            <a:lvl1pPr marL="0" indent="0">
              <a:buNone/>
              <a:defRPr sz="1800"/>
            </a:lvl1pPr>
          </a:lstStyle>
          <a:p>
            <a:pPr lvl="0"/>
            <a:r>
              <a:rPr lang="en-US"/>
              <a:t>Click to edit Master text styles</a:t>
            </a:r>
            <a:endParaRPr lang="en-MX"/>
          </a:p>
        </p:txBody>
      </p:sp>
      <p:sp>
        <p:nvSpPr>
          <p:cNvPr id="20" name="Text Placeholder 4">
            <a:extLst>
              <a:ext uri="{FF2B5EF4-FFF2-40B4-BE49-F238E27FC236}">
                <a16:creationId xmlns:a16="http://schemas.microsoft.com/office/drawing/2014/main" id="{516F41D2-B2DC-6149-9C04-C0436A0B5999}"/>
              </a:ext>
            </a:extLst>
          </p:cNvPr>
          <p:cNvSpPr>
            <a:spLocks noGrp="1"/>
          </p:cNvSpPr>
          <p:nvPr>
            <p:ph type="body" sz="quarter" idx="16" hasCustomPrompt="1"/>
          </p:nvPr>
        </p:nvSpPr>
        <p:spPr>
          <a:xfrm>
            <a:off x="453614" y="1339932"/>
            <a:ext cx="4991100" cy="2089150"/>
          </a:xfrm>
        </p:spPr>
        <p:txBody>
          <a:bodyPr lIns="0" tIns="0" rIns="0" bIns="0">
            <a:noAutofit/>
          </a:bodyPr>
          <a:lstStyle>
            <a:lvl1pPr marL="0" indent="0">
              <a:buNone/>
              <a:defRPr sz="3200" b="0" i="0">
                <a:solidFill>
                  <a:schemeClr val="accent1"/>
                </a:solidFill>
                <a:latin typeface="TWK Everett" panose="020B0204000000000000" pitchFamily="34" charset="77"/>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091667842"/>
      </p:ext>
    </p:extLst>
  </p:cSld>
  <p:clrMapOvr>
    <a:masterClrMapping/>
  </p:clrMapOvr>
  <p:extLst>
    <p:ext uri="{DCECCB84-F9BA-43D5-87BE-67443E8EF086}">
      <p15:sldGuideLst xmlns:p15="http://schemas.microsoft.com/office/powerpoint/2012/main">
        <p15:guide id="1" orient="horz" pos="720">
          <p15:clr>
            <a:srgbClr val="FBAE40"/>
          </p15:clr>
        </p15:guide>
        <p15:guide id="2" pos="3264">
          <p15:clr>
            <a:srgbClr val="FBAE40"/>
          </p15:clr>
        </p15:guide>
        <p15:guide id="3" pos="7296">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w/ Quote and Sections Spring Green">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AC584B-51AC-494E-8940-2F1049D5012F}"/>
              </a:ext>
            </a:extLst>
          </p:cNvPr>
          <p:cNvSpPr/>
          <p:nvPr userDrawn="1"/>
        </p:nvSpPr>
        <p:spPr>
          <a:xfrm>
            <a:off x="5763986" y="0"/>
            <a:ext cx="642801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4" name="Text Placeholder 4">
            <a:extLst>
              <a:ext uri="{FF2B5EF4-FFF2-40B4-BE49-F238E27FC236}">
                <a16:creationId xmlns:a16="http://schemas.microsoft.com/office/drawing/2014/main" id="{DEB15A68-363E-E442-BC4A-CFBD8A5D587C}"/>
              </a:ext>
            </a:extLst>
          </p:cNvPr>
          <p:cNvSpPr>
            <a:spLocks noGrp="1"/>
          </p:cNvSpPr>
          <p:nvPr>
            <p:ph type="body" sz="quarter" idx="16" hasCustomPrompt="1"/>
          </p:nvPr>
        </p:nvSpPr>
        <p:spPr>
          <a:xfrm>
            <a:off x="453614" y="1339932"/>
            <a:ext cx="4991100" cy="2089150"/>
          </a:xfrm>
        </p:spPr>
        <p:txBody>
          <a:bodyPr lIns="0" tIns="0" rIns="0" bIns="0">
            <a:noAutofit/>
          </a:bodyPr>
          <a:lstStyle>
            <a:lvl1pPr marL="0" indent="0">
              <a:buNone/>
              <a:defRPr sz="3200" b="0" i="0">
                <a:solidFill>
                  <a:schemeClr val="tx2"/>
                </a:solidFill>
                <a:latin typeface="TWK Everett" panose="020B0204000000000000" pitchFamily="34" charset="77"/>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27" name="Text Placeholder 4">
            <a:extLst>
              <a:ext uri="{FF2B5EF4-FFF2-40B4-BE49-F238E27FC236}">
                <a16:creationId xmlns:a16="http://schemas.microsoft.com/office/drawing/2014/main" id="{672D6046-4BD5-8C4A-9B3B-5F06C6EF002A}"/>
              </a:ext>
            </a:extLst>
          </p:cNvPr>
          <p:cNvSpPr>
            <a:spLocks noGrp="1"/>
          </p:cNvSpPr>
          <p:nvPr>
            <p:ph type="body" sz="quarter" idx="23" hasCustomPrompt="1"/>
          </p:nvPr>
        </p:nvSpPr>
        <p:spPr>
          <a:xfrm>
            <a:off x="6109832" y="1337219"/>
            <a:ext cx="5061752" cy="1241507"/>
          </a:xfrm>
        </p:spPr>
        <p:txBody>
          <a:bodyPr lIns="0" tIns="0" rIns="0" bIns="0">
            <a:noAutofit/>
          </a:bodyPr>
          <a:lstStyle>
            <a:lvl1pPr marL="0" indent="0">
              <a:buNone/>
              <a:defRPr sz="3200" b="0" i="0">
                <a:solidFill>
                  <a:schemeClr val="tx2"/>
                </a:solidFill>
                <a:latin typeface="TWK Everett" panose="020B0204000000000000" pitchFamily="34" charset="77"/>
              </a:defRPr>
            </a:lvl1pPr>
          </a:lstStyle>
          <a:p>
            <a:pPr lvl="0"/>
            <a:r>
              <a:rPr lang="en-US"/>
              <a:t>Quote–Lorem ipsum dolor sit </a:t>
            </a:r>
            <a:r>
              <a:rPr lang="en-US" err="1"/>
              <a:t>amet</a:t>
            </a:r>
            <a:endParaRPr lang="en-US"/>
          </a:p>
        </p:txBody>
      </p:sp>
      <p:sp>
        <p:nvSpPr>
          <p:cNvPr id="5" name="Text Placeholder 4">
            <a:extLst>
              <a:ext uri="{FF2B5EF4-FFF2-40B4-BE49-F238E27FC236}">
                <a16:creationId xmlns:a16="http://schemas.microsoft.com/office/drawing/2014/main" id="{1DD651C6-1E75-2541-A17C-C23BB84F50ED}"/>
              </a:ext>
            </a:extLst>
          </p:cNvPr>
          <p:cNvSpPr>
            <a:spLocks noGrp="1"/>
          </p:cNvSpPr>
          <p:nvPr>
            <p:ph type="body" sz="quarter" idx="24" hasCustomPrompt="1"/>
          </p:nvPr>
        </p:nvSpPr>
        <p:spPr>
          <a:xfrm>
            <a:off x="6096000" y="3292877"/>
            <a:ext cx="2114675" cy="987425"/>
          </a:xfrm>
        </p:spPr>
        <p:txBody>
          <a:bodyPr lIns="0" tIns="0" rIns="0" bIns="0">
            <a:noAutofit/>
          </a:bodyPr>
          <a:lstStyle>
            <a:lvl1pPr marL="0" indent="0">
              <a:buNone/>
              <a:defRPr sz="1400" b="0" i="0">
                <a:solidFill>
                  <a:schemeClr val="tx2"/>
                </a:solidFill>
                <a:latin typeface="TWK Everett" panose="020B0204000000000000" pitchFamily="34" charset="77"/>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0" name="Text Placeholder 4">
            <a:extLst>
              <a:ext uri="{FF2B5EF4-FFF2-40B4-BE49-F238E27FC236}">
                <a16:creationId xmlns:a16="http://schemas.microsoft.com/office/drawing/2014/main" id="{EF70D999-88B1-6E43-A886-21853FE9212D}"/>
              </a:ext>
            </a:extLst>
          </p:cNvPr>
          <p:cNvSpPr>
            <a:spLocks noGrp="1"/>
          </p:cNvSpPr>
          <p:nvPr>
            <p:ph type="body" sz="quarter" idx="25" hasCustomPrompt="1"/>
          </p:nvPr>
        </p:nvSpPr>
        <p:spPr>
          <a:xfrm>
            <a:off x="6109832" y="5014450"/>
            <a:ext cx="2114675" cy="987425"/>
          </a:xfrm>
        </p:spPr>
        <p:txBody>
          <a:bodyPr lIns="0" tIns="0" rIns="0" bIns="0">
            <a:noAutofit/>
          </a:bodyPr>
          <a:lstStyle>
            <a:lvl1pPr marL="0" indent="0">
              <a:buNone/>
              <a:defRPr sz="1400" b="0" i="0">
                <a:solidFill>
                  <a:schemeClr val="tx2"/>
                </a:solidFill>
                <a:latin typeface="TWK Everett" panose="020B0204000000000000" pitchFamily="34" charset="77"/>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1" name="Text Placeholder 4">
            <a:extLst>
              <a:ext uri="{FF2B5EF4-FFF2-40B4-BE49-F238E27FC236}">
                <a16:creationId xmlns:a16="http://schemas.microsoft.com/office/drawing/2014/main" id="{3DC8C95E-1FEF-FA42-8BE0-F0DEDE2178D7}"/>
              </a:ext>
            </a:extLst>
          </p:cNvPr>
          <p:cNvSpPr>
            <a:spLocks noGrp="1"/>
          </p:cNvSpPr>
          <p:nvPr>
            <p:ph type="body" sz="quarter" idx="26" hasCustomPrompt="1"/>
          </p:nvPr>
        </p:nvSpPr>
        <p:spPr>
          <a:xfrm>
            <a:off x="9340401" y="3299950"/>
            <a:ext cx="2114675" cy="987425"/>
          </a:xfrm>
        </p:spPr>
        <p:txBody>
          <a:bodyPr lIns="0" tIns="0" rIns="0" bIns="0">
            <a:noAutofit/>
          </a:bodyPr>
          <a:lstStyle>
            <a:lvl1pPr marL="0" indent="0">
              <a:buNone/>
              <a:defRPr sz="1400" b="0" i="0">
                <a:solidFill>
                  <a:schemeClr val="tx2"/>
                </a:solidFill>
                <a:latin typeface="TWK Everett" panose="020B0204000000000000" pitchFamily="34" charset="77"/>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2" name="Text Placeholder 4">
            <a:extLst>
              <a:ext uri="{FF2B5EF4-FFF2-40B4-BE49-F238E27FC236}">
                <a16:creationId xmlns:a16="http://schemas.microsoft.com/office/drawing/2014/main" id="{396BB525-A7EB-3046-AE47-0324227D377A}"/>
              </a:ext>
            </a:extLst>
          </p:cNvPr>
          <p:cNvSpPr>
            <a:spLocks noGrp="1"/>
          </p:cNvSpPr>
          <p:nvPr>
            <p:ph type="body" sz="quarter" idx="27" hasCustomPrompt="1"/>
          </p:nvPr>
        </p:nvSpPr>
        <p:spPr>
          <a:xfrm>
            <a:off x="9334500" y="5027068"/>
            <a:ext cx="2114675" cy="987425"/>
          </a:xfrm>
        </p:spPr>
        <p:txBody>
          <a:bodyPr lIns="0" tIns="0" rIns="0" bIns="0">
            <a:noAutofit/>
          </a:bodyPr>
          <a:lstStyle>
            <a:lvl1pPr marL="0" indent="0">
              <a:buNone/>
              <a:defRPr sz="1400" b="0" i="0">
                <a:solidFill>
                  <a:schemeClr val="tx2"/>
                </a:solidFill>
                <a:latin typeface="TWK Everett" panose="020B0204000000000000" pitchFamily="34" charset="77"/>
              </a:defRPr>
            </a:lvl1pPr>
          </a:lstStyle>
          <a:p>
            <a:pPr lvl="0"/>
            <a:r>
              <a:rPr lang="en-US" sz="1400"/>
              <a:t>Add text-–Lorem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ut</a:t>
            </a:r>
            <a:r>
              <a:rPr lang="en-US" sz="1400"/>
              <a:t> </a:t>
            </a:r>
            <a:r>
              <a:rPr lang="en-US" sz="1400" err="1"/>
              <a:t>labore</a:t>
            </a:r>
            <a:r>
              <a:rPr lang="en-US" sz="1400"/>
              <a:t>.</a:t>
            </a:r>
            <a:endParaRPr lang="en-US"/>
          </a:p>
        </p:txBody>
      </p:sp>
      <p:sp>
        <p:nvSpPr>
          <p:cNvPr id="34" name="Text Placeholder 4">
            <a:extLst>
              <a:ext uri="{FF2B5EF4-FFF2-40B4-BE49-F238E27FC236}">
                <a16:creationId xmlns:a16="http://schemas.microsoft.com/office/drawing/2014/main" id="{6F924156-E1B8-B14F-A963-69768B30CBE8}"/>
              </a:ext>
            </a:extLst>
          </p:cNvPr>
          <p:cNvSpPr>
            <a:spLocks noGrp="1"/>
          </p:cNvSpPr>
          <p:nvPr>
            <p:ph type="body" sz="quarter" idx="28" hasCustomPrompt="1"/>
          </p:nvPr>
        </p:nvSpPr>
        <p:spPr>
          <a:xfrm>
            <a:off x="6096000" y="2804650"/>
            <a:ext cx="2114675" cy="369471"/>
          </a:xfrm>
        </p:spPr>
        <p:txBody>
          <a:bodyPr lIns="0" tIns="0" rIns="0" bIns="0">
            <a:noAutofit/>
          </a:bodyPr>
          <a:lstStyle>
            <a:lvl1pPr marL="0" indent="0">
              <a:buNone/>
              <a:defRPr sz="1800" b="0" i="0">
                <a:solidFill>
                  <a:schemeClr val="tx2"/>
                </a:solidFill>
                <a:latin typeface="TWK Everett" panose="020B0204000000000000" pitchFamily="34" charset="77"/>
              </a:defRPr>
            </a:lvl1pPr>
          </a:lstStyle>
          <a:p>
            <a:pPr lvl="0"/>
            <a:r>
              <a:rPr lang="en-US"/>
              <a:t>Section</a:t>
            </a:r>
          </a:p>
        </p:txBody>
      </p:sp>
      <p:sp>
        <p:nvSpPr>
          <p:cNvPr id="35" name="Text Placeholder 4">
            <a:extLst>
              <a:ext uri="{FF2B5EF4-FFF2-40B4-BE49-F238E27FC236}">
                <a16:creationId xmlns:a16="http://schemas.microsoft.com/office/drawing/2014/main" id="{7C8248D5-28FE-934C-AB72-DC1094D972E3}"/>
              </a:ext>
            </a:extLst>
          </p:cNvPr>
          <p:cNvSpPr>
            <a:spLocks noGrp="1"/>
          </p:cNvSpPr>
          <p:nvPr>
            <p:ph type="body" sz="quarter" idx="29" hasCustomPrompt="1"/>
          </p:nvPr>
        </p:nvSpPr>
        <p:spPr>
          <a:xfrm>
            <a:off x="9334500" y="2805528"/>
            <a:ext cx="2114675" cy="369471"/>
          </a:xfrm>
        </p:spPr>
        <p:txBody>
          <a:bodyPr lIns="0" tIns="0" rIns="0" bIns="0">
            <a:noAutofit/>
          </a:bodyPr>
          <a:lstStyle>
            <a:lvl1pPr marL="0" indent="0">
              <a:buNone/>
              <a:defRPr sz="1800" b="0" i="0">
                <a:solidFill>
                  <a:schemeClr val="tx2"/>
                </a:solidFill>
                <a:latin typeface="TWK Everett" panose="020B0204000000000000" pitchFamily="34" charset="77"/>
              </a:defRPr>
            </a:lvl1pPr>
          </a:lstStyle>
          <a:p>
            <a:pPr lvl="0"/>
            <a:r>
              <a:rPr lang="en-US"/>
              <a:t>Section</a:t>
            </a:r>
          </a:p>
        </p:txBody>
      </p:sp>
      <p:sp>
        <p:nvSpPr>
          <p:cNvPr id="36" name="Text Placeholder 4">
            <a:extLst>
              <a:ext uri="{FF2B5EF4-FFF2-40B4-BE49-F238E27FC236}">
                <a16:creationId xmlns:a16="http://schemas.microsoft.com/office/drawing/2014/main" id="{F95519BA-330B-9E41-B885-10800C63FF47}"/>
              </a:ext>
            </a:extLst>
          </p:cNvPr>
          <p:cNvSpPr>
            <a:spLocks noGrp="1"/>
          </p:cNvSpPr>
          <p:nvPr>
            <p:ph type="body" sz="quarter" idx="30" hasCustomPrompt="1"/>
          </p:nvPr>
        </p:nvSpPr>
        <p:spPr>
          <a:xfrm>
            <a:off x="6109832" y="4557250"/>
            <a:ext cx="2114675" cy="369471"/>
          </a:xfrm>
        </p:spPr>
        <p:txBody>
          <a:bodyPr lIns="0" tIns="0" rIns="0" bIns="0">
            <a:noAutofit/>
          </a:bodyPr>
          <a:lstStyle>
            <a:lvl1pPr marL="0" indent="0">
              <a:buNone/>
              <a:defRPr sz="1800" b="0" i="0">
                <a:solidFill>
                  <a:schemeClr val="tx2"/>
                </a:solidFill>
                <a:latin typeface="TWK Everett" panose="020B0204000000000000" pitchFamily="34" charset="77"/>
              </a:defRPr>
            </a:lvl1pPr>
          </a:lstStyle>
          <a:p>
            <a:pPr lvl="0"/>
            <a:r>
              <a:rPr lang="en-US"/>
              <a:t>Section</a:t>
            </a:r>
          </a:p>
        </p:txBody>
      </p:sp>
      <p:sp>
        <p:nvSpPr>
          <p:cNvPr id="37" name="Text Placeholder 4">
            <a:extLst>
              <a:ext uri="{FF2B5EF4-FFF2-40B4-BE49-F238E27FC236}">
                <a16:creationId xmlns:a16="http://schemas.microsoft.com/office/drawing/2014/main" id="{EB0895CA-2CD0-584E-B737-18E1D07B65CF}"/>
              </a:ext>
            </a:extLst>
          </p:cNvPr>
          <p:cNvSpPr>
            <a:spLocks noGrp="1"/>
          </p:cNvSpPr>
          <p:nvPr>
            <p:ph type="body" sz="quarter" idx="31" hasCustomPrompt="1"/>
          </p:nvPr>
        </p:nvSpPr>
        <p:spPr>
          <a:xfrm>
            <a:off x="9334499" y="4557249"/>
            <a:ext cx="2114675" cy="369471"/>
          </a:xfrm>
        </p:spPr>
        <p:txBody>
          <a:bodyPr lIns="0" tIns="0" rIns="0" bIns="0">
            <a:noAutofit/>
          </a:bodyPr>
          <a:lstStyle>
            <a:lvl1pPr marL="0" indent="0">
              <a:buNone/>
              <a:defRPr sz="1800" b="0" i="0">
                <a:solidFill>
                  <a:schemeClr val="tx2"/>
                </a:solidFill>
                <a:latin typeface="TWK Everett" panose="020B0204000000000000" pitchFamily="34" charset="77"/>
              </a:defRPr>
            </a:lvl1pPr>
          </a:lstStyle>
          <a:p>
            <a:pPr lvl="0"/>
            <a:r>
              <a:rPr lang="en-US"/>
              <a:t>Section</a:t>
            </a:r>
          </a:p>
        </p:txBody>
      </p:sp>
      <p:sp>
        <p:nvSpPr>
          <p:cNvPr id="16" name="Slide Number Placeholder 5">
            <a:extLst>
              <a:ext uri="{FF2B5EF4-FFF2-40B4-BE49-F238E27FC236}">
                <a16:creationId xmlns:a16="http://schemas.microsoft.com/office/drawing/2014/main" id="{6C93B09E-5CEF-C443-B125-37C81C6E0E10}"/>
              </a:ext>
            </a:extLst>
          </p:cNvPr>
          <p:cNvSpPr>
            <a:spLocks noGrp="1"/>
          </p:cNvSpPr>
          <p:nvPr>
            <p:ph type="sldNum" sz="quarter" idx="12"/>
          </p:nvPr>
        </p:nvSpPr>
        <p:spPr>
          <a:xfrm>
            <a:off x="8991600" y="6342213"/>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sp>
        <p:nvSpPr>
          <p:cNvPr id="19" name="Title 1">
            <a:extLst>
              <a:ext uri="{FF2B5EF4-FFF2-40B4-BE49-F238E27FC236}">
                <a16:creationId xmlns:a16="http://schemas.microsoft.com/office/drawing/2014/main" id="{95820FC5-2667-F546-989D-58A6A9B45043}"/>
              </a:ext>
            </a:extLst>
          </p:cNvPr>
          <p:cNvSpPr>
            <a:spLocks noGrp="1"/>
          </p:cNvSpPr>
          <p:nvPr>
            <p:ph type="title"/>
          </p:nvPr>
        </p:nvSpPr>
        <p:spPr>
          <a:xfrm>
            <a:off x="457200" y="495300"/>
            <a:ext cx="4666998" cy="281078"/>
          </a:xfrm>
        </p:spPr>
        <p:txBody>
          <a:bodyPr/>
          <a:lstStyle>
            <a:lvl1pPr>
              <a:defRPr>
                <a:solidFill>
                  <a:schemeClr val="tx2"/>
                </a:solidFill>
              </a:defRPr>
            </a:lvl1pPr>
          </a:lstStyle>
          <a:p>
            <a:r>
              <a:rPr lang="en-US"/>
              <a:t>Click to edit Master title style</a:t>
            </a:r>
          </a:p>
        </p:txBody>
      </p:sp>
      <p:sp>
        <p:nvSpPr>
          <p:cNvPr id="20" name="Text Placeholder 57">
            <a:extLst>
              <a:ext uri="{FF2B5EF4-FFF2-40B4-BE49-F238E27FC236}">
                <a16:creationId xmlns:a16="http://schemas.microsoft.com/office/drawing/2014/main" id="{2C3180D2-775A-8B49-96B1-64AD9BC07601}"/>
              </a:ext>
            </a:extLst>
          </p:cNvPr>
          <p:cNvSpPr>
            <a:spLocks noGrp="1"/>
          </p:cNvSpPr>
          <p:nvPr>
            <p:ph type="body" sz="quarter" idx="32"/>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17" name="Picture 16">
            <a:extLst>
              <a:ext uri="{FF2B5EF4-FFF2-40B4-BE49-F238E27FC236}">
                <a16:creationId xmlns:a16="http://schemas.microsoft.com/office/drawing/2014/main" id="{3FEA1A1E-CB96-364A-BE99-189F93AB7E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726759318"/>
      </p:ext>
    </p:extLst>
  </p:cSld>
  <p:clrMapOvr>
    <a:masterClrMapping/>
  </p:clrMapOvr>
  <p:extLst>
    <p:ext uri="{DCECCB84-F9BA-43D5-87BE-67443E8EF086}">
      <p15:sldGuideLst xmlns:p15="http://schemas.microsoft.com/office/powerpoint/2012/main">
        <p15:guide id="1" orient="horz" pos="720">
          <p15:clr>
            <a:srgbClr val="FBAE40"/>
          </p15:clr>
        </p15:guide>
        <p15:guide id="2" orient="horz" pos="1656">
          <p15:clr>
            <a:srgbClr val="FBAE40"/>
          </p15:clr>
        </p15:guide>
        <p15:guide id="3" orient="horz" pos="1968">
          <p15:clr>
            <a:srgbClr val="FBAE40"/>
          </p15:clr>
        </p15:guide>
        <p15:guide id="4" orient="horz" pos="2760">
          <p15:clr>
            <a:srgbClr val="FBAE40"/>
          </p15:clr>
        </p15:guide>
        <p15:guide id="5" orient="horz" pos="3048">
          <p15:clr>
            <a:srgbClr val="FBAE40"/>
          </p15:clr>
        </p15:guide>
        <p15:guide id="6" pos="5880">
          <p15:clr>
            <a:srgbClr val="FBAE40"/>
          </p15:clr>
        </p15:guide>
        <p15:guide id="7" pos="326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arge Body Tex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3765E54-7826-7441-A73C-1E479075C177}"/>
              </a:ext>
            </a:extLst>
          </p:cNvPr>
          <p:cNvSpPr>
            <a:spLocks noGrp="1"/>
          </p:cNvSpPr>
          <p:nvPr>
            <p:ph type="title"/>
          </p:nvPr>
        </p:nvSpPr>
        <p:spPr>
          <a:xfrm>
            <a:off x="457200" y="495300"/>
            <a:ext cx="4666998" cy="281078"/>
          </a:xfrm>
        </p:spPr>
        <p:txBody>
          <a:bodyPr/>
          <a:lstStyle>
            <a:lvl1pPr>
              <a:defRPr>
                <a:solidFill>
                  <a:schemeClr val="tx2"/>
                </a:solidFill>
              </a:defRPr>
            </a:lvl1pPr>
          </a:lstStyle>
          <a:p>
            <a:r>
              <a:rPr lang="en-US"/>
              <a:t>Click to edit Master title style</a:t>
            </a:r>
          </a:p>
        </p:txBody>
      </p:sp>
      <p:sp>
        <p:nvSpPr>
          <p:cNvPr id="9" name="Text Placeholder 57">
            <a:extLst>
              <a:ext uri="{FF2B5EF4-FFF2-40B4-BE49-F238E27FC236}">
                <a16:creationId xmlns:a16="http://schemas.microsoft.com/office/drawing/2014/main" id="{6491ABC4-31DC-E949-A3BB-A9D1812AB352}"/>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5" name="Picture 4">
            <a:extLst>
              <a:ext uri="{FF2B5EF4-FFF2-40B4-BE49-F238E27FC236}">
                <a16:creationId xmlns:a16="http://schemas.microsoft.com/office/drawing/2014/main" id="{07B342AA-422E-0B4F-8B72-2329F71B12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3" name="Content Placeholder 2">
            <a:extLst>
              <a:ext uri="{FF2B5EF4-FFF2-40B4-BE49-F238E27FC236}">
                <a16:creationId xmlns:a16="http://schemas.microsoft.com/office/drawing/2014/main" id="{AD2EF6E0-637A-EC45-B311-C2F430F974E2}"/>
              </a:ext>
            </a:extLst>
          </p:cNvPr>
          <p:cNvSpPr>
            <a:spLocks noGrp="1"/>
          </p:cNvSpPr>
          <p:nvPr>
            <p:ph sz="quarter" idx="27" hasCustomPrompt="1"/>
          </p:nvPr>
        </p:nvSpPr>
        <p:spPr>
          <a:xfrm>
            <a:off x="457200" y="1243012"/>
            <a:ext cx="7124700" cy="4838700"/>
          </a:xfrm>
        </p:spPr>
        <p:txBody>
          <a:bodyPr l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a:solidFill>
                  <a:schemeClr val="accent1"/>
                </a:solidFill>
              </a:defRPr>
            </a:lvl1pPr>
          </a:lstStyle>
          <a:p>
            <a:pPr>
              <a:lnSpc>
                <a:spcPct val="100000"/>
              </a:lnSpc>
            </a:pPr>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a:lnSpc>
                <a:spcPct val="100000"/>
              </a:lnSpc>
            </a:pPr>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endParaRPr lang="en-MX"/>
          </a:p>
        </p:txBody>
      </p:sp>
    </p:spTree>
    <p:extLst>
      <p:ext uri="{BB962C8B-B14F-4D97-AF65-F5344CB8AC3E}">
        <p14:creationId xmlns:p14="http://schemas.microsoft.com/office/powerpoint/2010/main" val="1266429159"/>
      </p:ext>
    </p:extLst>
  </p:cSld>
  <p:clrMapOvr>
    <a:masterClrMapping/>
  </p:clrMapOvr>
  <p:extLst>
    <p:ext uri="{DCECCB84-F9BA-43D5-87BE-67443E8EF086}">
      <p15:sldGuideLst xmlns:p15="http://schemas.microsoft.com/office/powerpoint/2012/main">
        <p15:guide id="1" pos="674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 Sections Content Spring Green">
    <p:bg>
      <p:bgPr>
        <a:solidFill>
          <a:schemeClr val="accent3"/>
        </a:solidFill>
        <a:effectLst/>
      </p:bgPr>
    </p:bg>
    <p:spTree>
      <p:nvGrpSpPr>
        <p:cNvPr id="1" name=""/>
        <p:cNvGrpSpPr/>
        <p:nvPr/>
      </p:nvGrpSpPr>
      <p:grpSpPr>
        <a:xfrm>
          <a:off x="0" y="0"/>
          <a:ext cx="0" cy="0"/>
          <a:chOff x="0" y="0"/>
          <a:chExt cx="0" cy="0"/>
        </a:xfrm>
      </p:grpSpPr>
      <p:sp>
        <p:nvSpPr>
          <p:cNvPr id="28" name="Text Placeholder 13">
            <a:extLst>
              <a:ext uri="{FF2B5EF4-FFF2-40B4-BE49-F238E27FC236}">
                <a16:creationId xmlns:a16="http://schemas.microsoft.com/office/drawing/2014/main" id="{99586EBE-3DF0-4A48-9605-33B0222C81C7}"/>
              </a:ext>
            </a:extLst>
          </p:cNvPr>
          <p:cNvSpPr>
            <a:spLocks noGrp="1"/>
          </p:cNvSpPr>
          <p:nvPr>
            <p:ph type="body" sz="quarter" idx="19" hasCustomPrompt="1"/>
          </p:nvPr>
        </p:nvSpPr>
        <p:spPr>
          <a:xfrm>
            <a:off x="472615" y="3513996"/>
            <a:ext cx="4183205" cy="225357"/>
          </a:xfrm>
        </p:spPr>
        <p:txBody>
          <a:bodyPr lIns="0" tIns="0" rIns="0" bIns="0">
            <a:noAutofit/>
          </a:bodyPr>
          <a:lstStyle>
            <a:lvl1pPr marL="0" indent="0">
              <a:buNone/>
              <a:defRPr sz="1400" b="0" i="0">
                <a:solidFill>
                  <a:schemeClr val="tx2"/>
                </a:solidFill>
                <a:latin typeface="TWK Everett" panose="020B0204000000000000"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9" name="Text Placeholder 4">
            <a:extLst>
              <a:ext uri="{FF2B5EF4-FFF2-40B4-BE49-F238E27FC236}">
                <a16:creationId xmlns:a16="http://schemas.microsoft.com/office/drawing/2014/main" id="{4C9C4BF0-A308-5241-8C03-8D24FB5A60F7}"/>
              </a:ext>
            </a:extLst>
          </p:cNvPr>
          <p:cNvSpPr>
            <a:spLocks noGrp="1"/>
          </p:cNvSpPr>
          <p:nvPr>
            <p:ph type="body" sz="quarter" idx="23" hasCustomPrompt="1"/>
          </p:nvPr>
        </p:nvSpPr>
        <p:spPr>
          <a:xfrm>
            <a:off x="457201" y="1243012"/>
            <a:ext cx="4991100" cy="2089150"/>
          </a:xfrm>
        </p:spPr>
        <p:txBody>
          <a:bodyPr lIns="0" tIns="0" rIns="0" bIns="0">
            <a:noAutofit/>
          </a:bodyPr>
          <a:lstStyle>
            <a:lvl1pPr marL="0" indent="0">
              <a:buNone/>
              <a:defRPr sz="3200" b="0" i="0">
                <a:solidFill>
                  <a:schemeClr val="tx2"/>
                </a:solidFill>
                <a:latin typeface="TWK Everett" panose="020B0204000000000000" pitchFamily="34" charset="77"/>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0" name="Text Placeholder 4">
            <a:extLst>
              <a:ext uri="{FF2B5EF4-FFF2-40B4-BE49-F238E27FC236}">
                <a16:creationId xmlns:a16="http://schemas.microsoft.com/office/drawing/2014/main" id="{3EB15DC8-43BC-BE49-B6EF-CCEAB5A7B9D6}"/>
              </a:ext>
            </a:extLst>
          </p:cNvPr>
          <p:cNvSpPr>
            <a:spLocks noGrp="1"/>
          </p:cNvSpPr>
          <p:nvPr>
            <p:ph type="body" sz="quarter" idx="24" hasCustomPrompt="1"/>
          </p:nvPr>
        </p:nvSpPr>
        <p:spPr>
          <a:xfrm>
            <a:off x="457200" y="3795712"/>
            <a:ext cx="4991100" cy="2286000"/>
          </a:xfrm>
        </p:spPr>
        <p:txBody>
          <a:bodyPr lIns="0" tIns="0" rIns="0" bIns="0">
            <a:noAutofit/>
          </a:bodyPr>
          <a:lstStyle>
            <a:lvl1pPr marL="0" indent="0">
              <a:buNone/>
              <a:defRPr sz="3200" b="0" i="0">
                <a:solidFill>
                  <a:schemeClr val="tx2"/>
                </a:solidFill>
                <a:latin typeface="TWK Everett" panose="020B0204000000000000" pitchFamily="34" charset="77"/>
              </a:defRPr>
            </a:lvl1pPr>
          </a:lstStyle>
          <a:p>
            <a:pPr lvl="0"/>
            <a:r>
              <a:rPr lang="en-US"/>
              <a:t>Add body text here–Lorem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0" name="Slide Number Placeholder 5">
            <a:extLst>
              <a:ext uri="{FF2B5EF4-FFF2-40B4-BE49-F238E27FC236}">
                <a16:creationId xmlns:a16="http://schemas.microsoft.com/office/drawing/2014/main" id="{1C7972DD-05D7-6C40-92AA-CFEEFB31CC43}"/>
              </a:ext>
            </a:extLst>
          </p:cNvPr>
          <p:cNvSpPr>
            <a:spLocks noGrp="1"/>
          </p:cNvSpPr>
          <p:nvPr>
            <p:ph type="sldNum" sz="quarter" idx="12"/>
          </p:nvPr>
        </p:nvSpPr>
        <p:spPr>
          <a:xfrm>
            <a:off x="8991600" y="6342213"/>
            <a:ext cx="2743200" cy="126789"/>
          </a:xfrm>
          <a:prstGeom prst="rect">
            <a:avLst/>
          </a:prstGeom>
        </p:spPr>
        <p:txBody>
          <a:bodyPr>
            <a:noAutofit/>
          </a:bodyPr>
          <a:lstStyle>
            <a:lvl1pPr>
              <a:defRPr sz="900" b="0" i="0">
                <a:solidFill>
                  <a:schemeClr val="bg1"/>
                </a:solidFill>
                <a:latin typeface="TWK Everett" panose="020B0204000000000000" pitchFamily="34" charset="77"/>
              </a:defRPr>
            </a:lvl1pPr>
          </a:lstStyle>
          <a:p>
            <a:fld id="{BB55D76A-9B6E-CD41-ABBE-F6C938295BAD}" type="slidenum">
              <a:rPr lang="en-US" smtClean="0"/>
              <a:pPr/>
              <a:t>‹#›</a:t>
            </a:fld>
            <a:endParaRPr lang="en-US"/>
          </a:p>
        </p:txBody>
      </p:sp>
      <p:sp>
        <p:nvSpPr>
          <p:cNvPr id="14" name="Title 1">
            <a:extLst>
              <a:ext uri="{FF2B5EF4-FFF2-40B4-BE49-F238E27FC236}">
                <a16:creationId xmlns:a16="http://schemas.microsoft.com/office/drawing/2014/main" id="{31B7708F-C7D8-5A43-B566-B32579A78AE4}"/>
              </a:ext>
            </a:extLst>
          </p:cNvPr>
          <p:cNvSpPr>
            <a:spLocks noGrp="1"/>
          </p:cNvSpPr>
          <p:nvPr>
            <p:ph type="title"/>
          </p:nvPr>
        </p:nvSpPr>
        <p:spPr>
          <a:xfrm>
            <a:off x="457200" y="495300"/>
            <a:ext cx="4666998" cy="281078"/>
          </a:xfrm>
        </p:spPr>
        <p:txBody>
          <a:bodyPr/>
          <a:lstStyle>
            <a:lvl1pPr>
              <a:defRPr>
                <a:solidFill>
                  <a:schemeClr val="tx2"/>
                </a:solidFill>
              </a:defRPr>
            </a:lvl1pPr>
          </a:lstStyle>
          <a:p>
            <a:r>
              <a:rPr lang="en-US"/>
              <a:t>Click to edit Master title style</a:t>
            </a:r>
          </a:p>
        </p:txBody>
      </p:sp>
      <p:sp>
        <p:nvSpPr>
          <p:cNvPr id="15" name="Text Placeholder 57">
            <a:extLst>
              <a:ext uri="{FF2B5EF4-FFF2-40B4-BE49-F238E27FC236}">
                <a16:creationId xmlns:a16="http://schemas.microsoft.com/office/drawing/2014/main" id="{A3F08D7C-0504-2441-91E2-4B6CA4C83D3E}"/>
              </a:ext>
            </a:extLst>
          </p:cNvPr>
          <p:cNvSpPr>
            <a:spLocks noGrp="1"/>
          </p:cNvSpPr>
          <p:nvPr>
            <p:ph type="body" sz="quarter" idx="26"/>
          </p:nvPr>
        </p:nvSpPr>
        <p:spPr>
          <a:xfrm>
            <a:off x="457200" y="776288"/>
            <a:ext cx="4667250" cy="282575"/>
          </a:xfrm>
        </p:spPr>
        <p:txBody>
          <a:bodyPr vert="horz" lIns="0" tIns="0" rIns="0" bIns="0" rtlCol="0" anchor="t">
            <a:noAutofit/>
          </a:bodyPr>
          <a:lstStyle>
            <a:lvl1pPr>
              <a:defRPr lang="en-US" sz="1200"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pic>
        <p:nvPicPr>
          <p:cNvPr id="11" name="Picture 10">
            <a:extLst>
              <a:ext uri="{FF2B5EF4-FFF2-40B4-BE49-F238E27FC236}">
                <a16:creationId xmlns:a16="http://schemas.microsoft.com/office/drawing/2014/main" id="{8AE65B30-72EB-2947-B6DC-63E8C9E7CA4D}"/>
              </a:ext>
            </a:extLst>
          </p:cNvPr>
          <p:cNvPicPr>
            <a:picLocks noChangeAspect="1"/>
          </p:cNvPicPr>
          <p:nvPr userDrawn="1"/>
        </p:nvPicPr>
        <p:blipFill>
          <a:blip r:embed="rId2"/>
          <a:stretch>
            <a:fillRect/>
          </a:stretch>
        </p:blipFill>
        <p:spPr>
          <a:xfrm>
            <a:off x="467706" y="6291176"/>
            <a:ext cx="730343" cy="238766"/>
          </a:xfrm>
          <a:prstGeom prst="rect">
            <a:avLst/>
          </a:prstGeom>
        </p:spPr>
      </p:pic>
      <p:sp>
        <p:nvSpPr>
          <p:cNvPr id="13" name="Rectangle 12">
            <a:extLst>
              <a:ext uri="{FF2B5EF4-FFF2-40B4-BE49-F238E27FC236}">
                <a16:creationId xmlns:a16="http://schemas.microsoft.com/office/drawing/2014/main" id="{C10663F8-A1AE-2C4B-9A48-4DC0DDE9DDC1}"/>
              </a:ext>
            </a:extLst>
          </p:cNvPr>
          <p:cNvSpPr/>
          <p:nvPr userDrawn="1"/>
        </p:nvSpPr>
        <p:spPr>
          <a:xfrm>
            <a:off x="5763986" y="0"/>
            <a:ext cx="64280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1" name="Text Placeholder 4">
            <a:extLst>
              <a:ext uri="{FF2B5EF4-FFF2-40B4-BE49-F238E27FC236}">
                <a16:creationId xmlns:a16="http://schemas.microsoft.com/office/drawing/2014/main" id="{476DD77D-E9AB-6645-B39A-2A12C74D59F8}"/>
              </a:ext>
            </a:extLst>
          </p:cNvPr>
          <p:cNvSpPr>
            <a:spLocks noGrp="1"/>
          </p:cNvSpPr>
          <p:nvPr>
            <p:ph type="body" sz="quarter" idx="25" hasCustomPrompt="1"/>
          </p:nvPr>
        </p:nvSpPr>
        <p:spPr>
          <a:xfrm>
            <a:off x="6096000" y="1243012"/>
            <a:ext cx="5476875" cy="4838700"/>
          </a:xfrm>
        </p:spPr>
        <p:txBody>
          <a:bodyPr lIns="0" tIns="0" rIns="0" bIns="0">
            <a:noAutofit/>
          </a:bodyPr>
          <a:lstStyle>
            <a:lvl1pPr marL="0" indent="0">
              <a:buNone/>
              <a:defRPr sz="2000" b="0" i="0">
                <a:solidFill>
                  <a:schemeClr val="tx2"/>
                </a:solidFill>
                <a:latin typeface="TWK Everett" panose="020B0204000000000000" pitchFamily="34" charset="77"/>
              </a:defRPr>
            </a:lvl1pPr>
          </a:lstStyle>
          <a:p>
            <a:pPr lvl="0"/>
            <a:r>
              <a:rPr lang="en-US"/>
              <a:t>Add body text here-–Lorem ipsum dolor sit </a:t>
            </a:r>
            <a:r>
              <a:rPr lang="en-US" err="1"/>
              <a:t>amer</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934879058"/>
      </p:ext>
    </p:extLst>
  </p:cSld>
  <p:clrMapOvr>
    <a:masterClrMapping/>
  </p:clrMapOvr>
  <p:extLst>
    <p:ext uri="{DCECCB84-F9BA-43D5-87BE-67443E8EF086}">
      <p15:sldGuideLst xmlns:p15="http://schemas.microsoft.com/office/powerpoint/2012/main">
        <p15:guide id="1" pos="326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457200" y="1653829"/>
            <a:ext cx="9939464" cy="4427883"/>
          </a:xfrm>
          <a:prstGeom prst="rect">
            <a:avLst/>
          </a:prstGeom>
        </p:spPr>
        <p:txBody>
          <a:bodyPr lIns="0" tIns="0" rIns="0" bIns="0">
            <a:noAutofit/>
          </a:bodyPr>
          <a:lstStyle>
            <a:lvl1pPr marL="0" indent="0">
              <a:lnSpc>
                <a:spcPct val="100000"/>
              </a:lnSpc>
              <a:buNone/>
              <a:defRPr sz="32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457201" y="1263415"/>
            <a:ext cx="9939464"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8" name="Slide Number Placeholder 5">
            <a:extLst>
              <a:ext uri="{FF2B5EF4-FFF2-40B4-BE49-F238E27FC236}">
                <a16:creationId xmlns:a16="http://schemas.microsoft.com/office/drawing/2014/main" id="{8C872842-A4B7-654C-9ED0-66CC8E931F8E}"/>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2" name="Picture 11">
            <a:extLst>
              <a:ext uri="{FF2B5EF4-FFF2-40B4-BE49-F238E27FC236}">
                <a16:creationId xmlns:a16="http://schemas.microsoft.com/office/drawing/2014/main" id="{1E6E3072-EACE-874F-93C0-288CB694E1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3" name="Title 1">
            <a:extLst>
              <a:ext uri="{FF2B5EF4-FFF2-40B4-BE49-F238E27FC236}">
                <a16:creationId xmlns:a16="http://schemas.microsoft.com/office/drawing/2014/main" id="{C37BD6BF-B161-3E41-916A-1C9C99A6C882}"/>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14" name="Text Placeholder 57">
            <a:extLst>
              <a:ext uri="{FF2B5EF4-FFF2-40B4-BE49-F238E27FC236}">
                <a16:creationId xmlns:a16="http://schemas.microsoft.com/office/drawing/2014/main" id="{96E2762C-933D-424C-9128-D1E6A39B94AF}"/>
              </a:ext>
            </a:extLst>
          </p:cNvPr>
          <p:cNvSpPr>
            <a:spLocks noGrp="1"/>
          </p:cNvSpPr>
          <p:nvPr>
            <p:ph type="body" sz="quarter" idx="29"/>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112228776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One Column w/ Blank Conten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457200" y="1661664"/>
            <a:ext cx="4991101" cy="4427883"/>
          </a:xfrm>
          <a:prstGeom prst="rect">
            <a:avLst/>
          </a:prstGeom>
        </p:spPr>
        <p:txBody>
          <a:bodyPr lIns="0" tIns="0" rIns="0" bIns="0">
            <a:noAutofit/>
          </a:bodyPr>
          <a:lstStyle>
            <a:lvl1pPr marL="0" indent="0">
              <a:lnSpc>
                <a:spcPct val="100000"/>
              </a:lnSpc>
              <a:buNone/>
              <a:defRPr sz="20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457201" y="1271250"/>
            <a:ext cx="4991101"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1" name="Content Placeholder 10">
            <a:extLst>
              <a:ext uri="{FF2B5EF4-FFF2-40B4-BE49-F238E27FC236}">
                <a16:creationId xmlns:a16="http://schemas.microsoft.com/office/drawing/2014/main" id="{5DCABD59-D66C-C843-B0BC-598E3C16F0E2}"/>
              </a:ext>
            </a:extLst>
          </p:cNvPr>
          <p:cNvSpPr>
            <a:spLocks noGrp="1"/>
          </p:cNvSpPr>
          <p:nvPr>
            <p:ph sz="quarter" idx="27"/>
          </p:nvPr>
        </p:nvSpPr>
        <p:spPr>
          <a:xfrm>
            <a:off x="6096000" y="1271250"/>
            <a:ext cx="6096000" cy="4710450"/>
          </a:xfrm>
        </p:spPr>
        <p:txBody>
          <a:bodyPr>
            <a:noAutofit/>
          </a:bodyPr>
          <a:lstStyle>
            <a:lvl1pPr>
              <a:defRPr b="0" i="0">
                <a:latin typeface="TWK Everett" panose="020B0204000000000000" pitchFamily="34" charset="77"/>
              </a:defRPr>
            </a:lvl1pPr>
            <a:lvl2pPr>
              <a:defRPr b="0" i="0">
                <a:latin typeface="TWK Everett" panose="020B0204000000000000" pitchFamily="34" charset="77"/>
              </a:defRPr>
            </a:lvl2pPr>
            <a:lvl3pPr>
              <a:defRPr b="0" i="0">
                <a:latin typeface="TWK Everett" panose="020B0204000000000000" pitchFamily="34" charset="77"/>
              </a:defRPr>
            </a:lvl3pPr>
            <a:lvl4pPr>
              <a:defRPr b="0" i="0">
                <a:latin typeface="TWK Everett" panose="020B0204000000000000" pitchFamily="34" charset="77"/>
              </a:defRPr>
            </a:lvl4pPr>
            <a:lvl5pPr>
              <a:defRPr b="0" i="0">
                <a:latin typeface="TWK Everett" panose="020B0204000000000000"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828E53C7-0E4B-674F-8CA8-99C7C3156A5C}"/>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4" name="Picture 13">
            <a:extLst>
              <a:ext uri="{FF2B5EF4-FFF2-40B4-BE49-F238E27FC236}">
                <a16:creationId xmlns:a16="http://schemas.microsoft.com/office/drawing/2014/main" id="{158A9C06-2C15-CC49-8F7A-A7ADB91A0E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5" name="Title 1">
            <a:extLst>
              <a:ext uri="{FF2B5EF4-FFF2-40B4-BE49-F238E27FC236}">
                <a16:creationId xmlns:a16="http://schemas.microsoft.com/office/drawing/2014/main" id="{D569F741-207F-7148-8FA4-6709C95BDE1C}"/>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16" name="Text Placeholder 57">
            <a:extLst>
              <a:ext uri="{FF2B5EF4-FFF2-40B4-BE49-F238E27FC236}">
                <a16:creationId xmlns:a16="http://schemas.microsoft.com/office/drawing/2014/main" id="{C00E95AE-CD0A-9946-BF2D-BEF91D080B11}"/>
              </a:ext>
            </a:extLst>
          </p:cNvPr>
          <p:cNvSpPr>
            <a:spLocks noGrp="1"/>
          </p:cNvSpPr>
          <p:nvPr>
            <p:ph type="body" sz="quarter" idx="29"/>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217835096"/>
      </p:ext>
    </p:extLst>
  </p:cSld>
  <p:clrMapOvr>
    <a:masterClrMapping/>
  </p:clrMapOvr>
  <p:extLst>
    <p:ext uri="{DCECCB84-F9BA-43D5-87BE-67443E8EF086}">
      <p15:sldGuideLst xmlns:p15="http://schemas.microsoft.com/office/powerpoint/2012/main">
        <p15:guide id="1" pos="326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457200" y="1661664"/>
            <a:ext cx="5287950" cy="4427883"/>
          </a:xfrm>
          <a:prstGeom prst="rect">
            <a:avLst/>
          </a:prstGeom>
        </p:spPr>
        <p:txBody>
          <a:bodyPr lIns="0" tIns="0" rIns="0" bIns="0">
            <a:noAutofit/>
          </a:bodyPr>
          <a:lstStyle>
            <a:lvl1pPr marL="0" indent="0">
              <a:buNone/>
              <a:defRPr sz="14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457201" y="1271250"/>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8" name="Text Placeholder 2">
            <a:extLst>
              <a:ext uri="{FF2B5EF4-FFF2-40B4-BE49-F238E27FC236}">
                <a16:creationId xmlns:a16="http://schemas.microsoft.com/office/drawing/2014/main" id="{02B96085-FF86-A044-A894-144CB13F7421}"/>
              </a:ext>
            </a:extLst>
          </p:cNvPr>
          <p:cNvSpPr>
            <a:spLocks noGrp="1"/>
          </p:cNvSpPr>
          <p:nvPr>
            <p:ph type="body" sz="quarter" idx="27" hasCustomPrompt="1"/>
          </p:nvPr>
        </p:nvSpPr>
        <p:spPr>
          <a:xfrm>
            <a:off x="6347625" y="1653829"/>
            <a:ext cx="5287950" cy="4427883"/>
          </a:xfrm>
          <a:prstGeom prst="rect">
            <a:avLst/>
          </a:prstGeo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9" name="Text Placeholder 11">
            <a:extLst>
              <a:ext uri="{FF2B5EF4-FFF2-40B4-BE49-F238E27FC236}">
                <a16:creationId xmlns:a16="http://schemas.microsoft.com/office/drawing/2014/main" id="{DA89E937-1421-E842-A0E8-02E5F0C583CE}"/>
              </a:ext>
            </a:extLst>
          </p:cNvPr>
          <p:cNvSpPr>
            <a:spLocks noGrp="1"/>
          </p:cNvSpPr>
          <p:nvPr>
            <p:ph type="body" sz="quarter" idx="28" hasCustomPrompt="1"/>
          </p:nvPr>
        </p:nvSpPr>
        <p:spPr>
          <a:xfrm>
            <a:off x="6347626" y="1263415"/>
            <a:ext cx="5287950"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3" name="Slide Number Placeholder 5">
            <a:extLst>
              <a:ext uri="{FF2B5EF4-FFF2-40B4-BE49-F238E27FC236}">
                <a16:creationId xmlns:a16="http://schemas.microsoft.com/office/drawing/2014/main" id="{E874955F-CCD0-A54B-8794-213C0BB352EC}"/>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4" name="Picture 13">
            <a:extLst>
              <a:ext uri="{FF2B5EF4-FFF2-40B4-BE49-F238E27FC236}">
                <a16:creationId xmlns:a16="http://schemas.microsoft.com/office/drawing/2014/main" id="{420D5B3F-9365-F042-82FD-CEA9BB234D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5" name="Title 1">
            <a:extLst>
              <a:ext uri="{FF2B5EF4-FFF2-40B4-BE49-F238E27FC236}">
                <a16:creationId xmlns:a16="http://schemas.microsoft.com/office/drawing/2014/main" id="{81ED8924-126C-C346-9AA6-C10FA3DE0F58}"/>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16" name="Text Placeholder 57">
            <a:extLst>
              <a:ext uri="{FF2B5EF4-FFF2-40B4-BE49-F238E27FC236}">
                <a16:creationId xmlns:a16="http://schemas.microsoft.com/office/drawing/2014/main" id="{CBCDB3E1-E9B4-5945-A463-B28A2494B5AE}"/>
              </a:ext>
            </a:extLst>
          </p:cNvPr>
          <p:cNvSpPr>
            <a:spLocks noGrp="1"/>
          </p:cNvSpPr>
          <p:nvPr>
            <p:ph type="body" sz="quarter" idx="29"/>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3863809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9055CB-6CA5-2D49-B09E-1EA176EAB536}"/>
              </a:ext>
            </a:extLst>
          </p:cNvPr>
          <p:cNvSpPr>
            <a:spLocks noGrp="1"/>
          </p:cNvSpPr>
          <p:nvPr>
            <p:ph type="body" sz="quarter" idx="26" hasCustomPrompt="1"/>
          </p:nvPr>
        </p:nvSpPr>
        <p:spPr>
          <a:xfrm>
            <a:off x="457199" y="1662049"/>
            <a:ext cx="3327621" cy="4221271"/>
          </a:xfrm>
          <a:prstGeom prst="rect">
            <a:avLst/>
          </a:prstGeom>
        </p:spPr>
        <p:txBody>
          <a:bodyPr lIns="0" tIns="0" rIns="0" bIns="0">
            <a:noAutofit/>
          </a:bodyPr>
          <a:lstStyle>
            <a:lvl1pPr marL="0" indent="0">
              <a:buNone/>
              <a:defRPr sz="14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7" name="Text Placeholder 11">
            <a:extLst>
              <a:ext uri="{FF2B5EF4-FFF2-40B4-BE49-F238E27FC236}">
                <a16:creationId xmlns:a16="http://schemas.microsoft.com/office/drawing/2014/main" id="{EF1E4B41-BB92-7648-895C-DEDFFB103A50}"/>
              </a:ext>
            </a:extLst>
          </p:cNvPr>
          <p:cNvSpPr>
            <a:spLocks noGrp="1"/>
          </p:cNvSpPr>
          <p:nvPr>
            <p:ph type="body" sz="quarter" idx="19" hasCustomPrompt="1"/>
          </p:nvPr>
        </p:nvSpPr>
        <p:spPr>
          <a:xfrm>
            <a:off x="457200" y="1271635"/>
            <a:ext cx="3327621"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0" name="Text Placeholder 2">
            <a:extLst>
              <a:ext uri="{FF2B5EF4-FFF2-40B4-BE49-F238E27FC236}">
                <a16:creationId xmlns:a16="http://schemas.microsoft.com/office/drawing/2014/main" id="{1D9F453F-6146-C74A-BA9B-2FB1D4965F01}"/>
              </a:ext>
            </a:extLst>
          </p:cNvPr>
          <p:cNvSpPr>
            <a:spLocks noGrp="1"/>
          </p:cNvSpPr>
          <p:nvPr>
            <p:ph type="body" sz="quarter" idx="27" hasCustomPrompt="1"/>
          </p:nvPr>
        </p:nvSpPr>
        <p:spPr>
          <a:xfrm>
            <a:off x="4450079" y="1641646"/>
            <a:ext cx="3327621" cy="4221271"/>
          </a:xfrm>
          <a:prstGeom prst="rect">
            <a:avLst/>
          </a:prstGeom>
        </p:spPr>
        <p:txBody>
          <a:bodyPr lIns="0" tIns="0" rIns="0" bIns="0">
            <a:noAutofit/>
          </a:bodyPr>
          <a:lstStyle>
            <a:lvl1pPr marL="0" indent="0">
              <a:buNone/>
              <a:defRPr sz="14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1" name="Text Placeholder 11">
            <a:extLst>
              <a:ext uri="{FF2B5EF4-FFF2-40B4-BE49-F238E27FC236}">
                <a16:creationId xmlns:a16="http://schemas.microsoft.com/office/drawing/2014/main" id="{2907C453-C89F-D54F-BE99-D59C25A87C4B}"/>
              </a:ext>
            </a:extLst>
          </p:cNvPr>
          <p:cNvSpPr>
            <a:spLocks noGrp="1"/>
          </p:cNvSpPr>
          <p:nvPr>
            <p:ph type="body" sz="quarter" idx="28" hasCustomPrompt="1"/>
          </p:nvPr>
        </p:nvSpPr>
        <p:spPr>
          <a:xfrm>
            <a:off x="4450080" y="1251232"/>
            <a:ext cx="3327621"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2" name="Text Placeholder 2">
            <a:extLst>
              <a:ext uri="{FF2B5EF4-FFF2-40B4-BE49-F238E27FC236}">
                <a16:creationId xmlns:a16="http://schemas.microsoft.com/office/drawing/2014/main" id="{BDE591E7-112C-8742-A1BA-5E591C303942}"/>
              </a:ext>
            </a:extLst>
          </p:cNvPr>
          <p:cNvSpPr>
            <a:spLocks noGrp="1"/>
          </p:cNvSpPr>
          <p:nvPr>
            <p:ph type="body" sz="quarter" idx="29" hasCustomPrompt="1"/>
          </p:nvPr>
        </p:nvSpPr>
        <p:spPr>
          <a:xfrm>
            <a:off x="8442958" y="1641646"/>
            <a:ext cx="3327621" cy="4221271"/>
          </a:xfrm>
          <a:prstGeom prst="rect">
            <a:avLst/>
          </a:prstGeom>
        </p:spPr>
        <p:txBody>
          <a:bodyPr lIns="0" tIns="0" rIns="0" bIns="0">
            <a:noAutofit/>
          </a:bodyPr>
          <a:lstStyle>
            <a:lvl1pPr marL="0" indent="0">
              <a:buNone/>
              <a:defRPr sz="1400" b="0" i="0">
                <a:solidFill>
                  <a:schemeClr val="tx2"/>
                </a:solidFill>
                <a:latin typeface="TWK Everett" panose="020B0204000000000000" pitchFamily="34" charset="77"/>
                <a:cs typeface="Arial" panose="020B0604020202020204" pitchFamily="34" charset="0"/>
              </a:defRPr>
            </a:lvl1pPr>
            <a:lvl2pPr marL="457200" indent="0">
              <a:buNone/>
              <a:defRPr sz="1600">
                <a:solidFill>
                  <a:schemeClr val="tx2"/>
                </a:solidFill>
                <a:latin typeface="TWK Everett" panose="020B0204000000000000" pitchFamily="34" charset="77"/>
                <a:cs typeface="Arial" panose="020B0604020202020204" pitchFamily="34" charset="0"/>
              </a:defRPr>
            </a:lvl2pPr>
            <a:lvl3pPr marL="914400" indent="0">
              <a:buNone/>
              <a:defRPr sz="1400">
                <a:solidFill>
                  <a:schemeClr val="tx2"/>
                </a:solidFill>
                <a:latin typeface="TWK Everett" panose="020B0204000000000000" pitchFamily="34" charset="77"/>
                <a:cs typeface="Arial" panose="020B0604020202020204" pitchFamily="34" charset="0"/>
              </a:defRPr>
            </a:lvl3pPr>
            <a:lvl4pPr marL="1371600" indent="0">
              <a:buNone/>
              <a:defRPr sz="1200">
                <a:solidFill>
                  <a:schemeClr val="tx2"/>
                </a:solidFill>
                <a:latin typeface="TWK Everett" panose="020B0204000000000000" pitchFamily="34" charset="77"/>
                <a:cs typeface="Arial" panose="020B0604020202020204" pitchFamily="34" charset="0"/>
              </a:defRPr>
            </a:lvl4pPr>
            <a:lvl5pPr marL="1828800" indent="0">
              <a:buNone/>
              <a:defRPr sz="1200">
                <a:solidFill>
                  <a:schemeClr val="tx2"/>
                </a:solidFill>
                <a:latin typeface="TWK Everett" panose="020B0204000000000000" pitchFamily="34" charset="77"/>
                <a:cs typeface="Arial" panose="020B0604020202020204" pitchFamily="34" charset="0"/>
              </a:defRPr>
            </a:lvl5pPr>
          </a:lstStyle>
          <a:p>
            <a:pPr lvl="0"/>
            <a:r>
              <a:rPr lang="en-US"/>
              <a:t>Add body text here</a:t>
            </a:r>
          </a:p>
        </p:txBody>
      </p:sp>
      <p:sp>
        <p:nvSpPr>
          <p:cNvPr id="13" name="Text Placeholder 11">
            <a:extLst>
              <a:ext uri="{FF2B5EF4-FFF2-40B4-BE49-F238E27FC236}">
                <a16:creationId xmlns:a16="http://schemas.microsoft.com/office/drawing/2014/main" id="{F120A87D-75BD-0849-874F-766E1D7B28E6}"/>
              </a:ext>
            </a:extLst>
          </p:cNvPr>
          <p:cNvSpPr>
            <a:spLocks noGrp="1"/>
          </p:cNvSpPr>
          <p:nvPr>
            <p:ph type="body" sz="quarter" idx="30" hasCustomPrompt="1"/>
          </p:nvPr>
        </p:nvSpPr>
        <p:spPr>
          <a:xfrm>
            <a:off x="8442959" y="1251232"/>
            <a:ext cx="3327621" cy="323492"/>
          </a:xfrm>
          <a:prstGeom prst="rect">
            <a:avLst/>
          </a:prstGeom>
        </p:spPr>
        <p:txBody>
          <a:bodyPr lIns="0" tIns="0" rIns="0" bIns="0">
            <a:noAutofit/>
          </a:bodyPr>
          <a:lstStyle>
            <a:lvl1pPr marL="0" indent="0" algn="l">
              <a:lnSpc>
                <a:spcPct val="100000"/>
              </a:lnSpc>
              <a:buNone/>
              <a:defRPr sz="1600" b="0" i="0" spc="0">
                <a:solidFill>
                  <a:schemeClr val="accent1"/>
                </a:solidFill>
                <a:latin typeface="TWK Everett" panose="020B0204000000000000" pitchFamily="34"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endParaRPr lang="en-MX"/>
          </a:p>
        </p:txBody>
      </p:sp>
      <p:sp>
        <p:nvSpPr>
          <p:cNvPr id="17" name="Slide Number Placeholder 5">
            <a:extLst>
              <a:ext uri="{FF2B5EF4-FFF2-40B4-BE49-F238E27FC236}">
                <a16:creationId xmlns:a16="http://schemas.microsoft.com/office/drawing/2014/main" id="{773ADA80-0B0D-294B-AA2F-29DEB9E44268}"/>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8" name="Picture 17">
            <a:extLst>
              <a:ext uri="{FF2B5EF4-FFF2-40B4-BE49-F238E27FC236}">
                <a16:creationId xmlns:a16="http://schemas.microsoft.com/office/drawing/2014/main" id="{2B60B419-68C8-9D4E-8DB9-D35DAA39C3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9" name="Title 1">
            <a:extLst>
              <a:ext uri="{FF2B5EF4-FFF2-40B4-BE49-F238E27FC236}">
                <a16:creationId xmlns:a16="http://schemas.microsoft.com/office/drawing/2014/main" id="{94182EF6-F019-4F41-BFAD-C9F17CE680E1}"/>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20" name="Text Placeholder 57">
            <a:extLst>
              <a:ext uri="{FF2B5EF4-FFF2-40B4-BE49-F238E27FC236}">
                <a16:creationId xmlns:a16="http://schemas.microsoft.com/office/drawing/2014/main" id="{17266EA6-8713-5746-B716-DC6DE06A4EB6}"/>
              </a:ext>
            </a:extLst>
          </p:cNvPr>
          <p:cNvSpPr>
            <a:spLocks noGrp="1"/>
          </p:cNvSpPr>
          <p:nvPr>
            <p:ph type="body" sz="quarter" idx="31"/>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31334439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 Section Lis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55CC161F-7960-D04A-99D8-B7D7D7552BEE}"/>
              </a:ext>
            </a:extLst>
          </p:cNvPr>
          <p:cNvSpPr>
            <a:spLocks noGrp="1"/>
          </p:cNvSpPr>
          <p:nvPr>
            <p:ph sz="half" idx="1" hasCustomPrompt="1"/>
          </p:nvPr>
        </p:nvSpPr>
        <p:spPr>
          <a:xfrm>
            <a:off x="457200" y="2071635"/>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b="0" i="0">
                <a:latin typeface="TWK Everett" panose="020B0204000000000000" pitchFamily="34" charset="77"/>
              </a:defRPr>
            </a:lvl1pPr>
            <a:lvl2pPr>
              <a:defRPr sz="1400"/>
            </a:lvl2pPr>
            <a:lvl3pPr>
              <a:defRPr sz="1200"/>
            </a:lvl3pPr>
            <a:lvl4pPr>
              <a:defRPr sz="1100"/>
            </a:lvl4pPr>
            <a:lvl5pPr>
              <a:defRPr sz="11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r>
              <a:rPr lang="en-US"/>
              <a:t>Add text here</a:t>
            </a:r>
          </a:p>
        </p:txBody>
      </p:sp>
      <p:sp>
        <p:nvSpPr>
          <p:cNvPr id="12" name="Text Placeholder 13">
            <a:extLst>
              <a:ext uri="{FF2B5EF4-FFF2-40B4-BE49-F238E27FC236}">
                <a16:creationId xmlns:a16="http://schemas.microsoft.com/office/drawing/2014/main" id="{CCFAC936-D591-9543-BA96-1E3C3173F97A}"/>
              </a:ext>
            </a:extLst>
          </p:cNvPr>
          <p:cNvSpPr>
            <a:spLocks noGrp="1"/>
          </p:cNvSpPr>
          <p:nvPr>
            <p:ph type="body" sz="quarter" idx="13" hasCustomPrompt="1"/>
          </p:nvPr>
        </p:nvSpPr>
        <p:spPr>
          <a:xfrm>
            <a:off x="457200" y="1682639"/>
            <a:ext cx="1855788" cy="207962"/>
          </a:xfrm>
        </p:spPr>
        <p:txBody>
          <a:bodyPr lIns="0" tIns="0" rIns="0" bIns="0" anchor="ctr">
            <a:noAutofit/>
          </a:bodyPr>
          <a:lstStyle>
            <a:lvl1pPr marL="0" indent="0">
              <a:buNone/>
              <a:defRPr sz="1400" b="0" i="0">
                <a:solidFill>
                  <a:schemeClr val="accent1"/>
                </a:solidFill>
                <a:latin typeface="TWK Everett" panose="020B0204000000000000"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3" name="Content Placeholder 2">
            <a:extLst>
              <a:ext uri="{FF2B5EF4-FFF2-40B4-BE49-F238E27FC236}">
                <a16:creationId xmlns:a16="http://schemas.microsoft.com/office/drawing/2014/main" id="{1E27F35E-8DCB-644B-8BF6-BC25E3A83682}"/>
              </a:ext>
            </a:extLst>
          </p:cNvPr>
          <p:cNvSpPr>
            <a:spLocks noGrp="1"/>
          </p:cNvSpPr>
          <p:nvPr>
            <p:ph sz="half" idx="14" hasCustomPrompt="1"/>
          </p:nvPr>
        </p:nvSpPr>
        <p:spPr>
          <a:xfrm>
            <a:off x="4034174" y="2071635"/>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b="0" i="0">
                <a:latin typeface="TWK Everett" panose="020B0204000000000000" pitchFamily="34" charset="77"/>
              </a:defRPr>
            </a:lvl1pPr>
            <a:lvl2pPr>
              <a:defRPr sz="1400"/>
            </a:lvl2pPr>
            <a:lvl3pPr>
              <a:defRPr sz="1200"/>
            </a:lvl3pPr>
            <a:lvl4pPr>
              <a:defRPr sz="1100"/>
            </a:lvl4pPr>
            <a:lvl5pPr>
              <a:defRPr sz="11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14" name="Text Placeholder 13">
            <a:extLst>
              <a:ext uri="{FF2B5EF4-FFF2-40B4-BE49-F238E27FC236}">
                <a16:creationId xmlns:a16="http://schemas.microsoft.com/office/drawing/2014/main" id="{16FEF210-22BD-C34B-8F6C-AE26E7B825A0}"/>
              </a:ext>
            </a:extLst>
          </p:cNvPr>
          <p:cNvSpPr>
            <a:spLocks noGrp="1"/>
          </p:cNvSpPr>
          <p:nvPr>
            <p:ph type="body" sz="quarter" idx="15" hasCustomPrompt="1"/>
          </p:nvPr>
        </p:nvSpPr>
        <p:spPr>
          <a:xfrm>
            <a:off x="4034174" y="1682639"/>
            <a:ext cx="1855788" cy="207962"/>
          </a:xfrm>
        </p:spPr>
        <p:txBody>
          <a:bodyPr lIns="0" tIns="0" rIns="0" bIns="0" anchor="ctr">
            <a:noAutofit/>
          </a:bodyPr>
          <a:lstStyle>
            <a:lvl1pPr marL="0" indent="0">
              <a:buNone/>
              <a:defRPr sz="1400" b="0" i="0">
                <a:solidFill>
                  <a:schemeClr val="accent1"/>
                </a:solidFill>
                <a:latin typeface="TWK Everett" panose="020B0204000000000000"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5" name="Content Placeholder 2">
            <a:extLst>
              <a:ext uri="{FF2B5EF4-FFF2-40B4-BE49-F238E27FC236}">
                <a16:creationId xmlns:a16="http://schemas.microsoft.com/office/drawing/2014/main" id="{DCFC4ECF-E201-3D4C-B3F8-A9BB1DF2EBE0}"/>
              </a:ext>
            </a:extLst>
          </p:cNvPr>
          <p:cNvSpPr>
            <a:spLocks noGrp="1"/>
          </p:cNvSpPr>
          <p:nvPr>
            <p:ph sz="half" idx="16" hasCustomPrompt="1"/>
          </p:nvPr>
        </p:nvSpPr>
        <p:spPr>
          <a:xfrm>
            <a:off x="8712064" y="2071635"/>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b="0" i="0">
                <a:latin typeface="TWK Everett" panose="020B0204000000000000" pitchFamily="34" charset="77"/>
              </a:defRPr>
            </a:lvl1pPr>
            <a:lvl2pPr>
              <a:defRPr sz="1400"/>
            </a:lvl2pPr>
            <a:lvl3pPr>
              <a:defRPr sz="1200"/>
            </a:lvl3pPr>
            <a:lvl4pPr>
              <a:defRPr sz="1100"/>
            </a:lvl4pPr>
            <a:lvl5pPr>
              <a:defRPr sz="11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16" name="Text Placeholder 13">
            <a:extLst>
              <a:ext uri="{FF2B5EF4-FFF2-40B4-BE49-F238E27FC236}">
                <a16:creationId xmlns:a16="http://schemas.microsoft.com/office/drawing/2014/main" id="{019009CE-AFDE-EE4A-A955-7307350C7691}"/>
              </a:ext>
            </a:extLst>
          </p:cNvPr>
          <p:cNvSpPr>
            <a:spLocks noGrp="1"/>
          </p:cNvSpPr>
          <p:nvPr>
            <p:ph type="body" sz="quarter" idx="17" hasCustomPrompt="1"/>
          </p:nvPr>
        </p:nvSpPr>
        <p:spPr>
          <a:xfrm>
            <a:off x="8712064" y="1682639"/>
            <a:ext cx="1855788" cy="207962"/>
          </a:xfrm>
        </p:spPr>
        <p:txBody>
          <a:bodyPr lIns="0" tIns="0" rIns="0" bIns="0" anchor="ctr">
            <a:noAutofit/>
          </a:bodyPr>
          <a:lstStyle>
            <a:lvl1pPr marL="0" indent="0">
              <a:buNone/>
              <a:defRPr sz="1400" b="0" i="0">
                <a:solidFill>
                  <a:schemeClr val="accent1"/>
                </a:solidFill>
                <a:latin typeface="TWK Everett" panose="020B0204000000000000"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7" name="Content Placeholder 2">
            <a:extLst>
              <a:ext uri="{FF2B5EF4-FFF2-40B4-BE49-F238E27FC236}">
                <a16:creationId xmlns:a16="http://schemas.microsoft.com/office/drawing/2014/main" id="{C0EC67FF-B049-914F-B99F-B4ABDDF1FC19}"/>
              </a:ext>
            </a:extLst>
          </p:cNvPr>
          <p:cNvSpPr>
            <a:spLocks noGrp="1"/>
          </p:cNvSpPr>
          <p:nvPr>
            <p:ph sz="half" idx="18" hasCustomPrompt="1"/>
          </p:nvPr>
        </p:nvSpPr>
        <p:spPr>
          <a:xfrm>
            <a:off x="460239" y="4054863"/>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b="0" i="0">
                <a:latin typeface="TWK Everett" panose="020B0204000000000000" pitchFamily="34" charset="77"/>
              </a:defRPr>
            </a:lvl1pPr>
            <a:lvl2pPr>
              <a:defRPr sz="1400"/>
            </a:lvl2pPr>
            <a:lvl3pPr>
              <a:defRPr sz="1200"/>
            </a:lvl3pPr>
            <a:lvl4pPr>
              <a:defRPr sz="1100"/>
            </a:lvl4pPr>
            <a:lvl5pPr>
              <a:defRPr sz="1100"/>
            </a:lvl5pPr>
          </a:lstStyle>
          <a:p>
            <a:pPr lvl="0"/>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18" name="Text Placeholder 13">
            <a:extLst>
              <a:ext uri="{FF2B5EF4-FFF2-40B4-BE49-F238E27FC236}">
                <a16:creationId xmlns:a16="http://schemas.microsoft.com/office/drawing/2014/main" id="{02738305-AB89-1E4A-8C75-74D52ACB8957}"/>
              </a:ext>
            </a:extLst>
          </p:cNvPr>
          <p:cNvSpPr>
            <a:spLocks noGrp="1"/>
          </p:cNvSpPr>
          <p:nvPr>
            <p:ph type="body" sz="quarter" idx="19" hasCustomPrompt="1"/>
          </p:nvPr>
        </p:nvSpPr>
        <p:spPr>
          <a:xfrm>
            <a:off x="460239" y="3665867"/>
            <a:ext cx="1855788" cy="207962"/>
          </a:xfrm>
        </p:spPr>
        <p:txBody>
          <a:bodyPr lIns="0" tIns="0" rIns="0" bIns="0" anchor="ctr">
            <a:noAutofit/>
          </a:bodyPr>
          <a:lstStyle>
            <a:lvl1pPr marL="0" indent="0">
              <a:buNone/>
              <a:defRPr sz="1400" b="0" i="0">
                <a:solidFill>
                  <a:schemeClr val="accent1"/>
                </a:solidFill>
                <a:latin typeface="TWK Everett" panose="020B0204000000000000"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19" name="Content Placeholder 2">
            <a:extLst>
              <a:ext uri="{FF2B5EF4-FFF2-40B4-BE49-F238E27FC236}">
                <a16:creationId xmlns:a16="http://schemas.microsoft.com/office/drawing/2014/main" id="{50DF45DC-84B7-5347-8E83-CE81DADF64F8}"/>
              </a:ext>
            </a:extLst>
          </p:cNvPr>
          <p:cNvSpPr>
            <a:spLocks noGrp="1"/>
          </p:cNvSpPr>
          <p:nvPr>
            <p:ph sz="half" idx="20" hasCustomPrompt="1"/>
          </p:nvPr>
        </p:nvSpPr>
        <p:spPr>
          <a:xfrm>
            <a:off x="4034174" y="4054863"/>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b="0" i="0">
                <a:latin typeface="TWK Everett" panose="020B0204000000000000" pitchFamily="34" charset="77"/>
              </a:defRPr>
            </a:lvl1pPr>
            <a:lvl2pPr>
              <a:defRPr sz="1400"/>
            </a:lvl2pPr>
            <a:lvl3pPr>
              <a:defRPr sz="1200"/>
            </a:lvl3pPr>
            <a:lvl4pPr>
              <a:defRPr sz="1100"/>
            </a:lvl4pPr>
            <a:lvl5pPr>
              <a:defRPr sz="1100"/>
            </a:lvl5pPr>
          </a:lstStyle>
          <a:p>
            <a:pPr lvl="0"/>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20" name="Text Placeholder 13">
            <a:extLst>
              <a:ext uri="{FF2B5EF4-FFF2-40B4-BE49-F238E27FC236}">
                <a16:creationId xmlns:a16="http://schemas.microsoft.com/office/drawing/2014/main" id="{956E6FF5-3A41-8C4C-B831-C6C42552BF6D}"/>
              </a:ext>
            </a:extLst>
          </p:cNvPr>
          <p:cNvSpPr>
            <a:spLocks noGrp="1"/>
          </p:cNvSpPr>
          <p:nvPr>
            <p:ph type="body" sz="quarter" idx="21" hasCustomPrompt="1"/>
          </p:nvPr>
        </p:nvSpPr>
        <p:spPr>
          <a:xfrm>
            <a:off x="4034174" y="3665867"/>
            <a:ext cx="1855788" cy="207962"/>
          </a:xfrm>
        </p:spPr>
        <p:txBody>
          <a:bodyPr lIns="0" tIns="0" rIns="0" bIns="0" anchor="ctr">
            <a:noAutofit/>
          </a:bodyPr>
          <a:lstStyle>
            <a:lvl1pPr marL="0" indent="0">
              <a:buNone/>
              <a:defRPr sz="1400" b="0" i="0">
                <a:solidFill>
                  <a:schemeClr val="accent1"/>
                </a:solidFill>
                <a:latin typeface="TWK Everett" panose="020B0204000000000000"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1" name="Content Placeholder 2">
            <a:extLst>
              <a:ext uri="{FF2B5EF4-FFF2-40B4-BE49-F238E27FC236}">
                <a16:creationId xmlns:a16="http://schemas.microsoft.com/office/drawing/2014/main" id="{2CA5274F-82C2-1043-8D4E-7AB2B5D30D54}"/>
              </a:ext>
            </a:extLst>
          </p:cNvPr>
          <p:cNvSpPr>
            <a:spLocks noGrp="1"/>
          </p:cNvSpPr>
          <p:nvPr>
            <p:ph sz="half" idx="22" hasCustomPrompt="1"/>
          </p:nvPr>
        </p:nvSpPr>
        <p:spPr>
          <a:xfrm>
            <a:off x="8712064" y="4054863"/>
            <a:ext cx="3019697" cy="1357365"/>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b="0" i="0">
                <a:latin typeface="TWK Everett" panose="020B0204000000000000" pitchFamily="34" charset="77"/>
              </a:defRPr>
            </a:lvl1pPr>
            <a:lvl2pPr>
              <a:defRPr sz="1400"/>
            </a:lvl2pPr>
            <a:lvl3pPr>
              <a:defRPr sz="1200"/>
            </a:lvl3pPr>
            <a:lvl4pPr>
              <a:defRPr sz="1100"/>
            </a:lvl4pPr>
            <a:lvl5pPr>
              <a:defRPr sz="1100"/>
            </a:lvl5pPr>
          </a:lstStyle>
          <a:p>
            <a:pPr lvl="0"/>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Add text here</a:t>
            </a:r>
          </a:p>
          <a:p>
            <a:pPr lvl="0"/>
            <a:endParaRPr lang="en-US"/>
          </a:p>
        </p:txBody>
      </p:sp>
      <p:sp>
        <p:nvSpPr>
          <p:cNvPr id="22" name="Text Placeholder 13">
            <a:extLst>
              <a:ext uri="{FF2B5EF4-FFF2-40B4-BE49-F238E27FC236}">
                <a16:creationId xmlns:a16="http://schemas.microsoft.com/office/drawing/2014/main" id="{FF0E0456-C76C-E440-84CD-7262A2B3F304}"/>
              </a:ext>
            </a:extLst>
          </p:cNvPr>
          <p:cNvSpPr>
            <a:spLocks noGrp="1"/>
          </p:cNvSpPr>
          <p:nvPr>
            <p:ph type="body" sz="quarter" idx="23" hasCustomPrompt="1"/>
          </p:nvPr>
        </p:nvSpPr>
        <p:spPr>
          <a:xfrm>
            <a:off x="8712064" y="3665867"/>
            <a:ext cx="1855788" cy="207962"/>
          </a:xfrm>
        </p:spPr>
        <p:txBody>
          <a:bodyPr lIns="0" tIns="0" rIns="0" bIns="0" anchor="ctr">
            <a:noAutofit/>
          </a:bodyPr>
          <a:lstStyle>
            <a:lvl1pPr marL="0" indent="0">
              <a:buNone/>
              <a:defRPr sz="1400" b="0" i="0">
                <a:solidFill>
                  <a:schemeClr val="accent1"/>
                </a:solidFill>
                <a:latin typeface="TWK Everett" panose="020B0204000000000000"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Subheading</a:t>
            </a:r>
          </a:p>
        </p:txBody>
      </p:sp>
      <p:sp>
        <p:nvSpPr>
          <p:cNvPr id="24" name="Slide Number Placeholder 5">
            <a:extLst>
              <a:ext uri="{FF2B5EF4-FFF2-40B4-BE49-F238E27FC236}">
                <a16:creationId xmlns:a16="http://schemas.microsoft.com/office/drawing/2014/main" id="{985D4662-CE1D-7149-A635-0DF1072195F5}"/>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28" name="Picture 27">
            <a:extLst>
              <a:ext uri="{FF2B5EF4-FFF2-40B4-BE49-F238E27FC236}">
                <a16:creationId xmlns:a16="http://schemas.microsoft.com/office/drawing/2014/main" id="{A53C1404-043B-F844-BBB5-2F8897A7F7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29" name="Title 1">
            <a:extLst>
              <a:ext uri="{FF2B5EF4-FFF2-40B4-BE49-F238E27FC236}">
                <a16:creationId xmlns:a16="http://schemas.microsoft.com/office/drawing/2014/main" id="{ACC8ACFF-8320-3C4B-BAE4-C20FF416DEE6}"/>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30" name="Text Placeholder 57">
            <a:extLst>
              <a:ext uri="{FF2B5EF4-FFF2-40B4-BE49-F238E27FC236}">
                <a16:creationId xmlns:a16="http://schemas.microsoft.com/office/drawing/2014/main" id="{1B1F00D9-5322-7C46-AAF8-B499F317FCA2}"/>
              </a:ext>
            </a:extLst>
          </p:cNvPr>
          <p:cNvSpPr>
            <a:spLocks noGrp="1"/>
          </p:cNvSpPr>
          <p:nvPr>
            <p:ph type="body" sz="quarter" idx="29"/>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2741541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984540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w/ Header">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3C6D06-BD72-5640-9BBB-F059149331A3}"/>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11" name="Picture 10">
            <a:extLst>
              <a:ext uri="{FF2B5EF4-FFF2-40B4-BE49-F238E27FC236}">
                <a16:creationId xmlns:a16="http://schemas.microsoft.com/office/drawing/2014/main" id="{1BC6B535-31F3-514C-AC5E-8332265937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
        <p:nvSpPr>
          <p:cNvPr id="12" name="Title 1">
            <a:extLst>
              <a:ext uri="{FF2B5EF4-FFF2-40B4-BE49-F238E27FC236}">
                <a16:creationId xmlns:a16="http://schemas.microsoft.com/office/drawing/2014/main" id="{2A4934A9-BDF3-3248-BFDB-0571A9CE3EFF}"/>
              </a:ext>
            </a:extLst>
          </p:cNvPr>
          <p:cNvSpPr>
            <a:spLocks noGrp="1"/>
          </p:cNvSpPr>
          <p:nvPr>
            <p:ph type="title"/>
          </p:nvPr>
        </p:nvSpPr>
        <p:spPr>
          <a:xfrm>
            <a:off x="457200" y="495300"/>
            <a:ext cx="4666998" cy="281078"/>
          </a:xfrm>
        </p:spPr>
        <p:txBody>
          <a:bodyPr/>
          <a:lstStyle/>
          <a:p>
            <a:r>
              <a:rPr lang="en-US"/>
              <a:t>Click to edit Master title style</a:t>
            </a:r>
          </a:p>
        </p:txBody>
      </p:sp>
      <p:sp>
        <p:nvSpPr>
          <p:cNvPr id="13" name="Text Placeholder 57">
            <a:extLst>
              <a:ext uri="{FF2B5EF4-FFF2-40B4-BE49-F238E27FC236}">
                <a16:creationId xmlns:a16="http://schemas.microsoft.com/office/drawing/2014/main" id="{D0DAD640-4525-9441-A314-A35212648395}"/>
              </a:ext>
            </a:extLst>
          </p:cNvPr>
          <p:cNvSpPr>
            <a:spLocks noGrp="1"/>
          </p:cNvSpPr>
          <p:nvPr>
            <p:ph type="body" sz="quarter" idx="29"/>
          </p:nvPr>
        </p:nvSpPr>
        <p:spPr>
          <a:xfrm>
            <a:off x="457200" y="776288"/>
            <a:ext cx="4667250" cy="282575"/>
          </a:xfrm>
        </p:spPr>
        <p:txBody>
          <a:bodyPr vert="horz" lIns="0" tIns="0" rIns="0" bIns="0" rtlCol="0" anchor="t">
            <a:noAutofit/>
          </a:bodyPr>
          <a:lstStyle>
            <a:lvl1pPr>
              <a:defRPr lang="en-US" sz="1200" dirty="0" smtClean="0">
                <a:solidFill>
                  <a:schemeClr val="accent1"/>
                </a:solidFill>
              </a:defRPr>
            </a:lvl1pPr>
            <a:lvl2pPr>
              <a:defRPr lang="en-US" dirty="0" smtClean="0"/>
            </a:lvl2pPr>
            <a:lvl3pPr>
              <a:defRPr lang="en-US" dirty="0" smtClean="0"/>
            </a:lvl3pPr>
            <a:lvl4pPr>
              <a:defRPr lang="en-US" dirty="0" smtClean="0"/>
            </a:lvl4pPr>
            <a:lvl5pPr>
              <a:defRPr lang="en-US"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311331669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w/ Footer">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355532D-E3A8-6940-A851-2B488F09A410}"/>
              </a:ext>
            </a:extLst>
          </p:cNvPr>
          <p:cNvSpPr>
            <a:spLocks noGrp="1"/>
          </p:cNvSpPr>
          <p:nvPr>
            <p:ph type="sldNum" sz="quarter" idx="12"/>
          </p:nvPr>
        </p:nvSpPr>
        <p:spPr>
          <a:xfrm>
            <a:off x="8991600" y="6342212"/>
            <a:ext cx="2743200" cy="126789"/>
          </a:xfrm>
          <a:prstGeom prst="rect">
            <a:avLst/>
          </a:prstGeom>
        </p:spPr>
        <p:txBody>
          <a:bodyPr>
            <a:noAutofit/>
          </a:bodyPr>
          <a:lstStyle>
            <a:lvl1pPr>
              <a:defRPr sz="900" b="0" i="0">
                <a:solidFill>
                  <a:schemeClr val="tx2"/>
                </a:solidFill>
                <a:latin typeface="TWK Everett" panose="020B0204000000000000" pitchFamily="34" charset="77"/>
              </a:defRPr>
            </a:lvl1pPr>
          </a:lstStyle>
          <a:p>
            <a:fld id="{BB55D76A-9B6E-CD41-ABBE-F6C938295BAD}" type="slidenum">
              <a:rPr lang="en-US" smtClean="0"/>
              <a:pPr/>
              <a:t>‹#›</a:t>
            </a:fld>
            <a:endParaRPr lang="en-US"/>
          </a:p>
        </p:txBody>
      </p:sp>
      <p:pic>
        <p:nvPicPr>
          <p:cNvPr id="7" name="Picture 6">
            <a:extLst>
              <a:ext uri="{FF2B5EF4-FFF2-40B4-BE49-F238E27FC236}">
                <a16:creationId xmlns:a16="http://schemas.microsoft.com/office/drawing/2014/main" id="{C9915CD4-5169-0A4F-A8BE-E3D87B3898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1934"/>
            <a:ext cx="730344" cy="232382"/>
          </a:xfrm>
          <a:prstGeom prst="rect">
            <a:avLst/>
          </a:prstGeom>
        </p:spPr>
      </p:pic>
    </p:spTree>
    <p:extLst>
      <p:ext uri="{BB962C8B-B14F-4D97-AF65-F5344CB8AC3E}">
        <p14:creationId xmlns:p14="http://schemas.microsoft.com/office/powerpoint/2010/main" val="50891124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w/ Footer Dark">
    <p:bg>
      <p:bgPr>
        <a:solidFill>
          <a:schemeClr val="tx2"/>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D8C10E7-47F7-7E4B-8CBA-8D455EC718FC}"/>
              </a:ext>
            </a:extLst>
          </p:cNvPr>
          <p:cNvSpPr>
            <a:spLocks noGrp="1"/>
          </p:cNvSpPr>
          <p:nvPr>
            <p:ph type="sldNum" sz="quarter" idx="12"/>
          </p:nvPr>
        </p:nvSpPr>
        <p:spPr>
          <a:xfrm>
            <a:off x="8991600" y="6342213"/>
            <a:ext cx="2743200" cy="126789"/>
          </a:xfrm>
          <a:prstGeom prst="rect">
            <a:avLst/>
          </a:prstGeom>
        </p:spPr>
        <p:txBody>
          <a:bodyPr>
            <a:noAutofit/>
          </a:bodyPr>
          <a:lstStyle>
            <a:lvl1pPr>
              <a:defRPr sz="900" b="0" i="0">
                <a:solidFill>
                  <a:schemeClr val="bg1"/>
                </a:solidFill>
                <a:latin typeface="TWK Everett" panose="020B0204000000000000" pitchFamily="34" charset="77"/>
              </a:defRPr>
            </a:lvl1pPr>
          </a:lstStyle>
          <a:p>
            <a:fld id="{BB55D76A-9B6E-CD41-ABBE-F6C938295BAD}" type="slidenum">
              <a:rPr lang="en-US" smtClean="0"/>
              <a:pPr/>
              <a:t>‹#›</a:t>
            </a:fld>
            <a:endParaRPr lang="en-US"/>
          </a:p>
        </p:txBody>
      </p:sp>
      <p:pic>
        <p:nvPicPr>
          <p:cNvPr id="6" name="Picture 5">
            <a:extLst>
              <a:ext uri="{FF2B5EF4-FFF2-40B4-BE49-F238E27FC236}">
                <a16:creationId xmlns:a16="http://schemas.microsoft.com/office/drawing/2014/main" id="{53CFDA3F-28FC-344A-912B-B96607902E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6302902"/>
            <a:ext cx="730344" cy="232381"/>
          </a:xfrm>
          <a:prstGeom prst="rect">
            <a:avLst/>
          </a:prstGeom>
        </p:spPr>
      </p:pic>
    </p:spTree>
    <p:extLst>
      <p:ext uri="{BB962C8B-B14F-4D97-AF65-F5344CB8AC3E}">
        <p14:creationId xmlns:p14="http://schemas.microsoft.com/office/powerpoint/2010/main" val="4563028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128297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0522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1953580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7475591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88253987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33485225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205256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0956089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6481069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3765606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43777100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90142903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96345553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0638837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46762321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7335230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4609451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45495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110218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469777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6914968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9330784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0075756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60520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96857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4742716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2520458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3319992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150942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759382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384458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213859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4557644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0938770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471954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99800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5973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815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428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35911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54180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9456647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6179025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03814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213016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016116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1871423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668751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19273971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7684309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3575137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53560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505308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7133830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533456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4751216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9687584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11890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18775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944514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9182413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709932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692792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72291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0196775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1197211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3865002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8705954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752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660878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98784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67239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848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8184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692011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0899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922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20284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882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54490235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4" y="2742370"/>
            <a:ext cx="2846838" cy="1673355"/>
          </a:xfrm>
          <a:prstGeom prst="rect">
            <a:avLst/>
          </a:prstGeom>
        </p:spPr>
      </p:pic>
    </p:spTree>
    <p:extLst>
      <p:ext uri="{BB962C8B-B14F-4D97-AF65-F5344CB8AC3E}">
        <p14:creationId xmlns:p14="http://schemas.microsoft.com/office/powerpoint/2010/main" val="145583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146597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286520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5844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510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7146830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32995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943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5846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8787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17487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40550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14544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361618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102750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00055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535303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940070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293839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02584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82499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74827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9419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40272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231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9674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034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09592313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043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55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2840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647211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560125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9/8/2023</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18932941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26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319857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133269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67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6312690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258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66146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65445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35588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6842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46591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24350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6397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73567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86505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7120834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52454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03952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91971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422019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958969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903374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98194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72157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5971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5973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7406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7339185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8492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5094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5315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74299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6750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9037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03492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11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9/8/2023</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275431533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12712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89608251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55909693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01984170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50584752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28555277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2762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948746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1427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03001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1270847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07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66525546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06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8468375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4538983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1805047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24972076"/>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6221894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9889822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5372735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661510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41935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5537683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977777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1399576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891912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0894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647007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4044241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11341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30952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64442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306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1930249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799472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225382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9019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97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3025396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8298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907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2219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1745561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7207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72420724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261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1909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378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14908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55326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90502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2623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7125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07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9434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360873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393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030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7673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8900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996337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0978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997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537051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6393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1002261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2177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322230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1238023223"/>
      </p:ext>
    </p:extLst>
  </p:cSld>
  <p:clrMapOvr>
    <a:masterClrMapping/>
  </p:clrMapOvr>
  <p:transition>
    <p:fade/>
  </p:transition>
  <p:extLst>
    <p:ext uri="{DCECCB84-F9BA-43D5-87BE-67443E8EF086}">
      <p15:sldGuideLst xmlns:p15="http://schemas.microsoft.com/office/powerpoint/2012/main"/>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9/8/2023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470005307"/>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7813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4830904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380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403740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544374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177632550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68994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4170770330"/>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1100699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82214831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742673331"/>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62319784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716795830"/>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04205990"/>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584174686"/>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889844995"/>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193859556"/>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13263628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5016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1064531083"/>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618062998"/>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4132262079"/>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290402586"/>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85343127"/>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298706832"/>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4153798380"/>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32505777"/>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30211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670553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2503929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402464911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13573"/>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78989519"/>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4199529933"/>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105446229"/>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3929672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4096049825"/>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271543361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07822084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44231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22145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8955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584768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32471845"/>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30422837"/>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06450117"/>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13533717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177273643"/>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498110511"/>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140971101"/>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7237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435939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31023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923756474"/>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225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4824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21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3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073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896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900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706213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273716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6946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091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20334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9585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33545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65979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3218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67270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32191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2112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942946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529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876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782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909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265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350649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4073991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564668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9/8/2023</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332031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752881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0078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251310586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9/8/2023</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200021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594751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7720583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4352671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5DEDB-651E-47DF-A30F-73B6EC5EFC9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2710954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75DEDB-651E-47DF-A30F-73B6EC5EFC9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3388981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75DEDB-651E-47DF-A30F-73B6EC5EFC94}"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6931386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75DEDB-651E-47DF-A30F-73B6EC5EFC94}"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28205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859503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5DEDB-651E-47DF-A30F-73B6EC5EFC94}"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541406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9309582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9645306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3417045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4639496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12496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0331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800219"/>
          </a:xfrm>
          <a:prstGeom prst="rect">
            <a:avLst/>
          </a:prstGeom>
        </p:spPr>
        <p:txBody>
          <a:bodyPr/>
          <a:lstStyle>
            <a:lvl1pPr>
              <a:defRPr sz="20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445032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27931469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26E514D-8AB8-4BDB-8B21-573BB184826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8"/>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800219"/>
          </a:xfrm>
          <a:prstGeom prst="rect">
            <a:avLst/>
          </a:prstGeom>
        </p:spPr>
        <p:txBody>
          <a:bodyPr/>
          <a:lstStyle>
            <a:lvl1pPr>
              <a:defRPr sz="20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5" name="Picture 4">
            <a:extLst>
              <a:ext uri="{FF2B5EF4-FFF2-40B4-BE49-F238E27FC236}">
                <a16:creationId xmlns:a16="http://schemas.microsoft.com/office/drawing/2014/main" id="{C1C59C45-31E0-47D2-BD1C-40C8A22268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25951688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582256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6120963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37529093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92234368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72182624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41274523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895865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50163986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43357714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128810656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9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211097414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9" Type="http://schemas.openxmlformats.org/officeDocument/2006/relationships/slideLayout" Target="../slideLayouts/slideLayout315.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42" Type="http://schemas.openxmlformats.org/officeDocument/2006/relationships/slideLayout" Target="../slideLayouts/slideLayout318.xml"/><Relationship Id="rId7" Type="http://schemas.openxmlformats.org/officeDocument/2006/relationships/slideLayout" Target="../slideLayouts/slideLayout28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slideLayout" Target="../slideLayouts/slideLayout313.xml"/><Relationship Id="rId40" Type="http://schemas.openxmlformats.org/officeDocument/2006/relationships/slideLayout" Target="../slideLayouts/slideLayout316.xml"/><Relationship Id="rId45" Type="http://schemas.openxmlformats.org/officeDocument/2006/relationships/theme" Target="../theme/theme10.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4" Type="http://schemas.openxmlformats.org/officeDocument/2006/relationships/slideLayout" Target="../slideLayouts/slideLayout320.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43" Type="http://schemas.openxmlformats.org/officeDocument/2006/relationships/slideLayout" Target="../slideLayouts/slideLayout319.xml"/><Relationship Id="rId8" Type="http://schemas.openxmlformats.org/officeDocument/2006/relationships/slideLayout" Target="../slideLayouts/slideLayout284.xml"/><Relationship Id="rId3" Type="http://schemas.openxmlformats.org/officeDocument/2006/relationships/slideLayout" Target="../slideLayouts/slideLayout279.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slideLayout" Target="../slideLayouts/slideLayout314.xml"/><Relationship Id="rId20" Type="http://schemas.openxmlformats.org/officeDocument/2006/relationships/slideLayout" Target="../slideLayouts/slideLayout296.xml"/><Relationship Id="rId41" Type="http://schemas.openxmlformats.org/officeDocument/2006/relationships/slideLayout" Target="../slideLayouts/slideLayout3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2" Type="http://schemas.openxmlformats.org/officeDocument/2006/relationships/slideLayout" Target="../slideLayouts/slideLayout322.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9" Type="http://schemas.openxmlformats.org/officeDocument/2006/relationships/slideLayout" Target="../slideLayouts/slideLayout372.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42" Type="http://schemas.openxmlformats.org/officeDocument/2006/relationships/slideLayout" Target="../slideLayouts/slideLayout375.xml"/><Relationship Id="rId7" Type="http://schemas.openxmlformats.org/officeDocument/2006/relationships/slideLayout" Target="../slideLayouts/slideLayout34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41" Type="http://schemas.openxmlformats.org/officeDocument/2006/relationships/slideLayout" Target="../slideLayouts/slideLayout374.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40" Type="http://schemas.openxmlformats.org/officeDocument/2006/relationships/slideLayout" Target="../slideLayouts/slideLayout373.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4" Type="http://schemas.openxmlformats.org/officeDocument/2006/relationships/image" Target="../media/image77.emf"/><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43" Type="http://schemas.openxmlformats.org/officeDocument/2006/relationships/theme" Target="../theme/theme12.xml"/><Relationship Id="rId8" Type="http://schemas.openxmlformats.org/officeDocument/2006/relationships/slideLayout" Target="../slideLayouts/slideLayout341.xml"/><Relationship Id="rId3" Type="http://schemas.openxmlformats.org/officeDocument/2006/relationships/slideLayout" Target="../slideLayouts/slideLayout336.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slideLayout" Target="../slideLayouts/slideLayout37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9" Type="http://schemas.openxmlformats.org/officeDocument/2006/relationships/slideLayout" Target="../slideLayouts/slideLayout414.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42" Type="http://schemas.openxmlformats.org/officeDocument/2006/relationships/slideLayout" Target="../slideLayouts/slideLayout417.xml"/><Relationship Id="rId47" Type="http://schemas.openxmlformats.org/officeDocument/2006/relationships/theme" Target="../theme/theme13.xml"/><Relationship Id="rId7" Type="http://schemas.openxmlformats.org/officeDocument/2006/relationships/slideLayout" Target="../slideLayouts/slideLayout38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slideLayout" Target="../slideLayouts/slideLayout412.xml"/><Relationship Id="rId40" Type="http://schemas.openxmlformats.org/officeDocument/2006/relationships/slideLayout" Target="../slideLayouts/slideLayout415.xml"/><Relationship Id="rId45" Type="http://schemas.openxmlformats.org/officeDocument/2006/relationships/slideLayout" Target="../slideLayouts/slideLayout420.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4" Type="http://schemas.openxmlformats.org/officeDocument/2006/relationships/slideLayout" Target="../slideLayouts/slideLayout419.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43" Type="http://schemas.openxmlformats.org/officeDocument/2006/relationships/slideLayout" Target="../slideLayouts/slideLayout418.xml"/><Relationship Id="rId48" Type="http://schemas.openxmlformats.org/officeDocument/2006/relationships/image" Target="../media/image19.png"/><Relationship Id="rId8" Type="http://schemas.openxmlformats.org/officeDocument/2006/relationships/slideLayout" Target="../slideLayouts/slideLayout383.xml"/><Relationship Id="rId3" Type="http://schemas.openxmlformats.org/officeDocument/2006/relationships/slideLayout" Target="../slideLayouts/slideLayout378.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slideLayout" Target="../slideLayouts/slideLayout413.xml"/><Relationship Id="rId46" Type="http://schemas.openxmlformats.org/officeDocument/2006/relationships/slideLayout" Target="../slideLayouts/slideLayout421.xml"/><Relationship Id="rId20" Type="http://schemas.openxmlformats.org/officeDocument/2006/relationships/slideLayout" Target="../slideLayouts/slideLayout395.xml"/><Relationship Id="rId41" Type="http://schemas.openxmlformats.org/officeDocument/2006/relationships/slideLayout" Target="../slideLayouts/slideLayout4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8"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4.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image" Target="../media/image19.png"/><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theme" Target="../theme/theme5.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47" Type="http://schemas.openxmlformats.org/officeDocument/2006/relationships/slideLayout" Target="../slideLayouts/slideLayout169.xml"/><Relationship Id="rId50" Type="http://schemas.openxmlformats.org/officeDocument/2006/relationships/slideLayout" Target="../slideLayouts/slideLayout172.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49" Type="http://schemas.openxmlformats.org/officeDocument/2006/relationships/slideLayout" Target="../slideLayouts/slideLayout171.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48" Type="http://schemas.openxmlformats.org/officeDocument/2006/relationships/slideLayout" Target="../slideLayouts/slideLayout170.xml"/><Relationship Id="rId8" Type="http://schemas.openxmlformats.org/officeDocument/2006/relationships/slideLayout" Target="../slideLayouts/slideLayout130.xml"/><Relationship Id="rId51" Type="http://schemas.openxmlformats.org/officeDocument/2006/relationships/theme" Target="../theme/theme6.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slideLayout" Target="../slideLayouts/slideLayout168.xml"/><Relationship Id="rId20" Type="http://schemas.openxmlformats.org/officeDocument/2006/relationships/slideLayout" Target="../slideLayouts/slideLayout142.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41" Type="http://schemas.openxmlformats.org/officeDocument/2006/relationships/image" Target="../media/image19.png"/><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theme" Target="../theme/theme7.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8" Type="http://schemas.openxmlformats.org/officeDocument/2006/relationships/slideLayout" Target="../slideLayouts/slideLayout180.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theme" Target="../theme/theme8.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image" Target="../media/image1.png"/><Relationship Id="rId8"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image" Target="../media/image64.emf"/><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theme" Target="../theme/theme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8" Type="http://schemas.openxmlformats.org/officeDocument/2006/relationships/slideLayout" Target="../slideLayouts/slideLayout2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4609323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4454765"/>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 id="2147484031" r:id="rId33"/>
    <p:sldLayoutId id="2147484032" r:id="rId34"/>
    <p:sldLayoutId id="2147484033" r:id="rId35"/>
    <p:sldLayoutId id="2147484034" r:id="rId36"/>
    <p:sldLayoutId id="2147484035" r:id="rId37"/>
    <p:sldLayoutId id="2147484036" r:id="rId38"/>
    <p:sldLayoutId id="2147484037" r:id="rId39"/>
    <p:sldLayoutId id="2147484038" r:id="rId40"/>
    <p:sldLayoutId id="2147484039" r:id="rId41"/>
    <p:sldLayoutId id="2147484040" r:id="rId42"/>
    <p:sldLayoutId id="2147484041" r:id="rId43"/>
    <p:sldLayoutId id="2147484042"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885492340"/>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8547671"/>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 id="2147484081" r:id="rId24"/>
    <p:sldLayoutId id="2147484082" r:id="rId25"/>
    <p:sldLayoutId id="2147484083" r:id="rId26"/>
    <p:sldLayoutId id="2147484084" r:id="rId27"/>
    <p:sldLayoutId id="2147484085" r:id="rId28"/>
    <p:sldLayoutId id="2147484086" r:id="rId29"/>
    <p:sldLayoutId id="2147484087" r:id="rId30"/>
    <p:sldLayoutId id="2147484088" r:id="rId31"/>
    <p:sldLayoutId id="2147484089" r:id="rId32"/>
    <p:sldLayoutId id="2147484090" r:id="rId33"/>
    <p:sldLayoutId id="2147484091" r:id="rId34"/>
    <p:sldLayoutId id="2147484092" r:id="rId35"/>
    <p:sldLayoutId id="2147484093" r:id="rId36"/>
    <p:sldLayoutId id="2147484094" r:id="rId37"/>
    <p:sldLayoutId id="2147484095" r:id="rId38"/>
    <p:sldLayoutId id="2147484096" r:id="rId39"/>
    <p:sldLayoutId id="2147484097" r:id="rId40"/>
    <p:sldLayoutId id="2147484098" r:id="rId41"/>
    <p:sldLayoutId id="2147484099"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498816680"/>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 id="2147484120" r:id="rId20"/>
    <p:sldLayoutId id="2147484121" r:id="rId21"/>
    <p:sldLayoutId id="2147484122" r:id="rId22"/>
    <p:sldLayoutId id="2147484123" r:id="rId23"/>
    <p:sldLayoutId id="2147484124" r:id="rId24"/>
    <p:sldLayoutId id="2147484125" r:id="rId25"/>
    <p:sldLayoutId id="2147484126" r:id="rId26"/>
    <p:sldLayoutId id="2147484127" r:id="rId27"/>
    <p:sldLayoutId id="2147484128" r:id="rId28"/>
    <p:sldLayoutId id="2147484129" r:id="rId29"/>
    <p:sldLayoutId id="2147484130" r:id="rId30"/>
    <p:sldLayoutId id="2147484131" r:id="rId31"/>
    <p:sldLayoutId id="2147484132" r:id="rId32"/>
    <p:sldLayoutId id="2147484133" r:id="rId33"/>
    <p:sldLayoutId id="2147484134" r:id="rId34"/>
    <p:sldLayoutId id="2147484136" r:id="rId35"/>
    <p:sldLayoutId id="2147484137" r:id="rId36"/>
    <p:sldLayoutId id="2147484138" r:id="rId37"/>
    <p:sldLayoutId id="2147484139" r:id="rId38"/>
    <p:sldLayoutId id="2147484140" r:id="rId39"/>
    <p:sldLayoutId id="2147484141" r:id="rId40"/>
    <p:sldLayoutId id="2147484142" r:id="rId41"/>
    <p:sldLayoutId id="2147484143" r:id="rId42"/>
    <p:sldLayoutId id="2147484144" r:id="rId43"/>
    <p:sldLayoutId id="2147484145" r:id="rId44"/>
    <p:sldLayoutId id="2147484146" r:id="rId45"/>
    <p:sldLayoutId id="2147484147"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129952672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17484904"/>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228453913"/>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412610733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 id="2147483835" r:id="rId35"/>
    <p:sldLayoutId id="2147483836" r:id="rId36"/>
    <p:sldLayoutId id="2147483838" r:id="rId3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46512-28CF-D240-B81F-9ACB8CB1ABBF}"/>
              </a:ext>
            </a:extLst>
          </p:cNvPr>
          <p:cNvSpPr>
            <a:spLocks noGrp="1"/>
          </p:cNvSpPr>
          <p:nvPr>
            <p:ph type="title"/>
          </p:nvPr>
        </p:nvSpPr>
        <p:spPr>
          <a:xfrm>
            <a:off x="457200" y="495300"/>
            <a:ext cx="4666998" cy="281078"/>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956130B2-56B0-7F46-8400-1E3680E9AAFB}"/>
              </a:ext>
            </a:extLst>
          </p:cNvPr>
          <p:cNvSpPr>
            <a:spLocks noGrp="1"/>
          </p:cNvSpPr>
          <p:nvPr>
            <p:ph type="body" idx="1"/>
          </p:nvPr>
        </p:nvSpPr>
        <p:spPr>
          <a:xfrm>
            <a:off x="457200" y="1143001"/>
            <a:ext cx="11277600" cy="4838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33B5C29C-C4AF-DD48-AE8A-5B7CB4F103AB}"/>
              </a:ext>
            </a:extLst>
          </p:cNvPr>
          <p:cNvSpPr>
            <a:spLocks noGrp="1"/>
          </p:cNvSpPr>
          <p:nvPr>
            <p:ph type="sldNum" sz="quarter" idx="4"/>
          </p:nvPr>
        </p:nvSpPr>
        <p:spPr>
          <a:xfrm>
            <a:off x="8991601" y="6372375"/>
            <a:ext cx="2743200" cy="126789"/>
          </a:xfrm>
          <a:prstGeom prst="rect">
            <a:avLst/>
          </a:prstGeom>
        </p:spPr>
        <p:txBody>
          <a:bodyPr anchor="ctr">
            <a:noAutofit/>
          </a:bodyPr>
          <a:lstStyle>
            <a:lvl1pPr algn="r">
              <a:defRPr sz="1200" b="0" i="0">
                <a:solidFill>
                  <a:schemeClr val="bg1"/>
                </a:solidFill>
                <a:latin typeface="TWK Everett" panose="020B0204000000000000" pitchFamily="34" charset="77"/>
              </a:defRPr>
            </a:lvl1pPr>
          </a:lstStyle>
          <a:p>
            <a:fld id="{BB55D76A-9B6E-CD41-ABBE-F6C938295BAD}" type="slidenum">
              <a:rPr lang="en-US" smtClean="0"/>
              <a:pPr/>
              <a:t>‹#›</a:t>
            </a:fld>
            <a:endParaRPr lang="en-US"/>
          </a:p>
        </p:txBody>
      </p:sp>
    </p:spTree>
    <p:extLst>
      <p:ext uri="{BB962C8B-B14F-4D97-AF65-F5344CB8AC3E}">
        <p14:creationId xmlns:p14="http://schemas.microsoft.com/office/powerpoint/2010/main" val="161128625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 id="2147483872" r:id="rId33"/>
    <p:sldLayoutId id="2147483873" r:id="rId34"/>
    <p:sldLayoutId id="2147483874" r:id="rId35"/>
    <p:sldLayoutId id="2147483875" r:id="rId36"/>
    <p:sldLayoutId id="2147483876" r:id="rId37"/>
    <p:sldLayoutId id="2147483877" r:id="rId38"/>
    <p:sldLayoutId id="2147483878" r:id="rId39"/>
    <p:sldLayoutId id="2147483879" r:id="rId40"/>
    <p:sldLayoutId id="2147483880" r:id="rId41"/>
    <p:sldLayoutId id="2147483881" r:id="rId42"/>
    <p:sldLayoutId id="2147483882" r:id="rId43"/>
    <p:sldLayoutId id="2147483883" r:id="rId44"/>
    <p:sldLayoutId id="2147483884" r:id="rId45"/>
    <p:sldLayoutId id="2147483885" r:id="rId46"/>
    <p:sldLayoutId id="2147483886" r:id="rId47"/>
    <p:sldLayoutId id="2147483887" r:id="rId48"/>
    <p:sldLayoutId id="2147483888" r:id="rId49"/>
    <p:sldLayoutId id="2147483889" r:id="rId50"/>
  </p:sldLayoutIdLst>
  <p:hf hdr="0" ftr="0" dt="0"/>
  <p:txStyles>
    <p:titleStyle>
      <a:lvl1pPr algn="l" defTabSz="914400" rtl="0" eaLnBrk="1" latinLnBrk="0" hangingPunct="1">
        <a:lnSpc>
          <a:spcPct val="90000"/>
        </a:lnSpc>
        <a:spcBef>
          <a:spcPct val="0"/>
        </a:spcBef>
        <a:buNone/>
        <a:defRPr sz="16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88">
          <p15:clr>
            <a:srgbClr val="F26B43"/>
          </p15:clr>
        </p15:guide>
        <p15:guide id="3" orient="horz" pos="2160">
          <p15:clr>
            <a:srgbClr val="F26B43"/>
          </p15:clr>
        </p15:guide>
        <p15:guide id="5" orient="horz" pos="3768">
          <p15:clr>
            <a:srgbClr val="F26B43"/>
          </p15:clr>
        </p15:guide>
        <p15:guide id="6" orient="horz" pos="4080">
          <p15:clr>
            <a:srgbClr val="F26B43"/>
          </p15:clr>
        </p15:guide>
        <p15:guide id="7" orient="horz" pos="312">
          <p15:clr>
            <a:srgbClr val="F26B43"/>
          </p15:clr>
        </p15:guide>
        <p15:guide id="8" orient="horz" pos="2328">
          <p15:clr>
            <a:srgbClr val="F26B43"/>
          </p15:clr>
        </p15:guide>
        <p15:guide id="9" pos="7392">
          <p15:clr>
            <a:srgbClr val="F26B43"/>
          </p15:clr>
        </p15:guide>
        <p15:guide id="10" orient="horz" pos="4200">
          <p15:clr>
            <a:srgbClr val="F26B43"/>
          </p15:clr>
        </p15:guide>
        <p15:guide id="11" orient="horz" pos="2260">
          <p15:clr>
            <a:srgbClr val="F26B43"/>
          </p15:clr>
        </p15:guide>
        <p15:guide id="12" orient="horz" pos="388">
          <p15:clr>
            <a:srgbClr val="F26B43"/>
          </p15:clr>
        </p15:guide>
        <p15:guide id="13" pos="4608">
          <p15:clr>
            <a:srgbClr val="F26B43"/>
          </p15:clr>
        </p15:guide>
        <p15:guide id="14" orient="horz" pos="72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301327584"/>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6" r:id="rId35"/>
    <p:sldLayoutId id="2147483927" r:id="rId36"/>
    <p:sldLayoutId id="2147483928" r:id="rId37"/>
    <p:sldLayoutId id="2147483929" r:id="rId38"/>
    <p:sldLayoutId id="2147483930" r:id="rId3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562130454"/>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8" r:id="rId26"/>
    <p:sldLayoutId id="2147483959" r:id="rId27"/>
    <p:sldLayoutId id="2147483960" r:id="rId28"/>
    <p:sldLayoutId id="2147483961" r:id="rId29"/>
    <p:sldLayoutId id="2147483962" r:id="rId30"/>
    <p:sldLayoutId id="2147483963" r:id="rId31"/>
    <p:sldLayoutId id="2147483964" r:id="rId32"/>
    <p:sldLayoutId id="2147484148" r:id="rId33"/>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802920487"/>
      </p:ext>
    </p:extLst>
  </p:cSld>
  <p:clrMap bg1="dk1" tx1="lt1" bg2="dk2" tx2="lt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7.emf"/><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100.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39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21.xml"/><Relationship Id="rId1" Type="http://schemas.openxmlformats.org/officeDocument/2006/relationships/tags" Target="../tags/tag16.xml"/></Relationships>
</file>

<file path=ppt/slides/_rels/slide10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80.xml"/><Relationship Id="rId1" Type="http://schemas.openxmlformats.org/officeDocument/2006/relationships/slideLayout" Target="../slideLayouts/slideLayout396.xml"/><Relationship Id="rId4" Type="http://schemas.microsoft.com/office/2007/relationships/hdphoto" Target="../media/hdphoto8.wdp"/></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104.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81.xml"/><Relationship Id="rId1" Type="http://schemas.openxmlformats.org/officeDocument/2006/relationships/slideLayout" Target="../slideLayouts/slideLayout396.xml"/></Relationships>
</file>

<file path=ppt/slides/_rels/slide1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82.xml"/><Relationship Id="rId1" Type="http://schemas.openxmlformats.org/officeDocument/2006/relationships/slideLayout" Target="../slideLayouts/slideLayout391.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261.sv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9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9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91.xml"/></Relationships>
</file>

<file path=ppt/slides/_rels/slide1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svg"/><Relationship Id="rId3" Type="http://schemas.openxmlformats.org/officeDocument/2006/relationships/image" Target="../media/image107.svg"/><Relationship Id="rId7" Type="http://schemas.openxmlformats.org/officeDocument/2006/relationships/image" Target="../media/image111.svg"/><Relationship Id="rId12" Type="http://schemas.openxmlformats.org/officeDocument/2006/relationships/image" Target="../media/image116.svg"/><Relationship Id="rId17" Type="http://schemas.openxmlformats.org/officeDocument/2006/relationships/image" Target="../media/image121.png"/><Relationship Id="rId2" Type="http://schemas.openxmlformats.org/officeDocument/2006/relationships/image" Target="../media/image106.png"/><Relationship Id="rId16" Type="http://schemas.openxmlformats.org/officeDocument/2006/relationships/image" Target="../media/image120.svg"/><Relationship Id="rId1" Type="http://schemas.openxmlformats.org/officeDocument/2006/relationships/slideLayout" Target="../slideLayouts/slideLayout69.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sv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78.xml"/></Relationships>
</file>

<file path=ppt/slides/_rels/slide11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87.xml"/><Relationship Id="rId1" Type="http://schemas.openxmlformats.org/officeDocument/2006/relationships/slideLayout" Target="../slideLayouts/slideLayout391.xml"/><Relationship Id="rId4" Type="http://schemas.openxmlformats.org/officeDocument/2006/relationships/image" Target="../media/image265.svg"/></Relationships>
</file>

<file path=ppt/slides/_rels/slide11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88.xml"/><Relationship Id="rId1" Type="http://schemas.openxmlformats.org/officeDocument/2006/relationships/slideLayout" Target="../slideLayouts/slideLayout391.xml"/><Relationship Id="rId4" Type="http://schemas.openxmlformats.org/officeDocument/2006/relationships/image" Target="../media/image265.svg"/></Relationships>
</file>

<file path=ppt/slides/_rels/slide11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89.xml"/><Relationship Id="rId1" Type="http://schemas.openxmlformats.org/officeDocument/2006/relationships/slideLayout" Target="../slideLayouts/slideLayout391.xml"/><Relationship Id="rId4" Type="http://schemas.openxmlformats.org/officeDocument/2006/relationships/image" Target="../media/image265.svg"/></Relationships>
</file>

<file path=ppt/slides/_rels/slide11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90.xml"/><Relationship Id="rId1" Type="http://schemas.openxmlformats.org/officeDocument/2006/relationships/slideLayout" Target="../slideLayouts/slideLayout391.xml"/><Relationship Id="rId4" Type="http://schemas.openxmlformats.org/officeDocument/2006/relationships/image" Target="../media/image265.svg"/></Relationships>
</file>

<file path=ppt/slides/_rels/slide11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91.xml"/><Relationship Id="rId1" Type="http://schemas.openxmlformats.org/officeDocument/2006/relationships/slideLayout" Target="../slideLayouts/slideLayout391.xml"/><Relationship Id="rId4" Type="http://schemas.openxmlformats.org/officeDocument/2006/relationships/image" Target="../media/image265.sv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8.xml"/></Relationships>
</file>

<file path=ppt/slides/_rels/slide117.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93.xml"/><Relationship Id="rId1" Type="http://schemas.openxmlformats.org/officeDocument/2006/relationships/slideLayout" Target="../slideLayouts/slideLayout396.xml"/></Relationships>
</file>

<file path=ppt/slides/_rels/slide118.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notesSlide" Target="../notesSlides/notesSlide94.xml"/><Relationship Id="rId1" Type="http://schemas.openxmlformats.org/officeDocument/2006/relationships/slideLayout" Target="../slideLayouts/slideLayout391.xml"/><Relationship Id="rId5" Type="http://schemas.openxmlformats.org/officeDocument/2006/relationships/hyperlink" Target="https://cafbaseline.com/" TargetMode="External"/><Relationship Id="rId4" Type="http://schemas.openxmlformats.org/officeDocument/2006/relationships/image" Target="../media/image267.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78.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3.xml"/></Relationships>
</file>

<file path=ppt/slides/_rels/slide120.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96.xml"/><Relationship Id="rId1" Type="http://schemas.openxmlformats.org/officeDocument/2006/relationships/slideLayout" Target="../slideLayouts/slideLayout396.xml"/></Relationships>
</file>

<file path=ppt/slides/_rels/slide12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97.xml"/><Relationship Id="rId1" Type="http://schemas.openxmlformats.org/officeDocument/2006/relationships/slideLayout" Target="../slideLayouts/slideLayout396.xml"/><Relationship Id="rId4" Type="http://schemas.openxmlformats.org/officeDocument/2006/relationships/image" Target="../media/image269.sv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9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9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9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9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9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9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91.xml"/></Relationships>
</file>

<file path=ppt/slides/_rels/slide129.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39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421.xml"/><Relationship Id="rId1" Type="http://schemas.openxmlformats.org/officeDocument/2006/relationships/tags" Target="../tags/tag17.xml"/></Relationships>
</file>

<file path=ppt/slides/_rels/slide13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06.xml"/><Relationship Id="rId1" Type="http://schemas.openxmlformats.org/officeDocument/2006/relationships/slideLayout" Target="../slideLayouts/slideLayout223.xml"/></Relationships>
</file>

<file path=ppt/slides/_rels/slide132.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107.xml"/><Relationship Id="rId1" Type="http://schemas.openxmlformats.org/officeDocument/2006/relationships/slideLayout" Target="../slideLayouts/slideLayout22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23.xml"/></Relationships>
</file>

<file path=ppt/slides/_rels/slide1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135.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109.xml"/><Relationship Id="rId1" Type="http://schemas.openxmlformats.org/officeDocument/2006/relationships/slideLayout" Target="../slideLayouts/slideLayout22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2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2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2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3.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23.xml"/></Relationships>
</file>

<file path=ppt/slides/_rels/slide1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142.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115.xml"/><Relationship Id="rId1" Type="http://schemas.openxmlformats.org/officeDocument/2006/relationships/slideLayout" Target="../slideLayouts/slideLayout22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2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2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2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2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23.xml"/></Relationships>
</file>

<file path=ppt/slides/_rels/slide14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1.xml"/><Relationship Id="rId1" Type="http://schemas.openxmlformats.org/officeDocument/2006/relationships/slideLayout" Target="../slideLayouts/slideLayout223.xml"/></Relationships>
</file>

<file path=ppt/slides/_rels/slide14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23.xml"/></Relationships>
</file>

<file path=ppt/slides/_rels/slide1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152.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123.xml"/><Relationship Id="rId1" Type="http://schemas.openxmlformats.org/officeDocument/2006/relationships/slideLayout" Target="../slideLayouts/slideLayout22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2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2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23.xml"/></Relationships>
</file>

<file path=ppt/slides/_rels/slide15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157.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127.xml"/><Relationship Id="rId1" Type="http://schemas.openxmlformats.org/officeDocument/2006/relationships/slideLayout" Target="../slideLayouts/slideLayout22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2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23.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adopt/getstarted-environment" TargetMode="External"/><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2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23.xml"/></Relationships>
</file>

<file path=ppt/slides/_rels/slide162.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44.xml"/></Relationships>
</file>

<file path=ppt/slides/_rels/slide16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44.xml"/></Relationships>
</file>

<file path=ppt/slides/_rels/slide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2.xml"/><Relationship Id="rId1" Type="http://schemas.openxmlformats.org/officeDocument/2006/relationships/slideLayout" Target="../slideLayouts/slideLayout36.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hyperlink" Target="https://aka.ms/adopt/getstarted" TargetMode="External"/><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1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4.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30.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22.svg"/></Relationships>
</file>

<file path=ppt/slides/_rels/slide20.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gb/assessments/?mode=pre-assessment&amp;session=local" TargetMode="External"/><Relationship Id="rId2" Type="http://schemas.openxmlformats.org/officeDocument/2006/relationships/notesSlide" Target="../notesSlides/notesSlide17.xml"/><Relationship Id="rId1" Type="http://schemas.openxmlformats.org/officeDocument/2006/relationships/slideLayout" Target="../slideLayouts/slideLayout110.xml"/><Relationship Id="rId6" Type="http://schemas.openxmlformats.org/officeDocument/2006/relationships/image" Target="../media/image124.png"/><Relationship Id="rId5" Type="http://schemas.openxmlformats.org/officeDocument/2006/relationships/hyperlink" Target="https://docs.microsoft.com/en-us/azure/cloud-adoption-framework/strategy/business-outcomes/business-outcome-template" TargetMode="External"/><Relationship Id="rId4" Type="http://schemas.openxmlformats.org/officeDocument/2006/relationships/hyperlink" Target="https://raw.githubusercontent.com/microsoft/CloudAdoptionFramework/master/plan/cloud-adoption-framework-strategy-and-plan-template.docx"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8.xml"/></Relationships>
</file>

<file path=ppt/slides/_rels/slide28.xml.rels><?xml version="1.0" encoding="UTF-8" standalone="yes"?>
<Relationships xmlns="http://schemas.openxmlformats.org/package/2006/relationships"><Relationship Id="rId3" Type="http://schemas.openxmlformats.org/officeDocument/2006/relationships/hyperlink" Target="https://customers.microsoft.com/story/canadian-power-generator-shines-light-on-numbers" TargetMode="External"/><Relationship Id="rId2" Type="http://schemas.openxmlformats.org/officeDocument/2006/relationships/notesSlide" Target="../notesSlides/notesSlide21.xml"/><Relationship Id="rId1" Type="http://schemas.openxmlformats.org/officeDocument/2006/relationships/slideLayout" Target="../slideLayouts/slideLayout98.xml"/><Relationship Id="rId5" Type="http://schemas.openxmlformats.org/officeDocument/2006/relationships/hyperlink" Target="https://customers.microsoft.com/story/792289-walgreens-boots-alliance-retailers-azure-sap-migration" TargetMode="External"/><Relationship Id="rId4" Type="http://schemas.openxmlformats.org/officeDocument/2006/relationships/hyperlink" Target="https://customers.microsoft.com/story/845185-academy-motion-picture-arts-sciences-media-entertainment-azur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ustomers.microsoft.com/story/846315-ge-aviation-manufacturing-azure" TargetMode="External"/><Relationship Id="rId2" Type="http://schemas.openxmlformats.org/officeDocument/2006/relationships/notesSlide" Target="../notesSlides/notesSlide22.xml"/><Relationship Id="rId1" Type="http://schemas.openxmlformats.org/officeDocument/2006/relationships/slideLayout" Target="../slideLayouts/slideLayout98.xml"/><Relationship Id="rId4" Type="http://schemas.openxmlformats.org/officeDocument/2006/relationships/hyperlink" Target="https://customers.microsoft.com/story/724203-the-descartes-systems-group-travel-and-transportation-azure-sql-databas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98.xml"/><Relationship Id="rId5" Type="http://schemas.openxmlformats.org/officeDocument/2006/relationships/hyperlink" Target="https://docs.microsoft.com/en-us/azure/cloud-adoption-framework/strategy/business-outcomes/business-outcome-template" TargetMode="External"/><Relationship Id="rId4" Type="http://schemas.openxmlformats.org/officeDocument/2006/relationships/hyperlink" Target="https://azure.microsoft.com/en-us/overview/cloud-economic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cloud-adoption-framework/strategy/business-outcomes/business-outcome-template" TargetMode="External"/><Relationship Id="rId7" Type="http://schemas.openxmlformats.org/officeDocument/2006/relationships/image" Target="../media/image129.svg"/><Relationship Id="rId2" Type="http://schemas.openxmlformats.org/officeDocument/2006/relationships/notesSlide" Target="../notesSlides/notesSlide24.xml"/><Relationship Id="rId1" Type="http://schemas.openxmlformats.org/officeDocument/2006/relationships/slideLayout" Target="../slideLayouts/slideLayout98.xml"/><Relationship Id="rId6" Type="http://schemas.openxmlformats.org/officeDocument/2006/relationships/image" Target="../media/image128.png"/><Relationship Id="rId5" Type="http://schemas.openxmlformats.org/officeDocument/2006/relationships/image" Target="../media/image127.svg"/><Relationship Id="rId4" Type="http://schemas.openxmlformats.org/officeDocument/2006/relationships/image" Target="../media/image1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3" Type="http://schemas.openxmlformats.org/officeDocument/2006/relationships/hyperlink" Target="https://www.azure.com/cloudeconomics" TargetMode="External"/><Relationship Id="rId2" Type="http://schemas.openxmlformats.org/officeDocument/2006/relationships/notesSlide" Target="../notesSlides/notesSlide25.xml"/><Relationship Id="rId1" Type="http://schemas.openxmlformats.org/officeDocument/2006/relationships/slideLayout" Target="../slideLayouts/slideLayout110.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3.xml"/></Relationships>
</file>

<file path=ppt/slides/_rels/slide36.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7.xml"/><Relationship Id="rId1" Type="http://schemas.openxmlformats.org/officeDocument/2006/relationships/slideLayout" Target="../slideLayouts/slideLayout88.xml"/></Relationships>
</file>

<file path=ppt/slides/_rels/slide37.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28.xml"/><Relationship Id="rId1" Type="http://schemas.openxmlformats.org/officeDocument/2006/relationships/slideLayout" Target="../slideLayouts/slideLayout103.xml"/></Relationships>
</file>

<file path=ppt/slides/_rels/slide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103.xml"/></Relationships>
</file>

<file path=ppt/slides/_rels/slide39.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0.xml"/><Relationship Id="rId1" Type="http://schemas.openxmlformats.org/officeDocument/2006/relationships/slideLayout" Target="../slideLayouts/slideLayout103.xml"/><Relationship Id="rId5" Type="http://schemas.openxmlformats.org/officeDocument/2006/relationships/image" Target="../media/image137.emf"/><Relationship Id="rId4" Type="http://schemas.openxmlformats.org/officeDocument/2006/relationships/image" Target="../media/image13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39.svg"/><Relationship Id="rId2" Type="http://schemas.openxmlformats.org/officeDocument/2006/relationships/notesSlide" Target="../notesSlides/notesSlide31.xml"/><Relationship Id="rId1" Type="http://schemas.openxmlformats.org/officeDocument/2006/relationships/slideLayout" Target="../slideLayouts/slideLayout103.xml"/><Relationship Id="rId6" Type="http://schemas.openxmlformats.org/officeDocument/2006/relationships/image" Target="../media/image138.png"/><Relationship Id="rId5" Type="http://schemas.openxmlformats.org/officeDocument/2006/relationships/chart" Target="../charts/chart3.xml"/><Relationship Id="rId4" Type="http://schemas.openxmlformats.org/officeDocument/2006/relationships/chart" Target="../charts/char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3.xml"/><Relationship Id="rId1" Type="http://schemas.openxmlformats.org/officeDocument/2006/relationships/tags" Target="../tags/tag6.xml"/><Relationship Id="rId4" Type="http://schemas.openxmlformats.org/officeDocument/2006/relationships/image" Target="../media/image140.emf"/></Relationships>
</file>

<file path=ppt/slides/_rels/slide42.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3.xml"/></Relationships>
</file>

<file path=ppt/slides/_rels/slide45.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36.xml"/><Relationship Id="rId1" Type="http://schemas.openxmlformats.org/officeDocument/2006/relationships/slideLayout" Target="../slideLayouts/slideLayout103.xml"/><Relationship Id="rId4" Type="http://schemas.openxmlformats.org/officeDocument/2006/relationships/image" Target="../media/image142.emf"/></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7.xml"/><Relationship Id="rId1" Type="http://schemas.openxmlformats.org/officeDocument/2006/relationships/slideLayout" Target="../slideLayouts/slideLayout103.xml"/></Relationships>
</file>

<file path=ppt/slides/_rels/slide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103.xml"/><Relationship Id="rId4" Type="http://schemas.openxmlformats.org/officeDocument/2006/relationships/image" Target="../media/image139.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xml"/><Relationship Id="rId1" Type="http://schemas.openxmlformats.org/officeDocument/2006/relationships/slideLayout" Target="../slideLayouts/slideLayout63.xml"/><Relationship Id="rId5" Type="http://schemas.openxmlformats.org/officeDocument/2006/relationships/image" Target="../media/image22.sv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145.svg"/><Relationship Id="rId2" Type="http://schemas.openxmlformats.org/officeDocument/2006/relationships/notesSlide" Target="../notesSlides/notesSlide40.xml"/><Relationship Id="rId1" Type="http://schemas.openxmlformats.org/officeDocument/2006/relationships/slideLayout" Target="../slideLayouts/slideLayout103.xml"/><Relationship Id="rId6" Type="http://schemas.openxmlformats.org/officeDocument/2006/relationships/image" Target="../media/image144.png"/><Relationship Id="rId5" Type="http://schemas.openxmlformats.org/officeDocument/2006/relationships/image" Target="../media/image143.emf"/><Relationship Id="rId4" Type="http://schemas.openxmlformats.org/officeDocument/2006/relationships/chart" Target="../charts/chart6.xml"/></Relationships>
</file>

<file path=ppt/slides/_rels/slide5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1.xml"/><Relationship Id="rId1" Type="http://schemas.openxmlformats.org/officeDocument/2006/relationships/slideLayout" Target="../slideLayouts/slideLayout103.xml"/><Relationship Id="rId5" Type="http://schemas.openxmlformats.org/officeDocument/2006/relationships/image" Target="../media/image143.emf"/><Relationship Id="rId4" Type="http://schemas.openxmlformats.org/officeDocument/2006/relationships/chart" Target="../charts/chart8.xml"/></Relationships>
</file>

<file path=ppt/slides/_rels/slide5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2.xml"/><Relationship Id="rId1" Type="http://schemas.openxmlformats.org/officeDocument/2006/relationships/slideLayout" Target="../slideLayouts/slideLayout103.xml"/><Relationship Id="rId4" Type="http://schemas.openxmlformats.org/officeDocument/2006/relationships/chart" Target="../charts/chart10.xml"/></Relationships>
</file>

<file path=ppt/slides/_rels/slide53.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hyperlink" Target="https://azure.microsoft.com/en-us/pricing/hybrid-benefit/" TargetMode="External"/><Relationship Id="rId7" Type="http://schemas.openxmlformats.org/officeDocument/2006/relationships/hyperlink" Target="https://visualstudio.microsoft.com/vs/pricing-details/" TargetMode="External"/><Relationship Id="rId2" Type="http://schemas.openxmlformats.org/officeDocument/2006/relationships/notesSlide" Target="../notesSlides/notesSlide43.xml"/><Relationship Id="rId1" Type="http://schemas.openxmlformats.org/officeDocument/2006/relationships/slideLayout" Target="../slideLayouts/slideLayout103.xml"/><Relationship Id="rId6" Type="http://schemas.openxmlformats.org/officeDocument/2006/relationships/hyperlink" Target="https://azure.microsoft.com/en-us/pricing/spot/#overview" TargetMode="External"/><Relationship Id="rId5" Type="http://schemas.openxmlformats.org/officeDocument/2006/relationships/hyperlink" Target="https://azure.microsoft.com/en-us/pricing/dev-test/" TargetMode="External"/><Relationship Id="rId4" Type="http://schemas.openxmlformats.org/officeDocument/2006/relationships/hyperlink" Target="https://azure.microsoft.com/en-us/reservation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44.xml"/><Relationship Id="rId1" Type="http://schemas.openxmlformats.org/officeDocument/2006/relationships/slideLayout" Target="../slideLayouts/slideLayout103.xml"/><Relationship Id="rId4" Type="http://schemas.openxmlformats.org/officeDocument/2006/relationships/image" Target="../media/image146.emf"/></Relationships>
</file>

<file path=ppt/slides/_rels/slide5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45.xml"/><Relationship Id="rId1" Type="http://schemas.openxmlformats.org/officeDocument/2006/relationships/slideLayout" Target="../slideLayouts/slideLayout103.xml"/><Relationship Id="rId5" Type="http://schemas.openxmlformats.org/officeDocument/2006/relationships/image" Target="../media/image146.emf"/><Relationship Id="rId4" Type="http://schemas.openxmlformats.org/officeDocument/2006/relationships/image" Target="../media/image137.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7.xml.rels><?xml version="1.0" encoding="UTF-8" standalone="yes"?>
<Relationships xmlns="http://schemas.openxmlformats.org/package/2006/relationships"><Relationship Id="rId3" Type="http://schemas.openxmlformats.org/officeDocument/2006/relationships/hyperlink" Target="https://raw.githubusercontent.com/microsoft/CloudAdoptionFramework/master/plan/cloud-adoption-framework-strategy-and-plan-template.docx" TargetMode="External"/><Relationship Id="rId2" Type="http://schemas.openxmlformats.org/officeDocument/2006/relationships/notesSlide" Target="../notesSlides/notesSlide46.xml"/><Relationship Id="rId1" Type="http://schemas.openxmlformats.org/officeDocument/2006/relationships/slideLayout" Target="../slideLayouts/slideLayout9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8.xml"/></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hyperlink" Target="https://azure.microsoft.com/en-us/pricing/calculator/" TargetMode="External"/><Relationship Id="rId2" Type="http://schemas.openxmlformats.org/officeDocument/2006/relationships/notesSlide" Target="../notesSlides/notesSlide48.xml"/><Relationship Id="rId1" Type="http://schemas.openxmlformats.org/officeDocument/2006/relationships/slideLayout" Target="../slideLayouts/slideLayout105.xml"/><Relationship Id="rId6" Type="http://schemas.openxmlformats.org/officeDocument/2006/relationships/hyperlink" Target="https://azure.microsoft.com/en-us/pricing/tco/calculator/" TargetMode="External"/><Relationship Id="rId5" Type="http://schemas.openxmlformats.org/officeDocument/2006/relationships/hyperlink" Target="https://docs.microsoft.com/en-us/rest/api/cost-management/retail-prices/azure-retail-prices" TargetMode="External"/><Relationship Id="rId4" Type="http://schemas.openxmlformats.org/officeDocument/2006/relationships/image" Target="../media/image14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60.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49.xml"/><Relationship Id="rId1" Type="http://schemas.openxmlformats.org/officeDocument/2006/relationships/slideLayout" Target="../slideLayouts/slideLayout10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0.xml"/><Relationship Id="rId1" Type="http://schemas.openxmlformats.org/officeDocument/2006/relationships/slideLayout" Target="../slideLayouts/slideLayout98.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66.xml.rels><?xml version="1.0" encoding="UTF-8" standalone="yes"?>
<Relationships xmlns="http://schemas.openxmlformats.org/package/2006/relationships"><Relationship Id="rId3" Type="http://schemas.openxmlformats.org/officeDocument/2006/relationships/hyperlink" Target="https://raw.githubusercontent.com/microsoft/CloudAdoptionFramework/master/plan/cloud-adoption-framework-strategy-and-plan-template.docx" TargetMode="External"/><Relationship Id="rId2" Type="http://schemas.openxmlformats.org/officeDocument/2006/relationships/notesSlide" Target="../notesSlides/notesSlide52.xml"/><Relationship Id="rId1" Type="http://schemas.openxmlformats.org/officeDocument/2006/relationships/slideLayout" Target="../slideLayouts/slideLayout98.xml"/><Relationship Id="rId4" Type="http://schemas.openxmlformats.org/officeDocument/2006/relationships/image" Target="../media/image153.png"/></Relationships>
</file>

<file path=ppt/slides/_rels/slide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aka.ms/adopt/plan" TargetMode="External"/><Relationship Id="rId1" Type="http://schemas.openxmlformats.org/officeDocument/2006/relationships/slideLayout" Target="../slideLayouts/slideLayout103.xml"/><Relationship Id="rId4" Type="http://schemas.openxmlformats.org/officeDocument/2006/relationships/image" Target="../media/image155.png"/></Relationships>
</file>

<file path=ppt/slides/_rels/slide6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9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07.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notesSlide" Target="../notesSlides/notesSlide54.xml"/><Relationship Id="rId7" Type="http://schemas.openxmlformats.org/officeDocument/2006/relationships/image" Target="../media/image160.svg"/><Relationship Id="rId2" Type="http://schemas.openxmlformats.org/officeDocument/2006/relationships/slideLayout" Target="../slideLayouts/slideLayout103.xml"/><Relationship Id="rId1" Type="http://schemas.openxmlformats.org/officeDocument/2006/relationships/tags" Target="../tags/tag8.xml"/><Relationship Id="rId6" Type="http://schemas.openxmlformats.org/officeDocument/2006/relationships/image" Target="../media/image159.png"/><Relationship Id="rId11" Type="http://schemas.openxmlformats.org/officeDocument/2006/relationships/image" Target="../media/image164.svg"/><Relationship Id="rId5" Type="http://schemas.openxmlformats.org/officeDocument/2006/relationships/image" Target="../media/image158.sv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92.xml"/><Relationship Id="rId1" Type="http://schemas.openxmlformats.org/officeDocument/2006/relationships/tags" Target="../tags/tag9.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92.xml"/><Relationship Id="rId1" Type="http://schemas.openxmlformats.org/officeDocument/2006/relationships/tags" Target="../tags/tag10.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7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svg"/><Relationship Id="rId3" Type="http://schemas.openxmlformats.org/officeDocument/2006/relationships/notesSlide" Target="../notesSlides/notesSlide58.xml"/><Relationship Id="rId7" Type="http://schemas.openxmlformats.org/officeDocument/2006/relationships/image" Target="../media/image174.svg"/><Relationship Id="rId12" Type="http://schemas.openxmlformats.org/officeDocument/2006/relationships/image" Target="../media/image179.png"/><Relationship Id="rId2" Type="http://schemas.openxmlformats.org/officeDocument/2006/relationships/slideLayout" Target="../slideLayouts/slideLayout275.xml"/><Relationship Id="rId1" Type="http://schemas.openxmlformats.org/officeDocument/2006/relationships/tags" Target="../tags/tag11.xml"/><Relationship Id="rId6" Type="http://schemas.openxmlformats.org/officeDocument/2006/relationships/image" Target="../media/image173.png"/><Relationship Id="rId11" Type="http://schemas.openxmlformats.org/officeDocument/2006/relationships/image" Target="../media/image178.svg"/><Relationship Id="rId5" Type="http://schemas.openxmlformats.org/officeDocument/2006/relationships/image" Target="../media/image172.sv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9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08.xml"/><Relationship Id="rId1" Type="http://schemas.openxmlformats.org/officeDocument/2006/relationships/tags" Target="../tags/tag12.xml"/><Relationship Id="rId5" Type="http://schemas.openxmlformats.org/officeDocument/2006/relationships/image" Target="../media/image182.svg"/><Relationship Id="rId4" Type="http://schemas.openxmlformats.org/officeDocument/2006/relationships/image" Target="../media/image18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08.xml"/><Relationship Id="rId1" Type="http://schemas.openxmlformats.org/officeDocument/2006/relationships/tags" Target="../tags/tag1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66.xml"/><Relationship Id="rId1" Type="http://schemas.openxmlformats.org/officeDocument/2006/relationships/tags" Target="../tags/tag14.xml"/><Relationship Id="rId5" Type="http://schemas.openxmlformats.org/officeDocument/2006/relationships/image" Target="../media/image184.svg"/><Relationship Id="rId4" Type="http://schemas.openxmlformats.org/officeDocument/2006/relationships/image" Target="../media/image18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64.xml"/><Relationship Id="rId1" Type="http://schemas.openxmlformats.org/officeDocument/2006/relationships/slideLayout" Target="../slideLayouts/slideLayout243.xml"/><Relationship Id="rId6" Type="http://schemas.openxmlformats.org/officeDocument/2006/relationships/image" Target="../media/image188.svg"/><Relationship Id="rId5" Type="http://schemas.openxmlformats.org/officeDocument/2006/relationships/image" Target="../media/image187.png"/><Relationship Id="rId4" Type="http://schemas.openxmlformats.org/officeDocument/2006/relationships/image" Target="../media/image186.svg"/></Relationships>
</file>

<file path=ppt/slides/_rels/slide81.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65.xml"/><Relationship Id="rId1" Type="http://schemas.openxmlformats.org/officeDocument/2006/relationships/slideLayout" Target="../slideLayouts/slideLayout240.xml"/><Relationship Id="rId4" Type="http://schemas.openxmlformats.org/officeDocument/2006/relationships/hyperlink" Target="https://en.wikipedia.org/wiki/Torino_Porta_Susa_railway_station" TargetMode="Externa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6.xml"/><Relationship Id="rId1" Type="http://schemas.openxmlformats.org/officeDocument/2006/relationships/slideLayout" Target="../slideLayouts/slideLayout30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7.xml"/><Relationship Id="rId1" Type="http://schemas.openxmlformats.org/officeDocument/2006/relationships/slideLayout" Target="../slideLayouts/slideLayout327.xml"/></Relationships>
</file>

<file path=ppt/slides/_rels/slide8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8.xml"/><Relationship Id="rId1" Type="http://schemas.openxmlformats.org/officeDocument/2006/relationships/slideLayout" Target="../slideLayouts/slideLayout364.xml"/></Relationships>
</file>

<file path=ppt/slides/_rels/slide85.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9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07.xml"/><Relationship Id="rId1" Type="http://schemas.openxmlformats.org/officeDocument/2006/relationships/tags" Target="../tags/tag15.xml"/></Relationships>
</file>

<file path=ppt/slides/_rels/slide87.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3.png"/><Relationship Id="rId7" Type="http://schemas.openxmlformats.org/officeDocument/2006/relationships/image" Target="../media/image196.png"/><Relationship Id="rId2" Type="http://schemas.openxmlformats.org/officeDocument/2006/relationships/notesSlide" Target="../notesSlides/notesSlide70.xml"/><Relationship Id="rId1" Type="http://schemas.openxmlformats.org/officeDocument/2006/relationships/slideLayout" Target="../slideLayouts/slideLayout396.xml"/><Relationship Id="rId6" Type="http://schemas.openxmlformats.org/officeDocument/2006/relationships/image" Target="../media/image195.svg"/><Relationship Id="rId5" Type="http://schemas.openxmlformats.org/officeDocument/2006/relationships/image" Target="../media/image194.png"/><Relationship Id="rId10" Type="http://schemas.openxmlformats.org/officeDocument/2006/relationships/image" Target="../media/image199.svg"/><Relationship Id="rId4" Type="http://schemas.openxmlformats.org/officeDocument/2006/relationships/hyperlink" Target="https://aka.ms/adopt/migrate" TargetMode="External"/><Relationship Id="rId9" Type="http://schemas.openxmlformats.org/officeDocument/2006/relationships/image" Target="../media/image198.png"/></Relationships>
</file>

<file path=ppt/slides/_rels/slide88.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jpeg"/><Relationship Id="rId18" Type="http://schemas.openxmlformats.org/officeDocument/2006/relationships/image" Target="../media/image215.png"/><Relationship Id="rId26" Type="http://schemas.openxmlformats.org/officeDocument/2006/relationships/image" Target="../media/image198.png"/><Relationship Id="rId3" Type="http://schemas.openxmlformats.org/officeDocument/2006/relationships/image" Target="../media/image200.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svg"/><Relationship Id="rId25" Type="http://schemas.openxmlformats.org/officeDocument/2006/relationships/image" Target="../media/image219.svg"/><Relationship Id="rId2" Type="http://schemas.openxmlformats.org/officeDocument/2006/relationships/notesSlide" Target="../notesSlides/notesSlide71.xml"/><Relationship Id="rId16" Type="http://schemas.openxmlformats.org/officeDocument/2006/relationships/image" Target="../media/image213.png"/><Relationship Id="rId20" Type="http://schemas.openxmlformats.org/officeDocument/2006/relationships/image" Target="../media/image217.png"/><Relationship Id="rId1" Type="http://schemas.openxmlformats.org/officeDocument/2006/relationships/slideLayout" Target="../slideLayouts/slideLayout396.xml"/><Relationship Id="rId6" Type="http://schemas.openxmlformats.org/officeDocument/2006/relationships/image" Target="../media/image203.png"/><Relationship Id="rId11" Type="http://schemas.openxmlformats.org/officeDocument/2006/relationships/image" Target="../media/image208.png"/><Relationship Id="rId24" Type="http://schemas.openxmlformats.org/officeDocument/2006/relationships/image" Target="../media/image196.png"/><Relationship Id="rId5" Type="http://schemas.openxmlformats.org/officeDocument/2006/relationships/image" Target="../media/image202.svg"/><Relationship Id="rId15" Type="http://schemas.openxmlformats.org/officeDocument/2006/relationships/image" Target="../media/image212.png"/><Relationship Id="rId23" Type="http://schemas.openxmlformats.org/officeDocument/2006/relationships/image" Target="../media/image195.svg"/><Relationship Id="rId10" Type="http://schemas.openxmlformats.org/officeDocument/2006/relationships/image" Target="../media/image207.png"/><Relationship Id="rId19" Type="http://schemas.openxmlformats.org/officeDocument/2006/relationships/image" Target="../media/image216.png"/><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 Id="rId22" Type="http://schemas.openxmlformats.org/officeDocument/2006/relationships/image" Target="../media/image194.png"/><Relationship Id="rId27" Type="http://schemas.openxmlformats.org/officeDocument/2006/relationships/image" Target="../media/image199.svg"/></Relationships>
</file>

<file path=ppt/slides/_rels/slide89.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72.xml"/><Relationship Id="rId1" Type="http://schemas.openxmlformats.org/officeDocument/2006/relationships/slideLayout" Target="../slideLayouts/slideLayout396.xml"/><Relationship Id="rId4" Type="http://schemas.openxmlformats.org/officeDocument/2006/relationships/hyperlink" Target="https://docs.microsoft.com/en-us/azure/cloud-adoption-framework/digital-estate/5-rs-of-rationalizatio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193.png"/><Relationship Id="rId7" Type="http://schemas.openxmlformats.org/officeDocument/2006/relationships/image" Target="../media/image223.svg"/><Relationship Id="rId12" Type="http://schemas.openxmlformats.org/officeDocument/2006/relationships/image" Target="../media/image228.svg"/><Relationship Id="rId17" Type="http://schemas.microsoft.com/office/2007/relationships/hdphoto" Target="../media/hdphoto1.wdp"/><Relationship Id="rId2" Type="http://schemas.openxmlformats.org/officeDocument/2006/relationships/notesSlide" Target="../notesSlides/notesSlide73.xml"/><Relationship Id="rId16" Type="http://schemas.openxmlformats.org/officeDocument/2006/relationships/image" Target="../media/image232.png"/><Relationship Id="rId1" Type="http://schemas.openxmlformats.org/officeDocument/2006/relationships/slideLayout" Target="../slideLayouts/slideLayout396.xml"/><Relationship Id="rId6" Type="http://schemas.openxmlformats.org/officeDocument/2006/relationships/image" Target="../media/image222.png"/><Relationship Id="rId11" Type="http://schemas.openxmlformats.org/officeDocument/2006/relationships/image" Target="../media/image227.svg"/><Relationship Id="rId5" Type="http://schemas.openxmlformats.org/officeDocument/2006/relationships/image" Target="../media/image221.svg"/><Relationship Id="rId15" Type="http://schemas.openxmlformats.org/officeDocument/2006/relationships/image" Target="../media/image231.sv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svg"/><Relationship Id="rId14" Type="http://schemas.openxmlformats.org/officeDocument/2006/relationships/image" Target="../media/image230.svg"/></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4.xml"/><Relationship Id="rId1" Type="http://schemas.openxmlformats.org/officeDocument/2006/relationships/slideLayout" Target="../slideLayouts/slideLayout396.xml"/><Relationship Id="rId4" Type="http://schemas.openxmlformats.org/officeDocument/2006/relationships/image" Target="../media/image233.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78.xml"/></Relationships>
</file>

<file path=ppt/slides/_rels/slide9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39.svg"/><Relationship Id="rId18" Type="http://schemas.openxmlformats.org/officeDocument/2006/relationships/image" Target="../media/image243.png"/><Relationship Id="rId3" Type="http://schemas.openxmlformats.org/officeDocument/2006/relationships/image" Target="../media/image234.png"/><Relationship Id="rId21" Type="http://schemas.openxmlformats.org/officeDocument/2006/relationships/image" Target="../media/image246.png"/><Relationship Id="rId7" Type="http://schemas.openxmlformats.org/officeDocument/2006/relationships/image" Target="../media/image236.png"/><Relationship Id="rId12" Type="http://schemas.openxmlformats.org/officeDocument/2006/relationships/image" Target="../media/image238.png"/><Relationship Id="rId17" Type="http://schemas.openxmlformats.org/officeDocument/2006/relationships/image" Target="../media/image242.svg"/><Relationship Id="rId2" Type="http://schemas.openxmlformats.org/officeDocument/2006/relationships/notesSlide" Target="../notesSlides/notesSlide76.xml"/><Relationship Id="rId16" Type="http://schemas.openxmlformats.org/officeDocument/2006/relationships/image" Target="../media/image241.png"/><Relationship Id="rId20" Type="http://schemas.openxmlformats.org/officeDocument/2006/relationships/image" Target="../media/image245.svg"/><Relationship Id="rId1" Type="http://schemas.openxmlformats.org/officeDocument/2006/relationships/slideLayout" Target="../slideLayouts/slideLayout410.xml"/><Relationship Id="rId6" Type="http://schemas.microsoft.com/office/2007/relationships/hdphoto" Target="../media/hdphoto3.wdp"/><Relationship Id="rId11" Type="http://schemas.openxmlformats.org/officeDocument/2006/relationships/image" Target="../media/image229.png"/><Relationship Id="rId5" Type="http://schemas.openxmlformats.org/officeDocument/2006/relationships/image" Target="../media/image235.png"/><Relationship Id="rId15" Type="http://schemas.openxmlformats.org/officeDocument/2006/relationships/image" Target="../media/image240.svg"/><Relationship Id="rId23" Type="http://schemas.openxmlformats.org/officeDocument/2006/relationships/image" Target="../media/image248.png"/><Relationship Id="rId10" Type="http://schemas.microsoft.com/office/2007/relationships/hdphoto" Target="../media/hdphoto5.wdp"/><Relationship Id="rId19" Type="http://schemas.openxmlformats.org/officeDocument/2006/relationships/image" Target="../media/image244.png"/><Relationship Id="rId4" Type="http://schemas.microsoft.com/office/2007/relationships/hdphoto" Target="../media/hdphoto2.wdp"/><Relationship Id="rId9" Type="http://schemas.openxmlformats.org/officeDocument/2006/relationships/image" Target="../media/image237.png"/><Relationship Id="rId14" Type="http://schemas.openxmlformats.org/officeDocument/2006/relationships/image" Target="../media/image198.png"/><Relationship Id="rId22" Type="http://schemas.openxmlformats.org/officeDocument/2006/relationships/image" Target="../media/image247.png"/></Relationships>
</file>

<file path=ppt/slides/_rels/slide94.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42.svg"/><Relationship Id="rId3" Type="http://schemas.microsoft.com/office/2007/relationships/hdphoto" Target="../media/hdphoto6.wdp"/><Relationship Id="rId7" Type="http://schemas.openxmlformats.org/officeDocument/2006/relationships/image" Target="../media/image252.png"/><Relationship Id="rId12" Type="http://schemas.openxmlformats.org/officeDocument/2006/relationships/image" Target="../media/image241.png"/><Relationship Id="rId2" Type="http://schemas.openxmlformats.org/officeDocument/2006/relationships/image" Target="../media/image249.png"/><Relationship Id="rId16" Type="http://schemas.openxmlformats.org/officeDocument/2006/relationships/image" Target="../media/image248.png"/><Relationship Id="rId1" Type="http://schemas.openxmlformats.org/officeDocument/2006/relationships/slideLayout" Target="../slideLayouts/slideLayout396.xml"/><Relationship Id="rId6" Type="http://schemas.openxmlformats.org/officeDocument/2006/relationships/image" Target="../media/image251.svg"/><Relationship Id="rId11" Type="http://schemas.openxmlformats.org/officeDocument/2006/relationships/image" Target="../media/image240.svg"/><Relationship Id="rId5" Type="http://schemas.openxmlformats.org/officeDocument/2006/relationships/image" Target="../media/image250.png"/><Relationship Id="rId15" Type="http://schemas.openxmlformats.org/officeDocument/2006/relationships/image" Target="../media/image247.png"/><Relationship Id="rId10" Type="http://schemas.openxmlformats.org/officeDocument/2006/relationships/image" Target="../media/image198.png"/><Relationship Id="rId4" Type="http://schemas.openxmlformats.org/officeDocument/2006/relationships/image" Target="../media/image229.png"/><Relationship Id="rId9" Type="http://schemas.microsoft.com/office/2007/relationships/hdphoto" Target="../media/hdphoto7.wdp"/><Relationship Id="rId14" Type="http://schemas.openxmlformats.org/officeDocument/2006/relationships/image" Target="../media/image246.png"/></Relationships>
</file>

<file path=ppt/slides/_rels/slide95.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251.svg"/><Relationship Id="rId7" Type="http://schemas.openxmlformats.org/officeDocument/2006/relationships/image" Target="../media/image248.png"/><Relationship Id="rId2" Type="http://schemas.openxmlformats.org/officeDocument/2006/relationships/image" Target="../media/image250.png"/><Relationship Id="rId1" Type="http://schemas.openxmlformats.org/officeDocument/2006/relationships/slideLayout" Target="../slideLayouts/slideLayout410.xml"/><Relationship Id="rId6" Type="http://schemas.openxmlformats.org/officeDocument/2006/relationships/image" Target="../media/image247.png"/><Relationship Id="rId11" Type="http://schemas.openxmlformats.org/officeDocument/2006/relationships/image" Target="../media/image254.svg"/><Relationship Id="rId5" Type="http://schemas.openxmlformats.org/officeDocument/2006/relationships/image" Target="../media/image246.png"/><Relationship Id="rId10" Type="http://schemas.openxmlformats.org/officeDocument/2006/relationships/image" Target="../media/image241.png"/><Relationship Id="rId4" Type="http://schemas.openxmlformats.org/officeDocument/2006/relationships/image" Target="../media/image229.png"/><Relationship Id="rId9" Type="http://schemas.openxmlformats.org/officeDocument/2006/relationships/image" Target="../media/image240.svg"/></Relationships>
</file>

<file path=ppt/slides/_rels/slide96.xml.rels><?xml version="1.0" encoding="UTF-8" standalone="yes"?>
<Relationships xmlns="http://schemas.openxmlformats.org/package/2006/relationships"><Relationship Id="rId8" Type="http://schemas.openxmlformats.org/officeDocument/2006/relationships/image" Target="../media/image250.png"/><Relationship Id="rId3" Type="http://schemas.microsoft.com/office/2007/relationships/hdphoto" Target="../media/hdphoto6.wdp"/><Relationship Id="rId7" Type="http://schemas.openxmlformats.org/officeDocument/2006/relationships/image" Target="../media/image242.svg"/><Relationship Id="rId12" Type="http://schemas.microsoft.com/office/2007/relationships/hdphoto" Target="../media/hdphoto7.wdp"/><Relationship Id="rId2" Type="http://schemas.openxmlformats.org/officeDocument/2006/relationships/image" Target="../media/image249.png"/><Relationship Id="rId1" Type="http://schemas.openxmlformats.org/officeDocument/2006/relationships/slideLayout" Target="../slideLayouts/slideLayout410.xml"/><Relationship Id="rId6" Type="http://schemas.openxmlformats.org/officeDocument/2006/relationships/image" Target="../media/image241.png"/><Relationship Id="rId11" Type="http://schemas.openxmlformats.org/officeDocument/2006/relationships/image" Target="../media/image253.png"/><Relationship Id="rId5" Type="http://schemas.openxmlformats.org/officeDocument/2006/relationships/image" Target="../media/image240.svg"/><Relationship Id="rId10" Type="http://schemas.openxmlformats.org/officeDocument/2006/relationships/image" Target="../media/image252.png"/><Relationship Id="rId4" Type="http://schemas.openxmlformats.org/officeDocument/2006/relationships/image" Target="../media/image198.png"/><Relationship Id="rId9" Type="http://schemas.openxmlformats.org/officeDocument/2006/relationships/image" Target="../media/image251.svg"/></Relationships>
</file>

<file path=ppt/slides/_rels/slide97.xml.rels><?xml version="1.0" encoding="UTF-8" standalone="yes"?>
<Relationships xmlns="http://schemas.openxmlformats.org/package/2006/relationships"><Relationship Id="rId8" Type="http://schemas.openxmlformats.org/officeDocument/2006/relationships/image" Target="../media/image256.svg"/><Relationship Id="rId3" Type="http://schemas.microsoft.com/office/2007/relationships/hdphoto" Target="../media/hdphoto6.wdp"/><Relationship Id="rId7" Type="http://schemas.openxmlformats.org/officeDocument/2006/relationships/image" Target="../media/image255.png"/><Relationship Id="rId2" Type="http://schemas.openxmlformats.org/officeDocument/2006/relationships/image" Target="../media/image249.png"/><Relationship Id="rId1" Type="http://schemas.openxmlformats.org/officeDocument/2006/relationships/slideLayout" Target="../slideLayouts/slideLayout410.xml"/><Relationship Id="rId6" Type="http://schemas.microsoft.com/office/2007/relationships/hdphoto" Target="../media/hdphoto7.wdp"/><Relationship Id="rId5" Type="http://schemas.openxmlformats.org/officeDocument/2006/relationships/image" Target="../media/image253.png"/><Relationship Id="rId10" Type="http://schemas.openxmlformats.org/officeDocument/2006/relationships/image" Target="../media/image251.svg"/><Relationship Id="rId4" Type="http://schemas.openxmlformats.org/officeDocument/2006/relationships/image" Target="../media/image252.png"/><Relationship Id="rId9" Type="http://schemas.openxmlformats.org/officeDocument/2006/relationships/image" Target="../media/image250.png"/></Relationships>
</file>

<file path=ppt/slides/_rels/slide9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77.xml"/><Relationship Id="rId1" Type="http://schemas.openxmlformats.org/officeDocument/2006/relationships/slideLayout" Target="../slideLayouts/slideLayout396.xml"/><Relationship Id="rId4" Type="http://schemas.openxmlformats.org/officeDocument/2006/relationships/image" Target="../media/image19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9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7393" y="2532448"/>
            <a:ext cx="6374080" cy="1793104"/>
          </a:xfrm>
        </p:spPr>
        <p:txBody>
          <a:bodyPr/>
          <a:lstStyle/>
          <a:p>
            <a:r>
              <a:rPr lang="en-US" sz="4000" dirty="0"/>
              <a:t>Cloud Adoption Framework for Azure</a:t>
            </a: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FFFFFF"/>
                </a:solidFill>
                <a:effectLst/>
                <a:uLnTx/>
                <a:uFillTx/>
                <a:latin typeface="Segoe UI Semibold"/>
                <a:ea typeface="+mn-ea"/>
                <a:cs typeface="+mn-cs"/>
              </a:rPr>
              <a:t>Microsoft Cloud Adoption Framework for 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rmAutofit fontScale="90000"/>
          </a:bodyPr>
          <a:lstStyle/>
          <a:p>
            <a:r>
              <a:rPr lang="en-US" dirty="0"/>
              <a:t>Task 5</a:t>
            </a:r>
            <a:br>
              <a:rPr lang="en-US" dirty="0"/>
            </a:br>
            <a:br>
              <a:rPr lang="en-US" dirty="0"/>
            </a:br>
            <a:r>
              <a:rPr lang="en-US" dirty="0">
                <a:solidFill>
                  <a:schemeClr val="tx2"/>
                </a:solidFill>
              </a:rPr>
              <a:t>Evaluate migration options</a:t>
            </a:r>
          </a:p>
        </p:txBody>
      </p:sp>
      <p:pic>
        <p:nvPicPr>
          <p:cNvPr id="10" name="Picture 9">
            <a:extLst>
              <a:ext uri="{FF2B5EF4-FFF2-40B4-BE49-F238E27FC236}">
                <a16:creationId xmlns:a16="http://schemas.microsoft.com/office/drawing/2014/main" id="{13244C81-6A6D-4401-8F9C-3C20419326C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58" r="58"/>
          <a:stretch/>
        </p:blipFill>
        <p:spPr>
          <a:xfrm flipH="1">
            <a:off x="8069262" y="0"/>
            <a:ext cx="4122737" cy="6858000"/>
          </a:xfrm>
          <a:prstGeom prst="rect">
            <a:avLst/>
          </a:prstGeom>
        </p:spPr>
      </p:pic>
    </p:spTree>
    <p:extLst>
      <p:ext uri="{BB962C8B-B14F-4D97-AF65-F5344CB8AC3E}">
        <p14:creationId xmlns:p14="http://schemas.microsoft.com/office/powerpoint/2010/main" val="363406629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5160" y="691502"/>
            <a:ext cx="9947077" cy="54310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147"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5766" y="2910739"/>
            <a:ext cx="25683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lt"/>
                <a:cs typeface="Segoe UI Semibold"/>
              </a:rPr>
              <a:t>Define strategy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dirty="0">
              <a:ln>
                <a:noFill/>
              </a:ln>
              <a:solidFill>
                <a:srgbClr val="000000"/>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513" y="2910739"/>
            <a:ext cx="2422342"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57" y="2910739"/>
            <a:ext cx="2536895"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Ready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004" y="2910739"/>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Adopt</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Migrate</a:t>
            </a:r>
            <a:r>
              <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Innovate</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114"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385" y="4900151"/>
            <a:ext cx="24004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Govern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Comply, control and secure</a:t>
            </a:r>
          </a:p>
          <a:p>
            <a:pPr marL="0" marR="0" lvl="0" indent="0" algn="l" defTabSz="932114"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131" y="4900151"/>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Manage</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9283" y="3225125"/>
            <a:ext cx="642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958"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318" y="3225125"/>
            <a:ext cx="191692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423"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135" y="3225125"/>
            <a:ext cx="1821706"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019"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744729" y="5142251"/>
            <a:ext cx="1993106" cy="15353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48802" y="5123121"/>
            <a:ext cx="1295032" cy="15353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809" y="5209368"/>
            <a:ext cx="1666401"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437" y="2449781"/>
            <a:ext cx="297675" cy="368951"/>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11" y="2408483"/>
            <a:ext cx="453117" cy="451547"/>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481" y="2448395"/>
            <a:ext cx="371463" cy="371718"/>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653" y="4579044"/>
            <a:ext cx="344935" cy="351491"/>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690" y="4605375"/>
            <a:ext cx="333587" cy="333575"/>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937" y="2471667"/>
            <a:ext cx="463644" cy="32517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2331" y="1193263"/>
            <a:ext cx="11016957" cy="923199"/>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9682" marR="0" lvl="1" indent="0" algn="l" defTabSz="896354" rtl="0" eaLnBrk="1" fontAlgn="auto" latinLnBrk="0" hangingPunct="1">
              <a:lnSpc>
                <a:spcPct val="100000"/>
              </a:lnSpc>
              <a:spcBef>
                <a:spcPts val="0"/>
              </a:spcBef>
              <a:spcAft>
                <a:spcPts val="1345"/>
              </a:spcAft>
              <a:buClrTx/>
              <a:buSzPct val="90000"/>
              <a:buFont typeface="Wingdings" panose="05000000000000000000" pitchFamily="2" charset="2"/>
              <a:buNone/>
              <a:tabLst/>
              <a:defRPr/>
            </a:pPr>
            <a:r>
              <a:rPr kumimoji="0" lang="en-US" sz="1961" b="0" i="1" u="none" strike="noStrike" kern="1200" cap="none" spc="0" normalizeH="0" baseline="0" noProof="0" dirty="0">
                <a:ln>
                  <a:noFill/>
                </a:ln>
                <a:solidFill>
                  <a:srgbClr val="0078D3"/>
                </a:solidFill>
                <a:effectLst/>
                <a:uLnTx/>
                <a:uFillTx/>
                <a:latin typeface="Segoe UI "/>
                <a:ea typeface="+mn-ea"/>
                <a:cs typeface="+mn-cs"/>
              </a:rPr>
              <a:t>Proven business and technical guidance to help customers create and implement the </a:t>
            </a:r>
            <a:r>
              <a:rPr kumimoji="0" lang="en-US" sz="1961" b="1" i="1" u="none" strike="noStrike" kern="1200" cap="none" spc="0" normalizeH="0" baseline="0" noProof="0" dirty="0">
                <a:ln>
                  <a:noFill/>
                </a:ln>
                <a:solidFill>
                  <a:srgbClr val="0078D3"/>
                </a:solidFill>
                <a:effectLst/>
                <a:uLnTx/>
                <a:uFillTx/>
                <a:latin typeface="Segoe UI "/>
                <a:ea typeface="+mn-ea"/>
                <a:cs typeface="+mn-cs"/>
              </a:rPr>
              <a:t>business and technology strategies </a:t>
            </a:r>
            <a:r>
              <a:rPr kumimoji="0" lang="en-US" sz="1961" b="0" i="1" u="none" strike="noStrike" kern="1200" cap="none" spc="0" normalizeH="0" baseline="0" noProof="0" dirty="0">
                <a:ln>
                  <a:noFill/>
                </a:ln>
                <a:solidFill>
                  <a:srgbClr val="0078D3"/>
                </a:solidFill>
                <a:effectLst/>
                <a:uLnTx/>
                <a:uFillTx/>
                <a:latin typeface="Segoe UI "/>
                <a:ea typeface="+mn-ea"/>
                <a:cs typeface="+mn-cs"/>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4166509" y="4261363"/>
            <a:ext cx="2718823" cy="2225019"/>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69160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3F7EAD-CCD2-4671-8040-A8D225108CF4}"/>
              </a:ext>
            </a:extLst>
          </p:cNvPr>
          <p:cNvSpPr/>
          <p:nvPr/>
        </p:nvSpPr>
        <p:spPr bwMode="auto">
          <a:xfrm>
            <a:off x="6119842" y="0"/>
            <a:ext cx="60721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p:txBody>
          <a:bodyPr/>
          <a:lstStyle/>
          <a:p>
            <a:r>
              <a:rPr lang="en-US" dirty="0"/>
              <a:t>Why is </a:t>
            </a:r>
            <a:r>
              <a:rPr lang="en-US" dirty="0">
                <a:solidFill>
                  <a:schemeClr val="tx2"/>
                </a:solidFill>
              </a:rPr>
              <a:t>governance</a:t>
            </a:r>
            <a:r>
              <a:rPr lang="en-US" dirty="0"/>
              <a:t> important?</a:t>
            </a:r>
          </a:p>
        </p:txBody>
      </p:sp>
      <p:sp>
        <p:nvSpPr>
          <p:cNvPr id="67" name="TextBox 66">
            <a:extLst>
              <a:ext uri="{FF2B5EF4-FFF2-40B4-BE49-F238E27FC236}">
                <a16:creationId xmlns:a16="http://schemas.microsoft.com/office/drawing/2014/main" id="{D3D4A9E8-C390-4989-82CE-756CFFC2F786}"/>
              </a:ext>
            </a:extLst>
          </p:cNvPr>
          <p:cNvSpPr txBox="1"/>
          <p:nvPr/>
        </p:nvSpPr>
        <p:spPr>
          <a:xfrm>
            <a:off x="427038" y="4146085"/>
            <a:ext cx="5889137" cy="1757404"/>
          </a:xfrm>
          <a:prstGeom prst="rect">
            <a:avLst/>
          </a:prstGeom>
          <a:noFill/>
        </p:spPr>
        <p:txBody>
          <a:bodyPr wrap="square" lIns="182880" tIns="146304" rIns="182880" bIns="146304" rtlCol="0">
            <a:spAutoFit/>
          </a:bodyPr>
          <a:lstStyle/>
          <a:p>
            <a:pPr marL="336145" marR="0" lvl="0" indent="-336145" algn="l" defTabSz="914367" rtl="0" eaLnBrk="1" fontAlgn="auto" latinLnBrk="0" hangingPunct="1">
              <a:lnSpc>
                <a:spcPts val="2353"/>
              </a:lnSpc>
              <a:spcBef>
                <a:spcPts val="0"/>
              </a:spcBef>
              <a:spcAft>
                <a:spcPts val="60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Maintaining full compliance</a:t>
            </a:r>
          </a:p>
          <a:p>
            <a:pPr marL="336145" marR="0" lvl="0" indent="-336145" algn="l" defTabSz="914367" rtl="0" eaLnBrk="1" fontAlgn="auto" latinLnBrk="0" hangingPunct="1">
              <a:lnSpc>
                <a:spcPts val="2353"/>
              </a:lnSpc>
              <a:spcBef>
                <a:spcPts val="0"/>
              </a:spcBef>
              <a:spcAft>
                <a:spcPts val="60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Creating better cost visibility and control</a:t>
            </a:r>
          </a:p>
          <a:p>
            <a:pPr marL="336145" marR="0" lvl="0" indent="-336145" algn="l" defTabSz="914367" rtl="0" eaLnBrk="1" fontAlgn="auto" latinLnBrk="0" hangingPunct="1">
              <a:lnSpc>
                <a:spcPts val="2353"/>
              </a:lnSpc>
              <a:spcBef>
                <a:spcPts val="0"/>
              </a:spcBef>
              <a:spcAft>
                <a:spcPts val="60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Improving security posture</a:t>
            </a:r>
          </a:p>
          <a:p>
            <a:pPr marL="336145" marR="0" lvl="0" indent="-336145" algn="l" defTabSz="914367" rtl="0" eaLnBrk="1" fontAlgn="auto" latinLnBrk="0" hangingPunct="1">
              <a:lnSpc>
                <a:spcPts val="2353"/>
              </a:lnSpc>
              <a:spcBef>
                <a:spcPts val="0"/>
              </a:spcBef>
              <a:spcAft>
                <a:spcPts val="60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Being agile—to support scale</a:t>
            </a:r>
          </a:p>
        </p:txBody>
      </p:sp>
      <p:sp>
        <p:nvSpPr>
          <p:cNvPr id="22" name="Rectangle 21">
            <a:extLst>
              <a:ext uri="{FF2B5EF4-FFF2-40B4-BE49-F238E27FC236}">
                <a16:creationId xmlns:a16="http://schemas.microsoft.com/office/drawing/2014/main" id="{9867EBA1-462B-441D-80AF-532D205A9796}"/>
              </a:ext>
            </a:extLst>
          </p:cNvPr>
          <p:cNvSpPr/>
          <p:nvPr/>
        </p:nvSpPr>
        <p:spPr>
          <a:xfrm>
            <a:off x="7243636" y="981495"/>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Who is responsible for monitoring? support? </a:t>
            </a:r>
            <a:b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And operations?</a:t>
            </a:r>
          </a:p>
        </p:txBody>
      </p:sp>
      <p:sp>
        <p:nvSpPr>
          <p:cNvPr id="30" name="Rectangle 29">
            <a:extLst>
              <a:ext uri="{FF2B5EF4-FFF2-40B4-BE49-F238E27FC236}">
                <a16:creationId xmlns:a16="http://schemas.microsoft.com/office/drawing/2014/main" id="{E0818924-6C7F-498A-AE25-D36604B61E65}"/>
              </a:ext>
            </a:extLst>
          </p:cNvPr>
          <p:cNvSpPr/>
          <p:nvPr/>
        </p:nvSpPr>
        <p:spPr>
          <a:xfrm>
            <a:off x="7243636" y="2727072"/>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security measures should I consider?</a:t>
            </a:r>
          </a:p>
        </p:txBody>
      </p:sp>
      <p:sp>
        <p:nvSpPr>
          <p:cNvPr id="34" name="Rectangle 33">
            <a:extLst>
              <a:ext uri="{FF2B5EF4-FFF2-40B4-BE49-F238E27FC236}">
                <a16:creationId xmlns:a16="http://schemas.microsoft.com/office/drawing/2014/main" id="{B053009F-A967-4A5B-BA69-774F35CF29F3}"/>
              </a:ext>
            </a:extLst>
          </p:cNvPr>
          <p:cNvSpPr/>
          <p:nvPr/>
        </p:nvSpPr>
        <p:spPr>
          <a:xfrm>
            <a:off x="7243635" y="1563354"/>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Which services should be migrated to Azure?</a:t>
            </a:r>
          </a:p>
        </p:txBody>
      </p:sp>
      <p:sp>
        <p:nvSpPr>
          <p:cNvPr id="38" name="Rectangle 37">
            <a:extLst>
              <a:ext uri="{FF2B5EF4-FFF2-40B4-BE49-F238E27FC236}">
                <a16:creationId xmlns:a16="http://schemas.microsoft.com/office/drawing/2014/main" id="{D7A46C88-49BD-412E-A668-59D407BB8177}"/>
              </a:ext>
            </a:extLst>
          </p:cNvPr>
          <p:cNvSpPr/>
          <p:nvPr/>
        </p:nvSpPr>
        <p:spPr>
          <a:xfrm>
            <a:off x="7243636" y="2145213"/>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roles &amp; responsibilities must be defined?</a:t>
            </a:r>
          </a:p>
        </p:txBody>
      </p:sp>
      <p:sp>
        <p:nvSpPr>
          <p:cNvPr id="42" name="Rectangle 41">
            <a:extLst>
              <a:ext uri="{FF2B5EF4-FFF2-40B4-BE49-F238E27FC236}">
                <a16:creationId xmlns:a16="http://schemas.microsoft.com/office/drawing/2014/main" id="{DA427091-83FE-4E27-AFBC-89FFD7415FB0}"/>
              </a:ext>
            </a:extLst>
          </p:cNvPr>
          <p:cNvSpPr/>
          <p:nvPr/>
        </p:nvSpPr>
        <p:spPr>
          <a:xfrm>
            <a:off x="7243636" y="3308931"/>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are the core processes needed </a:t>
            </a:r>
            <a:b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for service management?</a:t>
            </a:r>
          </a:p>
        </p:txBody>
      </p:sp>
      <p:sp>
        <p:nvSpPr>
          <p:cNvPr id="46" name="Rectangle 45">
            <a:extLst>
              <a:ext uri="{FF2B5EF4-FFF2-40B4-BE49-F238E27FC236}">
                <a16:creationId xmlns:a16="http://schemas.microsoft.com/office/drawing/2014/main" id="{946F1327-7AB7-415C-AB91-AE432024499F}"/>
              </a:ext>
            </a:extLst>
          </p:cNvPr>
          <p:cNvSpPr/>
          <p:nvPr/>
        </p:nvSpPr>
        <p:spPr>
          <a:xfrm>
            <a:off x="7243635" y="4472649"/>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organizational changes are needed?</a:t>
            </a:r>
          </a:p>
        </p:txBody>
      </p:sp>
      <p:sp>
        <p:nvSpPr>
          <p:cNvPr id="50" name="Rectangle 49">
            <a:extLst>
              <a:ext uri="{FF2B5EF4-FFF2-40B4-BE49-F238E27FC236}">
                <a16:creationId xmlns:a16="http://schemas.microsoft.com/office/drawing/2014/main" id="{73C4DAA3-0B72-42A1-816D-AB956E3660E5}"/>
              </a:ext>
            </a:extLst>
          </p:cNvPr>
          <p:cNvSpPr/>
          <p:nvPr/>
        </p:nvSpPr>
        <p:spPr>
          <a:xfrm>
            <a:off x="7243635" y="5636368"/>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Azure governance building blocks?</a:t>
            </a:r>
          </a:p>
        </p:txBody>
      </p:sp>
      <p:sp>
        <p:nvSpPr>
          <p:cNvPr id="54" name="Rectangle 53">
            <a:extLst>
              <a:ext uri="{FF2B5EF4-FFF2-40B4-BE49-F238E27FC236}">
                <a16:creationId xmlns:a16="http://schemas.microsoft.com/office/drawing/2014/main" id="{103B8595-7A73-4BBF-B7D0-91BD11EDCE84}"/>
              </a:ext>
            </a:extLst>
          </p:cNvPr>
          <p:cNvSpPr/>
          <p:nvPr/>
        </p:nvSpPr>
        <p:spPr>
          <a:xfrm>
            <a:off x="7243636" y="5054508"/>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key capabilities I must develop?</a:t>
            </a:r>
          </a:p>
        </p:txBody>
      </p:sp>
      <p:sp>
        <p:nvSpPr>
          <p:cNvPr id="58" name="Rectangle 57">
            <a:extLst>
              <a:ext uri="{FF2B5EF4-FFF2-40B4-BE49-F238E27FC236}">
                <a16:creationId xmlns:a16="http://schemas.microsoft.com/office/drawing/2014/main" id="{FB30E838-6EF1-4B0B-B317-5A9D85AC6815}"/>
              </a:ext>
            </a:extLst>
          </p:cNvPr>
          <p:cNvSpPr/>
          <p:nvPr/>
        </p:nvSpPr>
        <p:spPr>
          <a:xfrm>
            <a:off x="7243636" y="3890790"/>
            <a:ext cx="5120640" cy="501913"/>
          </a:xfrm>
          <a:prstGeom prst="rect">
            <a:avLst/>
          </a:prstGeom>
        </p:spPr>
        <p:txBody>
          <a:bodyPr wrap="square" lIns="0" tIns="0" rIns="0" bIns="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How do I ensure a balance between innovation, </a:t>
            </a:r>
            <a:b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cost and agility?</a:t>
            </a:r>
          </a:p>
        </p:txBody>
      </p:sp>
      <p:grpSp>
        <p:nvGrpSpPr>
          <p:cNvPr id="16" name="Group 15">
            <a:extLst>
              <a:ext uri="{FF2B5EF4-FFF2-40B4-BE49-F238E27FC236}">
                <a16:creationId xmlns:a16="http://schemas.microsoft.com/office/drawing/2014/main" id="{91BFDEEA-CC31-4234-92EC-3F1D5DD69E00}"/>
              </a:ext>
            </a:extLst>
          </p:cNvPr>
          <p:cNvGrpSpPr/>
          <p:nvPr/>
        </p:nvGrpSpPr>
        <p:grpSpPr>
          <a:xfrm>
            <a:off x="2046091" y="1737540"/>
            <a:ext cx="2020286" cy="1571391"/>
            <a:chOff x="2046091" y="1737540"/>
            <a:chExt cx="2651030" cy="2061988"/>
          </a:xfrm>
        </p:grpSpPr>
        <p:grpSp>
          <p:nvGrpSpPr>
            <p:cNvPr id="31" name="Group 30">
              <a:extLst>
                <a:ext uri="{FF2B5EF4-FFF2-40B4-BE49-F238E27FC236}">
                  <a16:creationId xmlns:a16="http://schemas.microsoft.com/office/drawing/2014/main" id="{8AB37C93-28DB-4B57-BA53-6C516F1E9925}"/>
                </a:ext>
                <a:ext uri="{C183D7F6-B498-43B3-948B-1728B52AA6E4}">
                  <adec:decorative xmlns:adec="http://schemas.microsoft.com/office/drawing/2017/decorative" val="1"/>
                </a:ext>
              </a:extLst>
            </p:cNvPr>
            <p:cNvGrpSpPr/>
            <p:nvPr/>
          </p:nvGrpSpPr>
          <p:grpSpPr>
            <a:xfrm>
              <a:off x="3699870" y="1737540"/>
              <a:ext cx="889353" cy="928645"/>
              <a:chOff x="6332226" y="3086687"/>
              <a:chExt cx="1127354" cy="1127350"/>
            </a:xfrm>
          </p:grpSpPr>
          <p:sp>
            <p:nvSpPr>
              <p:cNvPr id="32" name="arrow_16" title="Icon of two arrows that crisscross">
                <a:extLst>
                  <a:ext uri="{FF2B5EF4-FFF2-40B4-BE49-F238E27FC236}">
                    <a16:creationId xmlns:a16="http://schemas.microsoft.com/office/drawing/2014/main" id="{85029AED-2AFC-4936-A870-CE525583F3E8}"/>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C1A46C09-8666-4580-A12D-4831EEB9C2A4}"/>
                  </a:ext>
                </a:extLst>
              </p:cNvPr>
              <p:cNvSpPr/>
              <p:nvPr/>
            </p:nvSpPr>
            <p:spPr bwMode="auto">
              <a:xfrm>
                <a:off x="6332226" y="3086687"/>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4CFFA3BD-9CE1-40C4-934D-7A2B69F21B3D}"/>
                </a:ext>
                <a:ext uri="{C183D7F6-B498-43B3-948B-1728B52AA6E4}">
                  <adec:decorative xmlns:adec="http://schemas.microsoft.com/office/drawing/2017/decorative" val="1"/>
                </a:ext>
              </a:extLst>
            </p:cNvPr>
            <p:cNvGrpSpPr/>
            <p:nvPr/>
          </p:nvGrpSpPr>
          <p:grpSpPr>
            <a:xfrm>
              <a:off x="2152987" y="1737540"/>
              <a:ext cx="889353" cy="928646"/>
              <a:chOff x="4604491" y="2816427"/>
              <a:chExt cx="1127354" cy="1127350"/>
            </a:xfrm>
          </p:grpSpPr>
          <p:sp>
            <p:nvSpPr>
              <p:cNvPr id="36" name="Oval 35">
                <a:extLst>
                  <a:ext uri="{FF2B5EF4-FFF2-40B4-BE49-F238E27FC236}">
                    <a16:creationId xmlns:a16="http://schemas.microsoft.com/office/drawing/2014/main" id="{58C99087-5F73-4999-BC0E-4A712A36C8D6}"/>
                  </a:ext>
                </a:extLst>
              </p:cNvPr>
              <p:cNvSpPr/>
              <p:nvPr/>
            </p:nvSpPr>
            <p:spPr bwMode="auto">
              <a:xfrm>
                <a:off x="4604491" y="2816427"/>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7" name="arrow_5" title="Icon of two arrows pointing across from each other">
                <a:extLst>
                  <a:ext uri="{FF2B5EF4-FFF2-40B4-BE49-F238E27FC236}">
                    <a16:creationId xmlns:a16="http://schemas.microsoft.com/office/drawing/2014/main" id="{3D5133C3-0528-4717-92B2-7F92D1DEDF81}"/>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9" name="Group 38" descr="scale">
              <a:extLst>
                <a:ext uri="{FF2B5EF4-FFF2-40B4-BE49-F238E27FC236}">
                  <a16:creationId xmlns:a16="http://schemas.microsoft.com/office/drawing/2014/main" id="{67D98584-C6B1-437F-ACC8-3C5E1205554E}"/>
                </a:ext>
              </a:extLst>
            </p:cNvPr>
            <p:cNvGrpSpPr/>
            <p:nvPr/>
          </p:nvGrpSpPr>
          <p:grpSpPr>
            <a:xfrm>
              <a:off x="2046091" y="2908940"/>
              <a:ext cx="2651030" cy="890588"/>
              <a:chOff x="7211284" y="3486250"/>
              <a:chExt cx="2651030" cy="890588"/>
            </a:xfrm>
          </p:grpSpPr>
          <p:cxnSp>
            <p:nvCxnSpPr>
              <p:cNvPr id="40" name="Straight Connector 39">
                <a:extLst>
                  <a:ext uri="{FF2B5EF4-FFF2-40B4-BE49-F238E27FC236}">
                    <a16:creationId xmlns:a16="http://schemas.microsoft.com/office/drawing/2014/main" id="{365F3290-20BE-44CB-9484-BD39D2A9AA98}"/>
                  </a:ext>
                </a:extLst>
              </p:cNvPr>
              <p:cNvCxnSpPr>
                <a:cxnSpLocks/>
              </p:cNvCxnSpPr>
              <p:nvPr/>
            </p:nvCxnSpPr>
            <p:spPr>
              <a:xfrm>
                <a:off x="7211284" y="3486251"/>
                <a:ext cx="2651030"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CF24ABD-4086-43F3-9A5F-E5C543E57400}"/>
                  </a:ext>
                </a:extLst>
              </p:cNvPr>
              <p:cNvCxnSpPr>
                <a:cxnSpLocks/>
              </p:cNvCxnSpPr>
              <p:nvPr/>
            </p:nvCxnSpPr>
            <p:spPr>
              <a:xfrm>
                <a:off x="7391418" y="4376838"/>
                <a:ext cx="2290763"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6BF115D-D65A-4820-8C3B-36E91AC078A8}"/>
                  </a:ext>
                </a:extLst>
              </p:cNvPr>
              <p:cNvCxnSpPr/>
              <p:nvPr/>
            </p:nvCxnSpPr>
            <p:spPr>
              <a:xfrm flipH="1">
                <a:off x="8536446" y="3486250"/>
                <a:ext cx="707" cy="50515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2CD8B0D9-AF5A-49FA-ADA9-48D08E659FFC}"/>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sp>
        <p:nvSpPr>
          <p:cNvPr id="45" name="TextBox 44">
            <a:extLst>
              <a:ext uri="{FF2B5EF4-FFF2-40B4-BE49-F238E27FC236}">
                <a16:creationId xmlns:a16="http://schemas.microsoft.com/office/drawing/2014/main" id="{A94C095F-6A55-411E-8C8D-7F11D5B50953}"/>
              </a:ext>
            </a:extLst>
          </p:cNvPr>
          <p:cNvSpPr txBox="1"/>
          <p:nvPr/>
        </p:nvSpPr>
        <p:spPr>
          <a:xfrm>
            <a:off x="416801" y="1930264"/>
            <a:ext cx="1547804" cy="276999"/>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Transformation</a:t>
            </a:r>
          </a:p>
        </p:txBody>
      </p:sp>
      <p:sp>
        <p:nvSpPr>
          <p:cNvPr id="47" name="TextBox 46">
            <a:extLst>
              <a:ext uri="{FF2B5EF4-FFF2-40B4-BE49-F238E27FC236}">
                <a16:creationId xmlns:a16="http://schemas.microsoft.com/office/drawing/2014/main" id="{C0502748-CB99-4B95-A5E6-E356F66994D6}"/>
              </a:ext>
            </a:extLst>
          </p:cNvPr>
          <p:cNvSpPr txBox="1"/>
          <p:nvPr/>
        </p:nvSpPr>
        <p:spPr>
          <a:xfrm>
            <a:off x="3984150" y="1930264"/>
            <a:ext cx="2295903" cy="276999"/>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Risk mitigation</a:t>
            </a:r>
          </a:p>
        </p:txBody>
      </p:sp>
      <p:grpSp>
        <p:nvGrpSpPr>
          <p:cNvPr id="15" name="Group 14">
            <a:extLst>
              <a:ext uri="{FF2B5EF4-FFF2-40B4-BE49-F238E27FC236}">
                <a16:creationId xmlns:a16="http://schemas.microsoft.com/office/drawing/2014/main" id="{967D7050-DDAE-4584-A8E6-966D270ED867}"/>
              </a:ext>
            </a:extLst>
          </p:cNvPr>
          <p:cNvGrpSpPr/>
          <p:nvPr/>
        </p:nvGrpSpPr>
        <p:grpSpPr>
          <a:xfrm>
            <a:off x="6760042" y="221529"/>
            <a:ext cx="5015589" cy="768254"/>
            <a:chOff x="6993849" y="221529"/>
            <a:chExt cx="5015589" cy="768254"/>
          </a:xfrm>
        </p:grpSpPr>
        <p:pic>
          <p:nvPicPr>
            <p:cNvPr id="12" name="Picture 11" descr="A picture containing shape&#10;&#10;Description automatically generated">
              <a:extLst>
                <a:ext uri="{FF2B5EF4-FFF2-40B4-BE49-F238E27FC236}">
                  <a16:creationId xmlns:a16="http://schemas.microsoft.com/office/drawing/2014/main" id="{3EC84DFF-CD2F-4968-9275-1E8B806FC13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46151"/>
            <a:stretch/>
          </p:blipFill>
          <p:spPr>
            <a:xfrm>
              <a:off x="9152894" y="221529"/>
              <a:ext cx="753424" cy="768254"/>
            </a:xfrm>
            <a:prstGeom prst="rect">
              <a:avLst/>
            </a:prstGeom>
          </p:spPr>
        </p:pic>
        <p:cxnSp>
          <p:nvCxnSpPr>
            <p:cNvPr id="14" name="Straight Connector 13">
              <a:extLst>
                <a:ext uri="{FF2B5EF4-FFF2-40B4-BE49-F238E27FC236}">
                  <a16:creationId xmlns:a16="http://schemas.microsoft.com/office/drawing/2014/main" id="{F74CC0F8-EC49-402A-A1ED-685E5AB75A09}"/>
                </a:ext>
              </a:extLst>
            </p:cNvPr>
            <p:cNvCxnSpPr>
              <a:cxnSpLocks/>
            </p:cNvCxnSpPr>
            <p:nvPr/>
          </p:nvCxnSpPr>
          <p:spPr>
            <a:xfrm flipH="1">
              <a:off x="6993849"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E18E43A-8566-4F92-BF74-110970A0E0BE}"/>
                </a:ext>
              </a:extLst>
            </p:cNvPr>
            <p:cNvCxnSpPr>
              <a:cxnSpLocks/>
            </p:cNvCxnSpPr>
            <p:nvPr/>
          </p:nvCxnSpPr>
          <p:spPr>
            <a:xfrm flipH="1">
              <a:off x="9906318"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A4A80DF-5AAA-44F1-A97E-2542EA91FCAE}"/>
              </a:ext>
            </a:extLst>
          </p:cNvPr>
          <p:cNvGrpSpPr/>
          <p:nvPr/>
        </p:nvGrpSpPr>
        <p:grpSpPr>
          <a:xfrm>
            <a:off x="6760042" y="5973763"/>
            <a:ext cx="5015589" cy="768254"/>
            <a:chOff x="6993849" y="221529"/>
            <a:chExt cx="5015589" cy="768254"/>
          </a:xfrm>
        </p:grpSpPr>
        <p:pic>
          <p:nvPicPr>
            <p:cNvPr id="56" name="Picture 55" descr="A picture containing shape&#10;&#10;Description automatically generated">
              <a:extLst>
                <a:ext uri="{FF2B5EF4-FFF2-40B4-BE49-F238E27FC236}">
                  <a16:creationId xmlns:a16="http://schemas.microsoft.com/office/drawing/2014/main" id="{17D5B2C8-D0C5-40A0-8DE5-EAEC36F9F02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46151"/>
            <a:stretch/>
          </p:blipFill>
          <p:spPr>
            <a:xfrm flipH="1">
              <a:off x="9152894" y="221529"/>
              <a:ext cx="753424" cy="768254"/>
            </a:xfrm>
            <a:prstGeom prst="rect">
              <a:avLst/>
            </a:prstGeom>
          </p:spPr>
        </p:pic>
        <p:cxnSp>
          <p:nvCxnSpPr>
            <p:cNvPr id="57" name="Straight Connector 56">
              <a:extLst>
                <a:ext uri="{FF2B5EF4-FFF2-40B4-BE49-F238E27FC236}">
                  <a16:creationId xmlns:a16="http://schemas.microsoft.com/office/drawing/2014/main" id="{7C902A5D-2BB8-43CF-86D4-4941BD570925}"/>
                </a:ext>
              </a:extLst>
            </p:cNvPr>
            <p:cNvCxnSpPr>
              <a:cxnSpLocks/>
            </p:cNvCxnSpPr>
            <p:nvPr/>
          </p:nvCxnSpPr>
          <p:spPr>
            <a:xfrm flipH="1">
              <a:off x="6993849"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10BC00C-09E3-4D0E-811C-FB6FBF40CB31}"/>
                </a:ext>
              </a:extLst>
            </p:cNvPr>
            <p:cNvCxnSpPr>
              <a:cxnSpLocks/>
            </p:cNvCxnSpPr>
            <p:nvPr/>
          </p:nvCxnSpPr>
          <p:spPr>
            <a:xfrm flipH="1">
              <a:off x="9906318"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951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64" presetClass="path" presetSubtype="0" decel="100000" fill="hold" nodeType="withEffect">
                                  <p:stCondLst>
                                    <p:cond delay="0"/>
                                  </p:stCondLst>
                                  <p:childTnLst>
                                    <p:animMotion origin="layout" path="M -2.70833E-6 0.10023 L -2.70833E-6 2.22222E-6 " pathEditMode="relative" rAng="0" ptsTypes="AA">
                                      <p:cBhvr>
                                        <p:cTn id="9" dur="750" fill="hold"/>
                                        <p:tgtEl>
                                          <p:spTgt spid="16"/>
                                        </p:tgtEl>
                                        <p:attrNameLst>
                                          <p:attrName>ppt_x</p:attrName>
                                          <p:attrName>ppt_y</p:attrName>
                                        </p:attrNameLst>
                                      </p:cBhvr>
                                      <p:rCtr x="0" y="-6736"/>
                                    </p:animMotion>
                                  </p:childTnLst>
                                </p:cTn>
                              </p:par>
                              <p:par>
                                <p:cTn id="10" presetID="10"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64" presetClass="path" presetSubtype="0" decel="100000" fill="hold" grpId="1" nodeType="withEffect">
                                  <p:stCondLst>
                                    <p:cond delay="0"/>
                                  </p:stCondLst>
                                  <p:childTnLst>
                                    <p:animMotion origin="layout" path="M -2.70833E-6 0.10023 L -2.70833E-6 2.22222E-6 " pathEditMode="relative" rAng="0" ptsTypes="AA">
                                      <p:cBhvr>
                                        <p:cTn id="14" dur="750" fill="hold"/>
                                        <p:tgtEl>
                                          <p:spTgt spid="45"/>
                                        </p:tgtEl>
                                        <p:attrNameLst>
                                          <p:attrName>ppt_x</p:attrName>
                                          <p:attrName>ppt_y</p:attrName>
                                        </p:attrNameLst>
                                      </p:cBhvr>
                                      <p:rCtr x="0" y="-6736"/>
                                    </p:animMotion>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64" presetClass="path" presetSubtype="0" decel="100000" fill="hold" grpId="1" nodeType="withEffect">
                                  <p:stCondLst>
                                    <p:cond delay="0"/>
                                  </p:stCondLst>
                                  <p:childTnLst>
                                    <p:animMotion origin="layout" path="M -2.70833E-6 0.10023 L -2.70833E-6 2.22222E-6 " pathEditMode="relative" rAng="0" ptsTypes="AA">
                                      <p:cBhvr>
                                        <p:cTn id="19" dur="750" fill="hold"/>
                                        <p:tgtEl>
                                          <p:spTgt spid="47"/>
                                        </p:tgtEl>
                                        <p:attrNameLst>
                                          <p:attrName>ppt_x</p:attrName>
                                          <p:attrName>ppt_y</p:attrName>
                                        </p:attrNameLst>
                                      </p:cBhvr>
                                      <p:rCtr x="0" y="-6736"/>
                                    </p:animMotion>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64" presetClass="path" presetSubtype="0" decel="100000" fill="hold" grpId="1" nodeType="withEffect">
                                  <p:stCondLst>
                                    <p:cond delay="0"/>
                                  </p:stCondLst>
                                  <p:childTnLst>
                                    <p:animMotion origin="layout" path="M -2.70833E-6 0.10023 L -2.70833E-6 2.22222E-6 " pathEditMode="relative" rAng="0" ptsTypes="AA">
                                      <p:cBhvr>
                                        <p:cTn id="24" dur="750" fill="hold"/>
                                        <p:tgtEl>
                                          <p:spTgt spid="67"/>
                                        </p:tgtEl>
                                        <p:attrNameLst>
                                          <p:attrName>ppt_x</p:attrName>
                                          <p:attrName>ppt_y</p:attrName>
                                        </p:attrNameLst>
                                      </p:cBhvr>
                                      <p:rCtr x="0" y="-6736"/>
                                    </p:animMotion>
                                  </p:childTnLst>
                                </p:cTn>
                              </p:par>
                            </p:childTnLst>
                          </p:cTn>
                        </p:par>
                        <p:par>
                          <p:cTn id="25" fill="hold">
                            <p:stCondLst>
                              <p:cond delay="750"/>
                            </p:stCondLst>
                            <p:childTnLst>
                              <p:par>
                                <p:cTn id="26" presetID="2" presetClass="entr" presetSubtype="2" decel="10000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fill="hold"/>
                                        <p:tgtEl>
                                          <p:spTgt spid="55"/>
                                        </p:tgtEl>
                                        <p:attrNameLst>
                                          <p:attrName>ppt_x</p:attrName>
                                        </p:attrNameLst>
                                      </p:cBhvr>
                                      <p:tavLst>
                                        <p:tav tm="0">
                                          <p:val>
                                            <p:strVal val="1+#ppt_w/2"/>
                                          </p:val>
                                        </p:tav>
                                        <p:tav tm="100000">
                                          <p:val>
                                            <p:strVal val="#ppt_x"/>
                                          </p:val>
                                        </p:tav>
                                      </p:tavLst>
                                    </p:anim>
                                    <p:anim calcmode="lin" valueType="num">
                                      <p:cBhvr additive="base">
                                        <p:cTn id="37" dur="500" fill="hold"/>
                                        <p:tgtEl>
                                          <p:spTgt spid="55"/>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1+#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1+#ppt_w/2"/>
                                          </p:val>
                                        </p:tav>
                                        <p:tav tm="100000">
                                          <p:val>
                                            <p:strVal val="#ppt_x"/>
                                          </p:val>
                                        </p:tav>
                                      </p:tavLst>
                                    </p:anim>
                                    <p:anim calcmode="lin" valueType="num">
                                      <p:cBhvr additive="base">
                                        <p:cTn id="45" dur="500" fill="hold"/>
                                        <p:tgtEl>
                                          <p:spTgt spid="34"/>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1+#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1+#ppt_w/2"/>
                                          </p:val>
                                        </p:tav>
                                        <p:tav tm="100000">
                                          <p:val>
                                            <p:strVal val="#ppt_x"/>
                                          </p:val>
                                        </p:tav>
                                      </p:tavLst>
                                    </p:anim>
                                    <p:anim calcmode="lin" valueType="num">
                                      <p:cBhvr additive="base">
                                        <p:cTn id="53" dur="500" fill="hold"/>
                                        <p:tgtEl>
                                          <p:spTgt spid="30"/>
                                        </p:tgtEl>
                                        <p:attrNameLst>
                                          <p:attrName>ppt_y</p:attrName>
                                        </p:attrNameLst>
                                      </p:cBhvr>
                                      <p:tavLst>
                                        <p:tav tm="0">
                                          <p:val>
                                            <p:strVal val="#ppt_y"/>
                                          </p:val>
                                        </p:tav>
                                        <p:tav tm="100000">
                                          <p:val>
                                            <p:strVal val="#ppt_y"/>
                                          </p:val>
                                        </p:tav>
                                      </p:tavLst>
                                    </p:anim>
                                  </p:childTnLst>
                                </p:cTn>
                              </p:par>
                              <p:par>
                                <p:cTn id="54" presetID="2" presetClass="entr" presetSubtype="2" decel="10000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1+#ppt_w/2"/>
                                          </p:val>
                                        </p:tav>
                                        <p:tav tm="100000">
                                          <p:val>
                                            <p:strVal val="#ppt_x"/>
                                          </p:val>
                                        </p:tav>
                                      </p:tavLst>
                                    </p:anim>
                                    <p:anim calcmode="lin" valueType="num">
                                      <p:cBhvr additive="base">
                                        <p:cTn id="57" dur="500" fill="hold"/>
                                        <p:tgtEl>
                                          <p:spTgt spid="42"/>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 calcmode="lin" valueType="num">
                                      <p:cBhvr additive="base">
                                        <p:cTn id="60" dur="500" fill="hold"/>
                                        <p:tgtEl>
                                          <p:spTgt spid="58"/>
                                        </p:tgtEl>
                                        <p:attrNameLst>
                                          <p:attrName>ppt_x</p:attrName>
                                        </p:attrNameLst>
                                      </p:cBhvr>
                                      <p:tavLst>
                                        <p:tav tm="0">
                                          <p:val>
                                            <p:strVal val="1+#ppt_w/2"/>
                                          </p:val>
                                        </p:tav>
                                        <p:tav tm="100000">
                                          <p:val>
                                            <p:strVal val="#ppt_x"/>
                                          </p:val>
                                        </p:tav>
                                      </p:tavLst>
                                    </p:anim>
                                    <p:anim calcmode="lin" valueType="num">
                                      <p:cBhvr additive="base">
                                        <p:cTn id="61" dur="500" fill="hold"/>
                                        <p:tgtEl>
                                          <p:spTgt spid="58"/>
                                        </p:tgtEl>
                                        <p:attrNameLst>
                                          <p:attrName>ppt_y</p:attrName>
                                        </p:attrNameLst>
                                      </p:cBhvr>
                                      <p:tavLst>
                                        <p:tav tm="0">
                                          <p:val>
                                            <p:strVal val="#ppt_y"/>
                                          </p:val>
                                        </p:tav>
                                        <p:tav tm="100000">
                                          <p:val>
                                            <p:strVal val="#ppt_y"/>
                                          </p:val>
                                        </p:tav>
                                      </p:tavLst>
                                    </p:anim>
                                  </p:childTnLst>
                                </p:cTn>
                              </p:par>
                              <p:par>
                                <p:cTn id="62" presetID="2" presetClass="entr" presetSubtype="2" decel="10000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1+#ppt_w/2"/>
                                          </p:val>
                                        </p:tav>
                                        <p:tav tm="100000">
                                          <p:val>
                                            <p:strVal val="#ppt_x"/>
                                          </p:val>
                                        </p:tav>
                                      </p:tavLst>
                                    </p:anim>
                                    <p:anim calcmode="lin" valueType="num">
                                      <p:cBhvr additive="base">
                                        <p:cTn id="65" dur="500" fill="hold"/>
                                        <p:tgtEl>
                                          <p:spTgt spid="46"/>
                                        </p:tgtEl>
                                        <p:attrNameLst>
                                          <p:attrName>ppt_y</p:attrName>
                                        </p:attrNameLst>
                                      </p:cBhvr>
                                      <p:tavLst>
                                        <p:tav tm="0">
                                          <p:val>
                                            <p:strVal val="#ppt_y"/>
                                          </p:val>
                                        </p:tav>
                                        <p:tav tm="100000">
                                          <p:val>
                                            <p:strVal val="#ppt_y"/>
                                          </p:val>
                                        </p:tav>
                                      </p:tavLst>
                                    </p:anim>
                                  </p:childTnLst>
                                </p:cTn>
                              </p:par>
                              <p:par>
                                <p:cTn id="66" presetID="2" presetClass="entr" presetSubtype="2" decel="10000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1+#ppt_w/2"/>
                                          </p:val>
                                        </p:tav>
                                        <p:tav tm="100000">
                                          <p:val>
                                            <p:strVal val="#ppt_x"/>
                                          </p:val>
                                        </p:tav>
                                      </p:tavLst>
                                    </p:anim>
                                    <p:anim calcmode="lin" valueType="num">
                                      <p:cBhvr additive="base">
                                        <p:cTn id="69" dur="500" fill="hold"/>
                                        <p:tgtEl>
                                          <p:spTgt spid="54"/>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500" fill="hold"/>
                                        <p:tgtEl>
                                          <p:spTgt spid="50"/>
                                        </p:tgtEl>
                                        <p:attrNameLst>
                                          <p:attrName>ppt_x</p:attrName>
                                        </p:attrNameLst>
                                      </p:cBhvr>
                                      <p:tavLst>
                                        <p:tav tm="0">
                                          <p:val>
                                            <p:strVal val="1+#ppt_w/2"/>
                                          </p:val>
                                        </p:tav>
                                        <p:tav tm="100000">
                                          <p:val>
                                            <p:strVal val="#ppt_x"/>
                                          </p:val>
                                        </p:tav>
                                      </p:tavLst>
                                    </p:anim>
                                    <p:anim calcmode="lin" valueType="num">
                                      <p:cBhvr additive="base">
                                        <p:cTn id="73"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7" grpId="0"/>
      <p:bldP spid="67" grpId="1"/>
      <p:bldP spid="22" grpId="0"/>
      <p:bldP spid="30" grpId="0"/>
      <p:bldP spid="34" grpId="0"/>
      <p:bldP spid="38" grpId="0"/>
      <p:bldP spid="42" grpId="0"/>
      <p:bldP spid="46" grpId="0"/>
      <p:bldP spid="50" grpId="0"/>
      <p:bldP spid="54" grpId="0"/>
      <p:bldP spid="58" grpId="0"/>
      <p:bldP spid="45" grpId="0"/>
      <p:bldP spid="45" grpId="1"/>
      <p:bldP spid="47" grpId="0"/>
      <p:bldP spid="47"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3600" dirty="0"/>
              <a:t>Governance methodology overview</a:t>
            </a:r>
          </a:p>
        </p:txBody>
      </p:sp>
    </p:spTree>
    <p:extLst>
      <p:ext uri="{BB962C8B-B14F-4D97-AF65-F5344CB8AC3E}">
        <p14:creationId xmlns:p14="http://schemas.microsoft.com/office/powerpoint/2010/main" val="252428222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2865CD5-51EB-4606-92D6-916E7BD2700D}"/>
              </a:ext>
            </a:extLst>
          </p:cNvPr>
          <p:cNvGrpSpPr/>
          <p:nvPr/>
        </p:nvGrpSpPr>
        <p:grpSpPr>
          <a:xfrm>
            <a:off x="500385" y="2310819"/>
            <a:ext cx="7534441" cy="837534"/>
            <a:chOff x="682339" y="3009333"/>
            <a:chExt cx="7534441" cy="837534"/>
          </a:xfrm>
        </p:grpSpPr>
        <p:sp>
          <p:nvSpPr>
            <p:cNvPr id="22" name="Title 1">
              <a:extLst>
                <a:ext uri="{FF2B5EF4-FFF2-40B4-BE49-F238E27FC236}">
                  <a16:creationId xmlns:a16="http://schemas.microsoft.com/office/drawing/2014/main" id="{3AA96BC5-DABA-4ACA-98CD-81668679EF24}"/>
                </a:ext>
              </a:extLst>
            </p:cNvPr>
            <p:cNvSpPr txBox="1">
              <a:spLocks/>
            </p:cNvSpPr>
            <p:nvPr/>
          </p:nvSpPr>
          <p:spPr>
            <a:xfrm>
              <a:off x="1315525" y="3009333"/>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Establish a basic understanding of cloud governance</a:t>
              </a:r>
            </a:p>
          </p:txBody>
        </p:sp>
        <p:sp>
          <p:nvSpPr>
            <p:cNvPr id="26" name="Oval 25">
              <a:extLst>
                <a:ext uri="{FF2B5EF4-FFF2-40B4-BE49-F238E27FC236}">
                  <a16:creationId xmlns:a16="http://schemas.microsoft.com/office/drawing/2014/main" id="{3D916530-3C67-46F2-AB55-8FAA12FE660D}"/>
                </a:ext>
              </a:extLst>
            </p:cNvPr>
            <p:cNvSpPr/>
            <p:nvPr/>
          </p:nvSpPr>
          <p:spPr bwMode="auto">
            <a:xfrm>
              <a:off x="682339" y="3177307"/>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a:xfrm>
            <a:off x="455996" y="620428"/>
            <a:ext cx="6882542" cy="1192634"/>
          </a:xfrm>
        </p:spPr>
        <p:txBody>
          <a:bodyPr/>
          <a:lstStyle/>
          <a:p>
            <a:r>
              <a:rPr lang="en-IN" dirty="0"/>
              <a:t>Drive cloud adoption efficiency </a:t>
            </a:r>
            <a:br>
              <a:rPr lang="en-IN" dirty="0"/>
            </a:br>
            <a:r>
              <a:rPr lang="en-IN" dirty="0"/>
              <a:t>in an iterative governance process – </a:t>
            </a:r>
            <a:br>
              <a:rPr lang="en-IN" dirty="0"/>
            </a:br>
            <a:r>
              <a:rPr lang="en-IN" dirty="0"/>
              <a:t>four key exercises to focus on:</a:t>
            </a:r>
          </a:p>
        </p:txBody>
      </p:sp>
      <p:grpSp>
        <p:nvGrpSpPr>
          <p:cNvPr id="34" name="Group 33">
            <a:extLst>
              <a:ext uri="{FF2B5EF4-FFF2-40B4-BE49-F238E27FC236}">
                <a16:creationId xmlns:a16="http://schemas.microsoft.com/office/drawing/2014/main" id="{C811598C-26C9-479F-AD94-31EE486F99C6}"/>
              </a:ext>
            </a:extLst>
          </p:cNvPr>
          <p:cNvGrpSpPr/>
          <p:nvPr/>
        </p:nvGrpSpPr>
        <p:grpSpPr>
          <a:xfrm>
            <a:off x="-1" y="2247209"/>
            <a:ext cx="8034827" cy="943200"/>
            <a:chOff x="-1" y="2247209"/>
            <a:chExt cx="8034827" cy="943200"/>
          </a:xfrm>
        </p:grpSpPr>
        <p:sp>
          <p:nvSpPr>
            <p:cNvPr id="21" name="Rectangle 20">
              <a:extLst>
                <a:ext uri="{FF2B5EF4-FFF2-40B4-BE49-F238E27FC236}">
                  <a16:creationId xmlns:a16="http://schemas.microsoft.com/office/drawing/2014/main" id="{DE6FC484-DF50-41D8-8BA6-F4A4C43EFE7A}"/>
                </a:ext>
              </a:extLst>
            </p:cNvPr>
            <p:cNvSpPr/>
            <p:nvPr/>
          </p:nvSpPr>
          <p:spPr bwMode="auto">
            <a:xfrm>
              <a:off x="-1" y="2247209"/>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a:xfrm>
              <a:off x="1133571" y="2310819"/>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a:ea typeface="+mn-ea"/>
                  <a:cs typeface="Segoe UI" pitchFamily="34" charset="0"/>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78D3"/>
                  </a:solidFill>
                  <a:effectLst/>
                  <a:uLnTx/>
                  <a:uFillTx/>
                  <a:latin typeface="Segoe UI"/>
                  <a:ea typeface="+mn-ea"/>
                  <a:cs typeface="Segoe UI" pitchFamily="34" charset="0"/>
                </a:rPr>
                <a:t>Establish a basic understanding of cloud governance</a:t>
              </a:r>
            </a:p>
          </p:txBody>
        </p:sp>
        <p:sp>
          <p:nvSpPr>
            <p:cNvPr id="8" name="Oval 7"/>
            <p:cNvSpPr/>
            <p:nvPr/>
          </p:nvSpPr>
          <p:spPr bwMode="auto">
            <a:xfrm>
              <a:off x="500385" y="2478793"/>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grpSp>
        <p:nvGrpSpPr>
          <p:cNvPr id="35" name="Group 34">
            <a:extLst>
              <a:ext uri="{FF2B5EF4-FFF2-40B4-BE49-F238E27FC236}">
                <a16:creationId xmlns:a16="http://schemas.microsoft.com/office/drawing/2014/main" id="{31AD2E25-36FB-4701-B96D-8E010BED66A2}"/>
              </a:ext>
            </a:extLst>
          </p:cNvPr>
          <p:cNvGrpSpPr/>
          <p:nvPr/>
        </p:nvGrpSpPr>
        <p:grpSpPr>
          <a:xfrm>
            <a:off x="500385" y="3448925"/>
            <a:ext cx="7520706" cy="837534"/>
            <a:chOff x="500385" y="3448925"/>
            <a:chExt cx="7520706" cy="837534"/>
          </a:xfrm>
        </p:grpSpPr>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Governance benchmark</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Assess your current state and the future state to get started</a:t>
              </a:r>
            </a:p>
          </p:txBody>
        </p:sp>
        <p:sp>
          <p:nvSpPr>
            <p:cNvPr id="11" name="Oval 10"/>
            <p:cNvSpPr/>
            <p:nvPr/>
          </p:nvSpPr>
          <p:spPr bwMode="auto">
            <a:xfrm>
              <a:off x="500385" y="3614574"/>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grpSp>
        <p:nvGrpSpPr>
          <p:cNvPr id="36" name="Group 35">
            <a:extLst>
              <a:ext uri="{FF2B5EF4-FFF2-40B4-BE49-F238E27FC236}">
                <a16:creationId xmlns:a16="http://schemas.microsoft.com/office/drawing/2014/main" id="{5CDA9A21-218A-43D8-9082-83F639B7DC8E}"/>
              </a:ext>
            </a:extLst>
          </p:cNvPr>
          <p:cNvGrpSpPr/>
          <p:nvPr/>
        </p:nvGrpSpPr>
        <p:grpSpPr>
          <a:xfrm>
            <a:off x="500385" y="458703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Initial governance foundation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Begin establishing your governance foundation </a:t>
              </a:r>
              <a:b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b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by implementing a set of governance tools</a:t>
              </a:r>
            </a:p>
          </p:txBody>
        </p:sp>
        <p:sp>
          <p:nvSpPr>
            <p:cNvPr id="25" name="Oval 24"/>
            <p:cNvSpPr/>
            <p:nvPr/>
          </p:nvSpPr>
          <p:spPr bwMode="auto">
            <a:xfrm>
              <a:off x="500385" y="4750355"/>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3</a:t>
              </a:r>
            </a:p>
          </p:txBody>
        </p:sp>
      </p:grpSp>
      <p:grpSp>
        <p:nvGrpSpPr>
          <p:cNvPr id="37" name="Group 36">
            <a:extLst>
              <a:ext uri="{FF2B5EF4-FFF2-40B4-BE49-F238E27FC236}">
                <a16:creationId xmlns:a16="http://schemas.microsoft.com/office/drawing/2014/main" id="{92D96488-9199-4E05-9E16-ECC63D576BE4}"/>
              </a:ext>
            </a:extLst>
          </p:cNvPr>
          <p:cNvGrpSpPr/>
          <p:nvPr/>
        </p:nvGrpSpPr>
        <p:grpSpPr>
          <a:xfrm>
            <a:off x="500385" y="5725136"/>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Evolve governance foundation</a:t>
              </a:r>
              <a:br>
                <a:rPr kumimoji="0" lang="en-US" sz="1800" b="0" i="0" u="none" strike="noStrike" kern="1200" cap="none" spc="0" normalizeH="0" baseline="0" noProof="0" dirty="0">
                  <a:ln w="3175">
                    <a:noFill/>
                  </a:ln>
                  <a:solidFill>
                    <a:srgbClr val="3C3B41"/>
                  </a:solidFill>
                  <a:effectLst/>
                  <a:uLnTx/>
                  <a:uFillTx/>
                  <a:latin typeface="Segoe UI"/>
                  <a:ea typeface="+mn-ea"/>
                  <a:cs typeface="Segoe UI" pitchFamily="34" charset="0"/>
                </a:rPr>
              </a:b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Iteratively add governance controls to address risks</a:t>
              </a:r>
            </a:p>
          </p:txBody>
        </p:sp>
        <p:sp>
          <p:nvSpPr>
            <p:cNvPr id="29" name="Oval 28"/>
            <p:cNvSpPr/>
            <p:nvPr/>
          </p:nvSpPr>
          <p:spPr bwMode="auto">
            <a:xfrm>
              <a:off x="500385" y="5886137"/>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Tree>
    <p:extLst>
      <p:ext uri="{BB962C8B-B14F-4D97-AF65-F5344CB8AC3E}">
        <p14:creationId xmlns:p14="http://schemas.microsoft.com/office/powerpoint/2010/main" val="1547171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0-#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0-#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002007FE-5F12-4F8E-847C-C4566487E5D6}"/>
              </a:ext>
            </a:extLst>
          </p:cNvPr>
          <p:cNvSpPr/>
          <p:nvPr/>
        </p:nvSpPr>
        <p:spPr bwMode="auto">
          <a:xfrm>
            <a:off x="427038" y="1582908"/>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4A611D5-96C7-42A0-996A-6A1E12D9C3D5}"/>
              </a:ext>
            </a:extLst>
          </p:cNvPr>
          <p:cNvSpPr txBox="1"/>
          <p:nvPr/>
        </p:nvSpPr>
        <p:spPr>
          <a:xfrm>
            <a:off x="481045" y="5578754"/>
            <a:ext cx="11229909" cy="832787"/>
          </a:xfrm>
          <a:prstGeom prst="rect">
            <a:avLst/>
          </a:prstGeom>
          <a:noFill/>
          <a:ln>
            <a:noFill/>
          </a:ln>
        </p:spPr>
        <p:txBody>
          <a:bodyPr wrap="square" lIns="179306" tIns="143444" rIns="179306" bIns="143444" rtlCol="0">
            <a:spAutoFit/>
          </a:bodyPr>
          <a:lstStyle/>
          <a:p>
            <a:pPr marL="0" marR="0" lvl="0" indent="0" algn="ctr" defTabSz="914565"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Governance funnels corporate policy changes into five actionable disciplines – </a:t>
            </a:r>
          </a:p>
          <a:p>
            <a:pPr marL="0" marR="0" lvl="0" indent="0" algn="ctr" defTabSz="914565"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3"/>
                </a:solidFill>
                <a:effectLst/>
                <a:uLnTx/>
                <a:uFillTx/>
                <a:latin typeface="Segoe UI Semibold"/>
                <a:ea typeface="+mn-ea"/>
                <a:cs typeface="+mn-cs"/>
              </a:rPr>
              <a:t>enabling your organization to modernize and reach business goals.</a:t>
            </a:r>
          </a:p>
        </p:txBody>
      </p:sp>
      <p:sp>
        <p:nvSpPr>
          <p:cNvPr id="7" name="TextBox 6">
            <a:extLst>
              <a:ext uri="{FF2B5EF4-FFF2-40B4-BE49-F238E27FC236}">
                <a16:creationId xmlns:a16="http://schemas.microsoft.com/office/drawing/2014/main" id="{C22049EF-7D3F-4914-861D-B0B91546ADBB}"/>
              </a:ext>
            </a:extLst>
          </p:cNvPr>
          <p:cNvSpPr txBox="1"/>
          <p:nvPr/>
        </p:nvSpPr>
        <p:spPr>
          <a:xfrm>
            <a:off x="246197" y="6249272"/>
            <a:ext cx="4722326" cy="483589"/>
          </a:xfrm>
          <a:prstGeom prst="rect">
            <a:avLst/>
          </a:prstGeom>
          <a:noFill/>
          <a:ln>
            <a:noFill/>
          </a:ln>
        </p:spPr>
        <p:txBody>
          <a:bodyPr wrap="square" lIns="179306" tIns="143444" rIns="179306" bIns="143444" rtlCol="0">
            <a:spAutoFit/>
          </a:bodyPr>
          <a:lstStyle/>
          <a:p>
            <a:pPr marL="0" marR="0" lvl="0" indent="0" algn="l" defTabSz="914565" rtl="0" eaLnBrk="1" fontAlgn="auto" latinLnBrk="0" hangingPunct="1">
              <a:lnSpc>
                <a:spcPct val="90000"/>
              </a:lnSpc>
              <a:spcBef>
                <a:spcPts val="0"/>
              </a:spcBef>
              <a:spcAft>
                <a:spcPts val="588"/>
              </a:spcAft>
              <a:buClrTx/>
              <a:buSzTx/>
              <a:buFontTx/>
              <a:buNone/>
              <a:tabLst/>
              <a:defRPr/>
            </a:pPr>
            <a:r>
              <a:rPr kumimoji="0" lang="en-US" sz="1400" b="0" i="0" u="sng" strike="noStrike" kern="1200" cap="none" spc="0" normalizeH="0" baseline="0" noProof="0" dirty="0">
                <a:ln>
                  <a:noFill/>
                </a:ln>
                <a:solidFill>
                  <a:srgbClr val="0078D3"/>
                </a:solidFill>
                <a:effectLst/>
                <a:uLnTx/>
                <a:uFillTx/>
                <a:latin typeface="Segoe UI"/>
                <a:ea typeface="+mn-ea"/>
                <a:cs typeface="+mn-cs"/>
              </a:rPr>
              <a:t>https://aka.ms/adopt/Gov</a:t>
            </a:r>
          </a:p>
        </p:txBody>
      </p:sp>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p:txBody>
          <a:bodyPr/>
          <a:lstStyle/>
          <a:p>
            <a:r>
              <a:rPr lang="en-US" dirty="0"/>
              <a:t>Governance model</a:t>
            </a:r>
          </a:p>
        </p:txBody>
      </p:sp>
      <p:sp>
        <p:nvSpPr>
          <p:cNvPr id="10" name="Text Placeholder 9">
            <a:extLst>
              <a:ext uri="{FF2B5EF4-FFF2-40B4-BE49-F238E27FC236}">
                <a16:creationId xmlns:a16="http://schemas.microsoft.com/office/drawing/2014/main" id="{EB55F5CB-1184-49ED-B4C2-1CA62B689C3A}"/>
              </a:ext>
            </a:extLst>
          </p:cNvPr>
          <p:cNvSpPr>
            <a:spLocks noGrp="1"/>
          </p:cNvSpPr>
          <p:nvPr>
            <p:ph type="body" sz="quarter" idx="10"/>
          </p:nvPr>
        </p:nvSpPr>
        <p:spPr>
          <a:xfrm>
            <a:off x="455995" y="1199316"/>
            <a:ext cx="9384447" cy="287771"/>
          </a:xfrm>
        </p:spPr>
        <p:txBody>
          <a:bodyPr/>
          <a:lstStyle/>
          <a:p>
            <a:pPr marL="0" indent="0">
              <a:buNone/>
            </a:pPr>
            <a:r>
              <a:rPr lang="en-US" dirty="0">
                <a:solidFill>
                  <a:schemeClr val="tx2"/>
                </a:solidFill>
              </a:rPr>
              <a:t>Envision an end state – and incrementally build trust and confidence.</a:t>
            </a:r>
          </a:p>
        </p:txBody>
      </p:sp>
      <p:sp>
        <p:nvSpPr>
          <p:cNvPr id="13" name="Text Placeholder 9">
            <a:extLst>
              <a:ext uri="{FF2B5EF4-FFF2-40B4-BE49-F238E27FC236}">
                <a16:creationId xmlns:a16="http://schemas.microsoft.com/office/drawing/2014/main" id="{93F1081C-DFA4-4FA7-9E05-8ECAEBC4D965}"/>
              </a:ext>
            </a:extLst>
          </p:cNvPr>
          <p:cNvSpPr txBox="1">
            <a:spLocks/>
          </p:cNvSpPr>
          <p:nvPr/>
        </p:nvSpPr>
        <p:spPr>
          <a:xfrm>
            <a:off x="813644" y="1843051"/>
            <a:ext cx="959337"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Govern</a:t>
            </a:r>
          </a:p>
        </p:txBody>
      </p:sp>
      <p:sp>
        <p:nvSpPr>
          <p:cNvPr id="19" name="Rectangle 18">
            <a:extLst>
              <a:ext uri="{FF2B5EF4-FFF2-40B4-BE49-F238E27FC236}">
                <a16:creationId xmlns:a16="http://schemas.microsoft.com/office/drawing/2014/main" id="{5416E086-3711-4970-A8E1-931A5AA788F8}"/>
              </a:ext>
            </a:extLst>
          </p:cNvPr>
          <p:cNvSpPr/>
          <p:nvPr/>
        </p:nvSpPr>
        <p:spPr bwMode="auto">
          <a:xfrm>
            <a:off x="1979002"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Business risks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Document evolving business risks and the business’ tolerance for risk, based on data classification and application criticality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0" name="Rectangle 19">
            <a:extLst>
              <a:ext uri="{FF2B5EF4-FFF2-40B4-BE49-F238E27FC236}">
                <a16:creationId xmlns:a16="http://schemas.microsoft.com/office/drawing/2014/main" id="{5A2F7C74-103B-4475-923A-25DE09438BB7}"/>
              </a:ext>
            </a:extLst>
          </p:cNvPr>
          <p:cNvSpPr/>
          <p:nvPr/>
        </p:nvSpPr>
        <p:spPr bwMode="auto">
          <a:xfrm>
            <a:off x="551819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Policy &amp; compliance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Convert risk decisions into policy statements to establish cloud adoption boundaries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21" name="Rectangle 20">
            <a:extLst>
              <a:ext uri="{FF2B5EF4-FFF2-40B4-BE49-F238E27FC236}">
                <a16:creationId xmlns:a16="http://schemas.microsoft.com/office/drawing/2014/main" id="{4B5C270A-743A-4E4B-ACA4-8A3977C2CF8A}"/>
              </a:ext>
            </a:extLst>
          </p:cNvPr>
          <p:cNvSpPr/>
          <p:nvPr/>
        </p:nvSpPr>
        <p:spPr bwMode="auto">
          <a:xfrm>
            <a:off x="9384016" y="2226363"/>
            <a:ext cx="246888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Process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Establish processes to monitor violations and adherence to corporate policies.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23" name="Graphic 21">
            <a:extLst>
              <a:ext uri="{FF2B5EF4-FFF2-40B4-BE49-F238E27FC236}">
                <a16:creationId xmlns:a16="http://schemas.microsoft.com/office/drawing/2014/main" id="{55572598-5E2D-44AD-83AF-19BC89A1DB17}"/>
              </a:ext>
            </a:extLst>
          </p:cNvPr>
          <p:cNvGrpSpPr/>
          <p:nvPr/>
        </p:nvGrpSpPr>
        <p:grpSpPr>
          <a:xfrm>
            <a:off x="1201011" y="2433638"/>
            <a:ext cx="678510" cy="678498"/>
            <a:chOff x="-429394" y="2467278"/>
            <a:chExt cx="1219222" cy="1219200"/>
          </a:xfrm>
        </p:grpSpPr>
        <p:sp>
          <p:nvSpPr>
            <p:cNvPr id="24" name="Freeform: Shape 23">
              <a:extLst>
                <a:ext uri="{FF2B5EF4-FFF2-40B4-BE49-F238E27FC236}">
                  <a16:creationId xmlns:a16="http://schemas.microsoft.com/office/drawing/2014/main" id="{EBF56010-8F1C-4CE0-8334-15359E0E010A}"/>
                </a:ext>
              </a:extLst>
            </p:cNvPr>
            <p:cNvSpPr/>
            <p:nvPr/>
          </p:nvSpPr>
          <p:spPr>
            <a:xfrm>
              <a:off x="-345455" y="2467278"/>
              <a:ext cx="526922" cy="361187"/>
            </a:xfrm>
            <a:custGeom>
              <a:avLst/>
              <a:gdLst>
                <a:gd name="connsiteX0" fmla="*/ 525780 w 526922"/>
                <a:gd name="connsiteY0" fmla="*/ 114491 h 361187"/>
                <a:gd name="connsiteX1" fmla="*/ 526923 w 526922"/>
                <a:gd name="connsiteY1" fmla="*/ 114491 h 361187"/>
                <a:gd name="connsiteX2" fmla="*/ 526923 w 526922"/>
                <a:gd name="connsiteY2" fmla="*/ 0 h 361187"/>
                <a:gd name="connsiteX3" fmla="*/ 0 w 526922"/>
                <a:gd name="connsiteY3" fmla="*/ 304800 h 361187"/>
                <a:gd name="connsiteX4" fmla="*/ 97441 w 526922"/>
                <a:gd name="connsiteY4" fmla="*/ 361188 h 361187"/>
                <a:gd name="connsiteX5" fmla="*/ 525780 w 526922"/>
                <a:gd name="connsiteY5" fmla="*/ 114491 h 36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187">
                  <a:moveTo>
                    <a:pt x="525780" y="114491"/>
                  </a:moveTo>
                  <a:cubicBezTo>
                    <a:pt x="526161" y="114491"/>
                    <a:pt x="526542" y="114491"/>
                    <a:pt x="526923" y="114491"/>
                  </a:cubicBezTo>
                  <a:lnTo>
                    <a:pt x="526923" y="0"/>
                  </a:lnTo>
                  <a:cubicBezTo>
                    <a:pt x="303086" y="0"/>
                    <a:pt x="111919" y="110585"/>
                    <a:pt x="0" y="304800"/>
                  </a:cubicBezTo>
                  <a:lnTo>
                    <a:pt x="97441" y="361188"/>
                  </a:lnTo>
                  <a:cubicBezTo>
                    <a:pt x="183166" y="213646"/>
                    <a:pt x="342805" y="114491"/>
                    <a:pt x="525780" y="11449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91A540C-5250-4402-9195-B59D421DBD12}"/>
                </a:ext>
              </a:extLst>
            </p:cNvPr>
            <p:cNvSpPr/>
            <p:nvPr/>
          </p:nvSpPr>
          <p:spPr>
            <a:xfrm>
              <a:off x="-429394" y="2772078"/>
              <a:ext cx="181379" cy="609600"/>
            </a:xfrm>
            <a:custGeom>
              <a:avLst/>
              <a:gdLst>
                <a:gd name="connsiteX0" fmla="*/ 114419 w 181379"/>
                <a:gd name="connsiteY0" fmla="*/ 304990 h 609600"/>
                <a:gd name="connsiteX1" fmla="*/ 181380 w 181379"/>
                <a:gd name="connsiteY1" fmla="*/ 56388 h 609600"/>
                <a:gd name="connsiteX2" fmla="*/ 83939 w 181379"/>
                <a:gd name="connsiteY2" fmla="*/ 0 h 609600"/>
                <a:gd name="connsiteX3" fmla="*/ 83939 w 181379"/>
                <a:gd name="connsiteY3" fmla="*/ 609600 h 609600"/>
                <a:gd name="connsiteX4" fmla="*/ 181189 w 181379"/>
                <a:gd name="connsiteY4" fmla="*/ 553307 h 609600"/>
                <a:gd name="connsiteX5" fmla="*/ 114419 w 181379"/>
                <a:gd name="connsiteY5" fmla="*/ 30499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79" h="609600">
                  <a:moveTo>
                    <a:pt x="114419" y="304990"/>
                  </a:moveTo>
                  <a:cubicBezTo>
                    <a:pt x="114419" y="214313"/>
                    <a:pt x="138898" y="129445"/>
                    <a:pt x="181380" y="56388"/>
                  </a:cubicBezTo>
                  <a:lnTo>
                    <a:pt x="83939" y="0"/>
                  </a:lnTo>
                  <a:cubicBezTo>
                    <a:pt x="-27980" y="194215"/>
                    <a:pt x="-27980" y="415385"/>
                    <a:pt x="83939" y="609600"/>
                  </a:cubicBezTo>
                  <a:lnTo>
                    <a:pt x="181189" y="553307"/>
                  </a:lnTo>
                  <a:cubicBezTo>
                    <a:pt x="138803" y="480346"/>
                    <a:pt x="114419" y="395478"/>
                    <a:pt x="114419" y="30499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BFC2A14-C7C8-4127-9B4D-9BEA35035F84}"/>
                </a:ext>
              </a:extLst>
            </p:cNvPr>
            <p:cNvSpPr/>
            <p:nvPr/>
          </p:nvSpPr>
          <p:spPr>
            <a:xfrm>
              <a:off x="-345455" y="3325385"/>
              <a:ext cx="526922" cy="361092"/>
            </a:xfrm>
            <a:custGeom>
              <a:avLst/>
              <a:gdLst>
                <a:gd name="connsiteX0" fmla="*/ 525780 w 526922"/>
                <a:gd name="connsiteY0" fmla="*/ 246983 h 361092"/>
                <a:gd name="connsiteX1" fmla="*/ 97346 w 526922"/>
                <a:gd name="connsiteY1" fmla="*/ 0 h 361092"/>
                <a:gd name="connsiteX2" fmla="*/ 0 w 526922"/>
                <a:gd name="connsiteY2" fmla="*/ 56293 h 361092"/>
                <a:gd name="connsiteX3" fmla="*/ 526923 w 526922"/>
                <a:gd name="connsiteY3" fmla="*/ 361093 h 361092"/>
                <a:gd name="connsiteX4" fmla="*/ 526923 w 526922"/>
                <a:gd name="connsiteY4" fmla="*/ 246888 h 361092"/>
                <a:gd name="connsiteX5" fmla="*/ 525780 w 526922"/>
                <a:gd name="connsiteY5" fmla="*/ 246983 h 36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092">
                  <a:moveTo>
                    <a:pt x="525780" y="246983"/>
                  </a:moveTo>
                  <a:cubicBezTo>
                    <a:pt x="342805" y="246983"/>
                    <a:pt x="183071" y="147638"/>
                    <a:pt x="97346" y="0"/>
                  </a:cubicBezTo>
                  <a:lnTo>
                    <a:pt x="0" y="56293"/>
                  </a:lnTo>
                  <a:cubicBezTo>
                    <a:pt x="111919" y="250508"/>
                    <a:pt x="303086" y="361093"/>
                    <a:pt x="526923" y="361093"/>
                  </a:cubicBezTo>
                  <a:lnTo>
                    <a:pt x="526923" y="246888"/>
                  </a:lnTo>
                  <a:cubicBezTo>
                    <a:pt x="526542" y="246888"/>
                    <a:pt x="526161" y="246983"/>
                    <a:pt x="525780" y="24698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A9DDE17-61E3-4170-8E99-AC7D1249827C}"/>
                </a:ext>
              </a:extLst>
            </p:cNvPr>
            <p:cNvSpPr/>
            <p:nvPr/>
          </p:nvSpPr>
          <p:spPr>
            <a:xfrm>
              <a:off x="181467" y="2467278"/>
              <a:ext cx="608361" cy="1219200"/>
            </a:xfrm>
            <a:custGeom>
              <a:avLst/>
              <a:gdLst>
                <a:gd name="connsiteX0" fmla="*/ 0 w 608361"/>
                <a:gd name="connsiteY0" fmla="*/ 0 h 1219200"/>
                <a:gd name="connsiteX1" fmla="*/ 0 w 608361"/>
                <a:gd name="connsiteY1" fmla="*/ 114491 h 1219200"/>
                <a:gd name="connsiteX2" fmla="*/ 494157 w 608361"/>
                <a:gd name="connsiteY2" fmla="*/ 609790 h 1219200"/>
                <a:gd name="connsiteX3" fmla="*/ 0 w 608361"/>
                <a:gd name="connsiteY3" fmla="*/ 1105091 h 1219200"/>
                <a:gd name="connsiteX4" fmla="*/ 0 w 608361"/>
                <a:gd name="connsiteY4" fmla="*/ 1219200 h 1219200"/>
                <a:gd name="connsiteX5" fmla="*/ 608362 w 608361"/>
                <a:gd name="connsiteY5" fmla="*/ 609600 h 1219200"/>
                <a:gd name="connsiteX6" fmla="*/ 0 w 608361"/>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61" h="1219200">
                  <a:moveTo>
                    <a:pt x="0" y="0"/>
                  </a:moveTo>
                  <a:lnTo>
                    <a:pt x="0" y="114491"/>
                  </a:lnTo>
                  <a:cubicBezTo>
                    <a:pt x="272987" y="115157"/>
                    <a:pt x="494157" y="336614"/>
                    <a:pt x="494157" y="609790"/>
                  </a:cubicBezTo>
                  <a:cubicBezTo>
                    <a:pt x="494157" y="882968"/>
                    <a:pt x="272987" y="1104424"/>
                    <a:pt x="0" y="1105091"/>
                  </a:cubicBezTo>
                  <a:lnTo>
                    <a:pt x="0" y="1219200"/>
                  </a:lnTo>
                  <a:cubicBezTo>
                    <a:pt x="335947" y="1219200"/>
                    <a:pt x="608362" y="946309"/>
                    <a:pt x="608362" y="609600"/>
                  </a:cubicBezTo>
                  <a:cubicBezTo>
                    <a:pt x="608362" y="272891"/>
                    <a:pt x="335947" y="0"/>
                    <a:pt x="0"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9" name="Graphic 28">
            <a:extLst>
              <a:ext uri="{FF2B5EF4-FFF2-40B4-BE49-F238E27FC236}">
                <a16:creationId xmlns:a16="http://schemas.microsoft.com/office/drawing/2014/main" id="{D0B69120-2C5C-4478-A4F0-866909381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7611" y="2393977"/>
            <a:ext cx="676656" cy="676656"/>
          </a:xfrm>
          <a:prstGeom prst="rect">
            <a:avLst/>
          </a:prstGeom>
        </p:spPr>
      </p:pic>
      <p:pic>
        <p:nvPicPr>
          <p:cNvPr id="30" name="Graphic 29">
            <a:extLst>
              <a:ext uri="{FF2B5EF4-FFF2-40B4-BE49-F238E27FC236}">
                <a16:creationId xmlns:a16="http://schemas.microsoft.com/office/drawing/2014/main" id="{63CD660F-E231-458C-B512-76AF09C6F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0085" y="2363386"/>
            <a:ext cx="676656" cy="676656"/>
          </a:xfrm>
          <a:prstGeom prst="rect">
            <a:avLst/>
          </a:prstGeom>
        </p:spPr>
      </p:pic>
      <p:sp>
        <p:nvSpPr>
          <p:cNvPr id="31" name="Text Placeholder 9">
            <a:extLst>
              <a:ext uri="{FF2B5EF4-FFF2-40B4-BE49-F238E27FC236}">
                <a16:creationId xmlns:a16="http://schemas.microsoft.com/office/drawing/2014/main" id="{17A0E109-239C-4627-B4A1-4F95406FC5F2}"/>
              </a:ext>
            </a:extLst>
          </p:cNvPr>
          <p:cNvSpPr txBox="1">
            <a:spLocks/>
          </p:cNvSpPr>
          <p:nvPr/>
        </p:nvSpPr>
        <p:spPr>
          <a:xfrm>
            <a:off x="4294767" y="1843051"/>
            <a:ext cx="3602467"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Define corporate policy</a:t>
            </a:r>
          </a:p>
        </p:txBody>
      </p:sp>
      <p:sp>
        <p:nvSpPr>
          <p:cNvPr id="32" name="Text Placeholder 9">
            <a:extLst>
              <a:ext uri="{FF2B5EF4-FFF2-40B4-BE49-F238E27FC236}">
                <a16:creationId xmlns:a16="http://schemas.microsoft.com/office/drawing/2014/main" id="{3D4BD98D-FC2F-4C53-8F41-B796AB709AA5}"/>
              </a:ext>
            </a:extLst>
          </p:cNvPr>
          <p:cNvSpPr txBox="1">
            <a:spLocks/>
          </p:cNvSpPr>
          <p:nvPr/>
        </p:nvSpPr>
        <p:spPr>
          <a:xfrm>
            <a:off x="3208723" y="3329001"/>
            <a:ext cx="5774555" cy="287771"/>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Five disciplines of cloud governance</a:t>
            </a:r>
          </a:p>
        </p:txBody>
      </p:sp>
      <p:sp>
        <p:nvSpPr>
          <p:cNvPr id="34" name="Rectangle 33">
            <a:extLst>
              <a:ext uri="{FF2B5EF4-FFF2-40B4-BE49-F238E27FC236}">
                <a16:creationId xmlns:a16="http://schemas.microsoft.com/office/drawing/2014/main" id="{F89F22CB-48C8-4959-A829-003C7CA67135}"/>
              </a:ext>
            </a:extLst>
          </p:cNvPr>
          <p:cNvSpPr/>
          <p:nvPr/>
        </p:nvSpPr>
        <p:spPr bwMode="auto">
          <a:xfrm>
            <a:off x="623460"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Cost management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Evaluate &amp; monitor costs, limit IT spend, scale to meet need, create cost accountability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5" name="Rectangle 34">
            <a:extLst>
              <a:ext uri="{FF2B5EF4-FFF2-40B4-BE49-F238E27FC236}">
                <a16:creationId xmlns:a16="http://schemas.microsoft.com/office/drawing/2014/main" id="{39BEE1D8-02B2-4CA7-9ABF-0920380FAA9C}"/>
              </a:ext>
            </a:extLst>
          </p:cNvPr>
          <p:cNvSpPr/>
          <p:nvPr/>
        </p:nvSpPr>
        <p:spPr bwMode="auto">
          <a:xfrm>
            <a:off x="2855143"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Security baseline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compliance with IT security requirements by applying a security baseline to all adoption efforts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7" name="Rectangle 36">
            <a:extLst>
              <a:ext uri="{FF2B5EF4-FFF2-40B4-BE49-F238E27FC236}">
                <a16:creationId xmlns:a16="http://schemas.microsoft.com/office/drawing/2014/main" id="{95F9516A-7876-49A0-B91E-0C31DDA52185}"/>
              </a:ext>
            </a:extLst>
          </p:cNvPr>
          <p:cNvSpPr/>
          <p:nvPr/>
        </p:nvSpPr>
        <p:spPr bwMode="auto">
          <a:xfrm>
            <a:off x="5086826"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Resource consistency </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consistency in resource configuration. Enforce practices for on-boarding, recovery, and discoverability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8" name="Rectangle 37">
            <a:extLst>
              <a:ext uri="{FF2B5EF4-FFF2-40B4-BE49-F238E27FC236}">
                <a16:creationId xmlns:a16="http://schemas.microsoft.com/office/drawing/2014/main" id="{347C7F7A-2523-4B85-A600-A9CA532C49E5}"/>
              </a:ext>
            </a:extLst>
          </p:cNvPr>
          <p:cNvSpPr/>
          <p:nvPr/>
        </p:nvSpPr>
        <p:spPr bwMode="auto">
          <a:xfrm>
            <a:off x="7318509"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Identity baseline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Ensure the baseline for identity and access are enforced by consistently applying role definitions and assignments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39" name="Rectangle 38">
            <a:extLst>
              <a:ext uri="{FF2B5EF4-FFF2-40B4-BE49-F238E27FC236}">
                <a16:creationId xmlns:a16="http://schemas.microsoft.com/office/drawing/2014/main" id="{89A829CB-6007-4119-8AE0-98FC6DB3E7EC}"/>
              </a:ext>
            </a:extLst>
          </p:cNvPr>
          <p:cNvSpPr/>
          <p:nvPr/>
        </p:nvSpPr>
        <p:spPr bwMode="auto">
          <a:xfrm>
            <a:off x="9550192" y="4413054"/>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Deployment acceleration</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Accelerate deployment through centralization, consistency, and standardization across deployment templates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57" name="Group 56">
            <a:extLst>
              <a:ext uri="{FF2B5EF4-FFF2-40B4-BE49-F238E27FC236}">
                <a16:creationId xmlns:a16="http://schemas.microsoft.com/office/drawing/2014/main" id="{A06F7BAC-A124-4590-A534-CD6D549256B8}"/>
              </a:ext>
            </a:extLst>
          </p:cNvPr>
          <p:cNvGrpSpPr/>
          <p:nvPr/>
        </p:nvGrpSpPr>
        <p:grpSpPr>
          <a:xfrm>
            <a:off x="7437040" y="3912918"/>
            <a:ext cx="437043" cy="452651"/>
            <a:chOff x="-469127" y="-1184744"/>
            <a:chExt cx="667910" cy="691763"/>
          </a:xfrm>
        </p:grpSpPr>
        <p:sp>
          <p:nvSpPr>
            <p:cNvPr id="55" name="Freeform: Shape 54">
              <a:extLst>
                <a:ext uri="{FF2B5EF4-FFF2-40B4-BE49-F238E27FC236}">
                  <a16:creationId xmlns:a16="http://schemas.microsoft.com/office/drawing/2014/main" id="{8B9B5FAA-0F41-45B8-B8FE-7CF6DD7C67CB}"/>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6756F592-F90B-41A4-A9DE-EC197DFF8C8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5F7A90C5-4A70-47A4-9BBE-0D69903655F6}"/>
              </a:ext>
            </a:extLst>
          </p:cNvPr>
          <p:cNvGrpSpPr/>
          <p:nvPr/>
        </p:nvGrpSpPr>
        <p:grpSpPr>
          <a:xfrm>
            <a:off x="9644553" y="3912918"/>
            <a:ext cx="445170" cy="452651"/>
            <a:chOff x="-477078" y="-1431235"/>
            <a:chExt cx="946205" cy="962108"/>
          </a:xfrm>
        </p:grpSpPr>
        <p:sp>
          <p:nvSpPr>
            <p:cNvPr id="58" name="Rectangle 57">
              <a:extLst>
                <a:ext uri="{FF2B5EF4-FFF2-40B4-BE49-F238E27FC236}">
                  <a16:creationId xmlns:a16="http://schemas.microsoft.com/office/drawing/2014/main" id="{0B422283-D797-48D5-9409-DE2981F4AA5C}"/>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44C89B94-88E2-4710-8913-E3552192542D}"/>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3362EF7B-92AD-4B54-B51C-48740298AC89}"/>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4B08AAE-3BCE-4258-A2EC-F9CBA24BEFD3}"/>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077510B0-431F-4BCC-AC50-ACD017C44BCF}"/>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CED2A54C-FF13-4069-BA84-91F9486B852C}"/>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CC0E599C-DFFF-4CF7-965B-0FAA2F40EE89}"/>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FB76F2E-3A59-4289-AD81-8B9438D50377}"/>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8877C20-D2EA-4BF4-8323-2CB06465E15C}"/>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DDBA3A17-92A8-43DB-A020-C54C19CA4476}"/>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A4802817-DC74-405C-9E1A-9AF87B9886F8}"/>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3250315-A5BC-4F54-9614-34091176A356}"/>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481853F4-85C1-4C26-B5C0-EAD6C60ED548}"/>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C0722CA8-2329-4717-B27F-8D63D5511916}"/>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88E6E18E-5857-4707-90FE-74BA1921A33E}"/>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D578E102-841A-4470-8933-25864F4D2420}"/>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aphic 39">
            <a:extLst>
              <a:ext uri="{FF2B5EF4-FFF2-40B4-BE49-F238E27FC236}">
                <a16:creationId xmlns:a16="http://schemas.microsoft.com/office/drawing/2014/main" id="{47D6666E-38B6-4B5D-893E-A5B25763858C}"/>
              </a:ext>
            </a:extLst>
          </p:cNvPr>
          <p:cNvGrpSpPr/>
          <p:nvPr/>
        </p:nvGrpSpPr>
        <p:grpSpPr>
          <a:xfrm>
            <a:off x="5275542" y="3910643"/>
            <a:ext cx="391028" cy="457200"/>
            <a:chOff x="5527428" y="4748877"/>
            <a:chExt cx="685800" cy="838200"/>
          </a:xfrm>
        </p:grpSpPr>
        <p:sp>
          <p:nvSpPr>
            <p:cNvPr id="76" name="Freeform: Shape 75">
              <a:extLst>
                <a:ext uri="{FF2B5EF4-FFF2-40B4-BE49-F238E27FC236}">
                  <a16:creationId xmlns:a16="http://schemas.microsoft.com/office/drawing/2014/main" id="{3E7C40F5-D7B4-49EA-B443-1BDF4D85B8F9}"/>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CEBF614-E885-4221-BB56-00679D6D437B}"/>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36D6B98-7DCC-49AC-9DA5-7B37A44036FE}"/>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7F2F4C2-B0B5-46A8-AF5A-9A7DE7D80087}"/>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aphic 32">
            <a:extLst>
              <a:ext uri="{FF2B5EF4-FFF2-40B4-BE49-F238E27FC236}">
                <a16:creationId xmlns:a16="http://schemas.microsoft.com/office/drawing/2014/main" id="{D5B805FD-FE59-4038-81FF-28681C0AE1F2}"/>
              </a:ext>
            </a:extLst>
          </p:cNvPr>
          <p:cNvGrpSpPr/>
          <p:nvPr/>
        </p:nvGrpSpPr>
        <p:grpSpPr>
          <a:xfrm>
            <a:off x="782865" y="3864853"/>
            <a:ext cx="548780" cy="548780"/>
            <a:chOff x="747414" y="4300405"/>
            <a:chExt cx="494289" cy="494289"/>
          </a:xfrm>
        </p:grpSpPr>
        <p:sp>
          <p:nvSpPr>
            <p:cNvPr id="89" name="Freeform: Shape 88">
              <a:extLst>
                <a:ext uri="{FF2B5EF4-FFF2-40B4-BE49-F238E27FC236}">
                  <a16:creationId xmlns:a16="http://schemas.microsoft.com/office/drawing/2014/main" id="{B949C657-3AE1-4430-B5BE-AA7E572B8B88}"/>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4F9C8E2-5A1D-44B6-8263-7513FB28A7B0}"/>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121A0A7-EEC7-4691-B5B4-D32B121B58CA}"/>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FEEA8E5-4781-4218-95B6-442E22482998}"/>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423671E-BE82-4BA8-82D2-A2E79E3E7617}"/>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6" name="Straight Connector 95">
            <a:extLst>
              <a:ext uri="{FF2B5EF4-FFF2-40B4-BE49-F238E27FC236}">
                <a16:creationId xmlns:a16="http://schemas.microsoft.com/office/drawing/2014/main" id="{B2BEEECA-7FD5-4006-9834-053B5D6F6521}"/>
              </a:ext>
            </a:extLst>
          </p:cNvPr>
          <p:cNvCxnSpPr>
            <a:cxnSpLocks/>
          </p:cNvCxnSpPr>
          <p:nvPr/>
        </p:nvCxnSpPr>
        <p:spPr>
          <a:xfrm>
            <a:off x="3185799"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F1DCD13-78FF-4A29-B6B9-831F00C31EB2}"/>
              </a:ext>
            </a:extLst>
          </p:cNvPr>
          <p:cNvCxnSpPr>
            <a:cxnSpLocks/>
          </p:cNvCxnSpPr>
          <p:nvPr/>
        </p:nvCxnSpPr>
        <p:spPr>
          <a:xfrm>
            <a:off x="7145548"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B09A01BC-D52B-456B-9D0E-9F432E127DA7}"/>
              </a:ext>
            </a:extLst>
          </p:cNvPr>
          <p:cNvGrpSpPr/>
          <p:nvPr/>
        </p:nvGrpSpPr>
        <p:grpSpPr>
          <a:xfrm>
            <a:off x="3021146" y="3890784"/>
            <a:ext cx="402957" cy="482498"/>
            <a:chOff x="3102115" y="3813045"/>
            <a:chExt cx="402957" cy="482498"/>
          </a:xfrm>
        </p:grpSpPr>
        <p:sp>
          <p:nvSpPr>
            <p:cNvPr id="102" name="Rectangle: Top Corners Rounded 101">
              <a:extLst>
                <a:ext uri="{FF2B5EF4-FFF2-40B4-BE49-F238E27FC236}">
                  <a16:creationId xmlns:a16="http://schemas.microsoft.com/office/drawing/2014/main" id="{A3F28DFD-2F4F-48BB-A6A7-45EC240A364E}"/>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535F88AD-5E18-43EE-AA25-C0CB3D172A43}"/>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aphic 35">
              <a:extLst>
                <a:ext uri="{FF2B5EF4-FFF2-40B4-BE49-F238E27FC236}">
                  <a16:creationId xmlns:a16="http://schemas.microsoft.com/office/drawing/2014/main" id="{064BE503-7918-4CE0-B0EE-2B41023F9244}"/>
                </a:ext>
              </a:extLst>
            </p:cNvPr>
            <p:cNvGrpSpPr/>
            <p:nvPr/>
          </p:nvGrpSpPr>
          <p:grpSpPr>
            <a:xfrm>
              <a:off x="3257098" y="4078024"/>
              <a:ext cx="92990" cy="155525"/>
              <a:chOff x="3407034" y="4465249"/>
              <a:chExt cx="92990" cy="155525"/>
            </a:xfrm>
            <a:solidFill>
              <a:srgbClr val="0075C9"/>
            </a:solidFill>
          </p:grpSpPr>
          <p:sp>
            <p:nvSpPr>
              <p:cNvPr id="86" name="Freeform: Shape 85">
                <a:extLst>
                  <a:ext uri="{FF2B5EF4-FFF2-40B4-BE49-F238E27FC236}">
                    <a16:creationId xmlns:a16="http://schemas.microsoft.com/office/drawing/2014/main" id="{A431E717-3DA9-45FF-834D-A11773A8060B}"/>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664C5AE-5926-40BE-8D01-B20B35520D82}"/>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576696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par>
                                <p:cTn id="33" presetID="10"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par>
                                <p:cTn id="61" presetID="10"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par>
                                <p:cTn id="64" presetID="10" presetClass="entr" presetSubtype="0" fill="hold" nodeType="with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fade">
                                      <p:cBhvr>
                                        <p:cTn id="66" dur="500"/>
                                        <p:tgtEl>
                                          <p:spTgt spid="88"/>
                                        </p:tgtEl>
                                      </p:cBhvr>
                                    </p:animEffect>
                                  </p:childTnLst>
                                </p:cTn>
                              </p:par>
                              <p:par>
                                <p:cTn id="67" presetID="10" presetClass="entr" presetSubtype="0" fill="hold" nodeType="with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500"/>
                                        <p:tgtEl>
                                          <p:spTgt spid="10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par>
                                <p:cTn id="76" presetID="64" presetClass="path" presetSubtype="0" decel="100000" fill="hold" grpId="1" nodeType="withEffect">
                                  <p:stCondLst>
                                    <p:cond delay="0"/>
                                  </p:stCondLst>
                                  <p:childTnLst>
                                    <p:animMotion origin="layout" path="M -2.70833E-6 0.10023 L -2.70833E-6 2.22222E-6 " pathEditMode="relative" rAng="0" ptsTypes="AA">
                                      <p:cBhvr>
                                        <p:cTn id="77" dur="750" fill="hold"/>
                                        <p:tgtEl>
                                          <p:spTgt spid="9"/>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 grpId="0"/>
      <p:bldP spid="9" grpId="1"/>
      <p:bldP spid="13" grpId="0"/>
      <p:bldP spid="19" grpId="0"/>
      <p:bldP spid="20" grpId="0"/>
      <p:bldP spid="21" grpId="0"/>
      <p:bldP spid="31" grpId="0"/>
      <p:bldP spid="32" grpId="0"/>
      <p:bldP spid="34" grpId="0"/>
      <p:bldP spid="35" grpId="0"/>
      <p:bldP spid="37" grpId="0"/>
      <p:bldP spid="38" grpId="0"/>
      <p:bldP spid="39"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555BB2-4F66-4051-93BE-C2325FB058D4}"/>
              </a:ext>
            </a:extLst>
          </p:cNvPr>
          <p:cNvSpPr/>
          <p:nvPr/>
        </p:nvSpPr>
        <p:spPr bwMode="auto">
          <a:xfrm>
            <a:off x="427038" y="4108450"/>
            <a:ext cx="11582400" cy="18653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55995" y="620428"/>
            <a:ext cx="11306469" cy="397545"/>
          </a:xfrm>
        </p:spPr>
        <p:txBody>
          <a:bodyPr/>
          <a:lstStyle/>
          <a:p>
            <a:r>
              <a:rPr lang="en-US" dirty="0"/>
              <a:t>Governance </a:t>
            </a:r>
            <a:r>
              <a:rPr lang="en-US" sz="2800" dirty="0"/>
              <a:t>– </a:t>
            </a:r>
            <a:r>
              <a:rPr lang="en-US" dirty="0">
                <a:solidFill>
                  <a:schemeClr val="tx2"/>
                </a:solidFill>
              </a:rPr>
              <a:t>develops and evolves </a:t>
            </a:r>
            <a:r>
              <a:rPr lang="en-US" dirty="0"/>
              <a:t>corporate policies for:</a:t>
            </a:r>
          </a:p>
        </p:txBody>
      </p:sp>
      <p:sp>
        <p:nvSpPr>
          <p:cNvPr id="4" name="Text Placeholder 3">
            <a:extLst>
              <a:ext uri="{FF2B5EF4-FFF2-40B4-BE49-F238E27FC236}">
                <a16:creationId xmlns:a16="http://schemas.microsoft.com/office/drawing/2014/main" id="{517E48D5-7867-40FA-AAA9-8BBD08218FC1}"/>
              </a:ext>
            </a:extLst>
          </p:cNvPr>
          <p:cNvSpPr>
            <a:spLocks noGrp="1"/>
          </p:cNvSpPr>
          <p:nvPr>
            <p:ph type="body" sz="quarter" idx="10"/>
          </p:nvPr>
        </p:nvSpPr>
        <p:spPr>
          <a:xfrm>
            <a:off x="455995" y="1922586"/>
            <a:ext cx="9384447" cy="1518877"/>
          </a:xfrm>
        </p:spPr>
        <p:txBody>
          <a:bodyPr/>
          <a:lstStyle/>
          <a:p>
            <a:r>
              <a:rPr lang="en-US" dirty="0"/>
              <a:t>Resource consistency and management</a:t>
            </a:r>
          </a:p>
          <a:p>
            <a:r>
              <a:rPr lang="en-US" dirty="0"/>
              <a:t>Security baseline</a:t>
            </a:r>
          </a:p>
          <a:p>
            <a:r>
              <a:rPr lang="en-US" dirty="0"/>
              <a:t>Identity baseline</a:t>
            </a:r>
          </a:p>
          <a:p>
            <a:r>
              <a:rPr lang="en-US" dirty="0"/>
              <a:t>Cost management</a:t>
            </a:r>
          </a:p>
          <a:p>
            <a:r>
              <a:rPr lang="en-US" dirty="0"/>
              <a:t>Deployment acceleration</a:t>
            </a:r>
          </a:p>
        </p:txBody>
      </p:sp>
      <p:sp>
        <p:nvSpPr>
          <p:cNvPr id="6" name="TextBox 5">
            <a:extLst>
              <a:ext uri="{FF2B5EF4-FFF2-40B4-BE49-F238E27FC236}">
                <a16:creationId xmlns:a16="http://schemas.microsoft.com/office/drawing/2014/main" id="{D6A2E93A-C1E6-43FE-895B-7A6779DC700C}"/>
              </a:ext>
            </a:extLst>
          </p:cNvPr>
          <p:cNvSpPr txBox="1"/>
          <p:nvPr/>
        </p:nvSpPr>
        <p:spPr>
          <a:xfrm>
            <a:off x="787400" y="4341001"/>
            <a:ext cx="7515226" cy="1211101"/>
          </a:xfrm>
          <a:prstGeom prst="rect">
            <a:avLst/>
          </a:prstGeom>
          <a:noFill/>
        </p:spPr>
        <p:txBody>
          <a:bodyPr wrap="square" lIns="0" tIns="0" rIns="0" bIns="0" rtlCol="0">
            <a:spAutoFit/>
          </a:bodyPr>
          <a:lstStyle/>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Cloud governance team</a:t>
            </a:r>
          </a:p>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A team consisting of cloud architects, legal, security and/or </a:t>
            </a:r>
            <a:br>
              <a:rPr kumimoji="0" lang="en-US" sz="1961" b="0" i="0" u="none" strike="noStrike" kern="1200" cap="none" spc="0" normalizeH="0" baseline="0" noProof="0" dirty="0">
                <a:ln>
                  <a:noFill/>
                </a:ln>
                <a:solidFill>
                  <a:srgbClr val="000000"/>
                </a:solidFill>
                <a:effectLst/>
                <a:uLnTx/>
                <a:uFillTx/>
                <a:latin typeface="Segoe UI"/>
                <a:ea typeface="+mn-ea"/>
                <a:cs typeface="+mn-cs"/>
              </a:rPr>
            </a:br>
            <a:r>
              <a:rPr kumimoji="0" lang="en-US" sz="1961" b="0" i="0" u="none" strike="noStrike" kern="1200" cap="none" spc="0" normalizeH="0" baseline="0" noProof="0" dirty="0">
                <a:ln>
                  <a:noFill/>
                </a:ln>
                <a:solidFill>
                  <a:srgbClr val="000000"/>
                </a:solidFill>
                <a:effectLst/>
                <a:uLnTx/>
                <a:uFillTx/>
                <a:latin typeface="Segoe UI"/>
                <a:ea typeface="+mn-ea"/>
                <a:cs typeface="+mn-cs"/>
              </a:rPr>
              <a:t>HR &amp; Finance </a:t>
            </a:r>
            <a:r>
              <a:rPr kumimoji="0" lang="en-US" sz="1961" b="0" i="0" u="none" strike="noStrike" kern="1200" cap="none" spc="0" normalizeH="0" baseline="0" noProof="0" dirty="0">
                <a:ln>
                  <a:noFill/>
                </a:ln>
                <a:solidFill>
                  <a:srgbClr val="0078D3"/>
                </a:solidFill>
                <a:effectLst/>
                <a:uLnTx/>
                <a:uFillTx/>
                <a:latin typeface="Segoe UI"/>
                <a:ea typeface="+mn-ea"/>
                <a:cs typeface="+mn-cs"/>
              </a:rPr>
              <a:t>develops and enforces </a:t>
            </a:r>
            <a:r>
              <a:rPr kumimoji="0" lang="en-US" sz="1961" b="0" i="0" u="none" strike="noStrike" kern="1200" cap="none" spc="0" normalizeH="0" baseline="0" noProof="0" dirty="0">
                <a:ln>
                  <a:noFill/>
                </a:ln>
                <a:solidFill>
                  <a:srgbClr val="000000"/>
                </a:solidFill>
                <a:effectLst/>
                <a:uLnTx/>
                <a:uFillTx/>
                <a:latin typeface="Segoe UI"/>
                <a:ea typeface="+mn-ea"/>
                <a:cs typeface="+mn-cs"/>
              </a:rPr>
              <a:t>these disciplines across </a:t>
            </a:r>
            <a:br>
              <a:rPr kumimoji="0" lang="en-US" sz="1961" b="0" i="0" u="none" strike="noStrike" kern="1200" cap="none" spc="0" normalizeH="0" baseline="0" noProof="0" dirty="0">
                <a:ln>
                  <a:noFill/>
                </a:ln>
                <a:solidFill>
                  <a:srgbClr val="000000"/>
                </a:solidFill>
                <a:effectLst/>
                <a:uLnTx/>
                <a:uFillTx/>
                <a:latin typeface="Segoe UI"/>
                <a:ea typeface="+mn-ea"/>
                <a:cs typeface="+mn-cs"/>
              </a:rPr>
            </a:br>
            <a:r>
              <a:rPr kumimoji="0" lang="en-US" sz="1961" b="0" i="0" u="none" strike="noStrike" kern="1200" cap="none" spc="0" normalizeH="0" baseline="0" noProof="0" dirty="0">
                <a:ln>
                  <a:noFill/>
                </a:ln>
                <a:solidFill>
                  <a:srgbClr val="000000"/>
                </a:solidFill>
                <a:effectLst/>
                <a:uLnTx/>
                <a:uFillTx/>
                <a:latin typeface="Segoe UI"/>
                <a:ea typeface="+mn-ea"/>
                <a:cs typeface="+mn-cs"/>
              </a:rPr>
              <a:t>your organization to </a:t>
            </a:r>
            <a:r>
              <a:rPr kumimoji="0" lang="en-US" sz="1961" b="0" i="0" u="none" strike="noStrike" kern="1200" cap="none" spc="0" normalizeH="0" baseline="0" noProof="0" dirty="0">
                <a:ln>
                  <a:noFill/>
                </a:ln>
                <a:solidFill>
                  <a:srgbClr val="0078D3"/>
                </a:solidFill>
                <a:effectLst/>
                <a:uLnTx/>
                <a:uFillTx/>
                <a:latin typeface="Segoe UI"/>
                <a:ea typeface="+mn-ea"/>
                <a:cs typeface="+mn-cs"/>
              </a:rPr>
              <a:t>ensure governance consistency.</a:t>
            </a:r>
          </a:p>
        </p:txBody>
      </p:sp>
      <p:grpSp>
        <p:nvGrpSpPr>
          <p:cNvPr id="54" name="Group 53">
            <a:extLst>
              <a:ext uri="{FF2B5EF4-FFF2-40B4-BE49-F238E27FC236}">
                <a16:creationId xmlns:a16="http://schemas.microsoft.com/office/drawing/2014/main" id="{0A7BDDDC-6E5C-48EE-876C-10374F7D12E3}"/>
              </a:ext>
            </a:extLst>
          </p:cNvPr>
          <p:cNvGrpSpPr/>
          <p:nvPr/>
        </p:nvGrpSpPr>
        <p:grpSpPr>
          <a:xfrm>
            <a:off x="9353979" y="4335005"/>
            <a:ext cx="1354912" cy="1430795"/>
            <a:chOff x="9250477" y="4222361"/>
            <a:chExt cx="1561915" cy="1649391"/>
          </a:xfrm>
        </p:grpSpPr>
        <p:grpSp>
          <p:nvGrpSpPr>
            <p:cNvPr id="18" name="Group 17">
              <a:extLst>
                <a:ext uri="{FF2B5EF4-FFF2-40B4-BE49-F238E27FC236}">
                  <a16:creationId xmlns:a16="http://schemas.microsoft.com/office/drawing/2014/main" id="{B37A8794-40DA-40F4-9A34-FAC3C9BD9DB1}"/>
                </a:ext>
              </a:extLst>
            </p:cNvPr>
            <p:cNvGrpSpPr/>
            <p:nvPr/>
          </p:nvGrpSpPr>
          <p:grpSpPr>
            <a:xfrm>
              <a:off x="9250477" y="4904253"/>
              <a:ext cx="291871" cy="316193"/>
              <a:chOff x="9229725" y="2642644"/>
              <a:chExt cx="457200" cy="495300"/>
            </a:xfrm>
          </p:grpSpPr>
          <p:sp>
            <p:nvSpPr>
              <p:cNvPr id="13" name="Freeform: Shape 12">
                <a:extLst>
                  <a:ext uri="{FF2B5EF4-FFF2-40B4-BE49-F238E27FC236}">
                    <a16:creationId xmlns:a16="http://schemas.microsoft.com/office/drawing/2014/main" id="{73AFBF5E-1E42-48DB-A043-5DC5FEEAA030}"/>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8CB3EEF-F4DB-4046-B87C-66D12F6EF3B3}"/>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AC11CA-1E31-46AA-B10C-6DFF67579D7E}"/>
                </a:ext>
              </a:extLst>
            </p:cNvPr>
            <p:cNvGrpSpPr/>
            <p:nvPr/>
          </p:nvGrpSpPr>
          <p:grpSpPr>
            <a:xfrm>
              <a:off x="9889161" y="4222361"/>
              <a:ext cx="291871" cy="316194"/>
              <a:chOff x="9229725" y="2563544"/>
              <a:chExt cx="457200" cy="495302"/>
            </a:xfrm>
          </p:grpSpPr>
          <p:sp>
            <p:nvSpPr>
              <p:cNvPr id="20" name="Freeform: Shape 19">
                <a:extLst>
                  <a:ext uri="{FF2B5EF4-FFF2-40B4-BE49-F238E27FC236}">
                    <a16:creationId xmlns:a16="http://schemas.microsoft.com/office/drawing/2014/main" id="{E1A08616-456D-4088-99A4-6D88BE534C75}"/>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36B4D21-25A7-496D-817E-8E0266C75977}"/>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DC844AE2-B38A-460E-BC2B-41CC18A6E3E4}"/>
                </a:ext>
              </a:extLst>
            </p:cNvPr>
            <p:cNvGrpSpPr/>
            <p:nvPr/>
          </p:nvGrpSpPr>
          <p:grpSpPr>
            <a:xfrm>
              <a:off x="10520521" y="4904253"/>
              <a:ext cx="291871" cy="316193"/>
              <a:chOff x="9229725" y="2642644"/>
              <a:chExt cx="457200" cy="495300"/>
            </a:xfrm>
          </p:grpSpPr>
          <p:sp>
            <p:nvSpPr>
              <p:cNvPr id="23" name="Freeform: Shape 22">
                <a:extLst>
                  <a:ext uri="{FF2B5EF4-FFF2-40B4-BE49-F238E27FC236}">
                    <a16:creationId xmlns:a16="http://schemas.microsoft.com/office/drawing/2014/main" id="{47FAB37B-7C1A-4538-9CB4-5D6767A67BEE}"/>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63267D3-3C78-4F1D-8845-573640F689A9}"/>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730B058-DC6F-4674-897A-D53E24331011}"/>
                </a:ext>
              </a:extLst>
            </p:cNvPr>
            <p:cNvGrpSpPr/>
            <p:nvPr/>
          </p:nvGrpSpPr>
          <p:grpSpPr>
            <a:xfrm>
              <a:off x="10388741" y="5345213"/>
              <a:ext cx="291871" cy="316193"/>
              <a:chOff x="9229725" y="2642644"/>
              <a:chExt cx="457200" cy="495300"/>
            </a:xfrm>
          </p:grpSpPr>
          <p:sp>
            <p:nvSpPr>
              <p:cNvPr id="26" name="Freeform: Shape 25">
                <a:extLst>
                  <a:ext uri="{FF2B5EF4-FFF2-40B4-BE49-F238E27FC236}">
                    <a16:creationId xmlns:a16="http://schemas.microsoft.com/office/drawing/2014/main" id="{A7BC1E8B-0B72-4C5F-A5D8-0FDB78FB8CBF}"/>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D359488-65DC-48F7-8F4D-E026CA79CF7C}"/>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AE0180A-DE40-4A7C-9CB8-109931745E59}"/>
                </a:ext>
              </a:extLst>
            </p:cNvPr>
            <p:cNvGrpSpPr/>
            <p:nvPr/>
          </p:nvGrpSpPr>
          <p:grpSpPr>
            <a:xfrm>
              <a:off x="9889161" y="5555559"/>
              <a:ext cx="291871" cy="316193"/>
              <a:chOff x="9229725" y="2642644"/>
              <a:chExt cx="457200" cy="495300"/>
            </a:xfrm>
          </p:grpSpPr>
          <p:sp>
            <p:nvSpPr>
              <p:cNvPr id="29" name="Freeform: Shape 28">
                <a:extLst>
                  <a:ext uri="{FF2B5EF4-FFF2-40B4-BE49-F238E27FC236}">
                    <a16:creationId xmlns:a16="http://schemas.microsoft.com/office/drawing/2014/main" id="{3B1FE789-776F-4DFB-8AAE-60022643C7D9}"/>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AD895EF-8C93-4D58-A33A-BC3DCD24F85F}"/>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79B85242-B027-4360-AC55-C5766163E2E3}"/>
                </a:ext>
              </a:extLst>
            </p:cNvPr>
            <p:cNvGrpSpPr/>
            <p:nvPr/>
          </p:nvGrpSpPr>
          <p:grpSpPr>
            <a:xfrm>
              <a:off x="9424753" y="5339951"/>
              <a:ext cx="291871" cy="316193"/>
              <a:chOff x="9229725" y="2642644"/>
              <a:chExt cx="457200" cy="495300"/>
            </a:xfrm>
          </p:grpSpPr>
          <p:sp>
            <p:nvSpPr>
              <p:cNvPr id="32" name="Freeform: Shape 31">
                <a:extLst>
                  <a:ext uri="{FF2B5EF4-FFF2-40B4-BE49-F238E27FC236}">
                    <a16:creationId xmlns:a16="http://schemas.microsoft.com/office/drawing/2014/main" id="{A143428C-6C86-445F-90DD-8FD9BE1C76D3}"/>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0288024-FBCC-42C1-A880-BA6235699EBE}"/>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E93095B-1A88-4900-A820-44FB16E19699}"/>
                </a:ext>
              </a:extLst>
            </p:cNvPr>
            <p:cNvGrpSpPr/>
            <p:nvPr/>
          </p:nvGrpSpPr>
          <p:grpSpPr>
            <a:xfrm>
              <a:off x="10388741" y="4412852"/>
              <a:ext cx="291871" cy="316193"/>
              <a:chOff x="9229725" y="2642644"/>
              <a:chExt cx="457200" cy="495300"/>
            </a:xfrm>
          </p:grpSpPr>
          <p:sp>
            <p:nvSpPr>
              <p:cNvPr id="36" name="Freeform: Shape 35">
                <a:extLst>
                  <a:ext uri="{FF2B5EF4-FFF2-40B4-BE49-F238E27FC236}">
                    <a16:creationId xmlns:a16="http://schemas.microsoft.com/office/drawing/2014/main" id="{7F4A43EB-47C2-4201-A07F-D5610A07AE9D}"/>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87316ED-6E34-483F-8502-0357FEEB9D46}"/>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AC55F7A1-C89E-4B3A-B605-32DA745F61CF}"/>
                </a:ext>
              </a:extLst>
            </p:cNvPr>
            <p:cNvGrpSpPr/>
            <p:nvPr/>
          </p:nvGrpSpPr>
          <p:grpSpPr>
            <a:xfrm>
              <a:off x="9424753" y="4401159"/>
              <a:ext cx="291871" cy="316193"/>
              <a:chOff x="9229725" y="2642644"/>
              <a:chExt cx="457200" cy="495300"/>
            </a:xfrm>
          </p:grpSpPr>
          <p:sp>
            <p:nvSpPr>
              <p:cNvPr id="39" name="Freeform: Shape 38">
                <a:extLst>
                  <a:ext uri="{FF2B5EF4-FFF2-40B4-BE49-F238E27FC236}">
                    <a16:creationId xmlns:a16="http://schemas.microsoft.com/office/drawing/2014/main" id="{A6CB3E4D-2054-4A7B-AE92-B3A08022C6F0}"/>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602679B-E911-4809-A5C6-98DD943DC33B}"/>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7C6832F9-7457-490C-9F00-C34E61B1CDF8}"/>
                </a:ext>
              </a:extLst>
            </p:cNvPr>
            <p:cNvGrpSpPr/>
            <p:nvPr/>
          </p:nvGrpSpPr>
          <p:grpSpPr>
            <a:xfrm>
              <a:off x="9623426" y="4639494"/>
              <a:ext cx="828674" cy="828674"/>
              <a:chOff x="9672003" y="4688071"/>
              <a:chExt cx="731520" cy="731520"/>
            </a:xfrm>
          </p:grpSpPr>
          <p:cxnSp>
            <p:nvCxnSpPr>
              <p:cNvPr id="44" name="Straight Connector 43">
                <a:extLst>
                  <a:ext uri="{FF2B5EF4-FFF2-40B4-BE49-F238E27FC236}">
                    <a16:creationId xmlns:a16="http://schemas.microsoft.com/office/drawing/2014/main" id="{B411707E-33D1-4D1D-ACEB-A03CDBE6DE60}"/>
                  </a:ext>
                </a:extLst>
              </p:cNvPr>
              <p:cNvCxnSpPr>
                <a:cxnSpLocks/>
              </p:cNvCxnSpPr>
              <p:nvPr/>
            </p:nvCxnSpPr>
            <p:spPr>
              <a:xfrm>
                <a:off x="9772920" y="4788988"/>
                <a:ext cx="529687" cy="529687"/>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4592F08-4571-4702-9CB3-E0A5ED800A25}"/>
                  </a:ext>
                </a:extLst>
              </p:cNvPr>
              <p:cNvCxnSpPr>
                <a:cxnSpLocks/>
              </p:cNvCxnSpPr>
              <p:nvPr/>
            </p:nvCxnSpPr>
            <p:spPr>
              <a:xfrm flipH="1">
                <a:off x="9772920" y="4788988"/>
                <a:ext cx="529687" cy="529687"/>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0D74B4C-DA53-4A79-A8A6-D935773B3C02}"/>
                  </a:ext>
                </a:extLst>
              </p:cNvPr>
              <p:cNvCxnSpPr>
                <a:cxnSpLocks/>
              </p:cNvCxnSpPr>
              <p:nvPr/>
            </p:nvCxnSpPr>
            <p:spPr>
              <a:xfrm>
                <a:off x="9672003" y="5051196"/>
                <a:ext cx="731520" cy="5270"/>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596E06-5AE6-467E-9A7F-5DC3C07B11BE}"/>
                  </a:ext>
                </a:extLst>
              </p:cNvPr>
              <p:cNvCxnSpPr>
                <a:cxnSpLocks/>
              </p:cNvCxnSpPr>
              <p:nvPr/>
            </p:nvCxnSpPr>
            <p:spPr>
              <a:xfrm rot="5400000">
                <a:off x="9672003" y="5051196"/>
                <a:ext cx="731520" cy="5270"/>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22235AB-505F-4B64-906B-444B3106456D}"/>
                  </a:ext>
                </a:extLst>
              </p:cNvPr>
              <p:cNvSpPr/>
              <p:nvPr/>
            </p:nvSpPr>
            <p:spPr bwMode="auto">
              <a:xfrm>
                <a:off x="9892897" y="4908965"/>
                <a:ext cx="289732" cy="289732"/>
              </a:xfrm>
              <a:prstGeom prst="ellipse">
                <a:avLst/>
              </a:prstGeom>
              <a:solidFill>
                <a:schemeClr val="tx2"/>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34896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4" presetClass="path" presetSubtype="0" decel="100000" fill="hold" grpId="1" nodeType="withEffect">
                                  <p:stCondLst>
                                    <p:cond delay="0"/>
                                  </p:stCondLst>
                                  <p:childTnLst>
                                    <p:animMotion origin="layout" path="M -2.70833E-6 0.10023 L -2.70833E-6 2.22222E-6 " pathEditMode="relative" rAng="0" ptsTypes="AA">
                                      <p:cBhvr>
                                        <p:cTn id="9" dur="750" fill="hold"/>
                                        <p:tgtEl>
                                          <p:spTgt spid="8"/>
                                        </p:tgtEl>
                                        <p:attrNameLst>
                                          <p:attrName>ppt_x</p:attrName>
                                          <p:attrName>ppt_y</p:attrName>
                                        </p:attrNameLst>
                                      </p:cBhvr>
                                      <p:rCtr x="0" y="-6736"/>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4" presetClass="path" presetSubtype="0" decel="100000" fill="hold" grpId="1" nodeType="withEffect">
                                  <p:stCondLst>
                                    <p:cond delay="0"/>
                                  </p:stCondLst>
                                  <p:childTnLst>
                                    <p:animMotion origin="layout" path="M -2.70833E-6 0.10023 L -2.70833E-6 2.22222E-6 " pathEditMode="relative" rAng="0" ptsTypes="AA">
                                      <p:cBhvr>
                                        <p:cTn id="14" dur="750" fill="hold"/>
                                        <p:tgtEl>
                                          <p:spTgt spid="6"/>
                                        </p:tgtEl>
                                        <p:attrNameLst>
                                          <p:attrName>ppt_x</p:attrName>
                                          <p:attrName>ppt_y</p:attrName>
                                        </p:attrNameLst>
                                      </p:cBhvr>
                                      <p:rCtr x="0" y="-6736"/>
                                    </p:animMotion>
                                  </p:childTnLst>
                                </p:cTn>
                              </p:par>
                              <p:par>
                                <p:cTn id="15" presetID="10"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64" presetClass="path" presetSubtype="0" decel="100000" fill="hold" nodeType="withEffect">
                                  <p:stCondLst>
                                    <p:cond delay="0"/>
                                  </p:stCondLst>
                                  <p:childTnLst>
                                    <p:animMotion origin="layout" path="M -2.70833E-6 0.10023 L -2.70833E-6 2.22222E-6 " pathEditMode="relative" rAng="0" ptsTypes="AA">
                                      <p:cBhvr>
                                        <p:cTn id="19" dur="750" fill="hold"/>
                                        <p:tgtEl>
                                          <p:spTgt spid="54"/>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6" grpId="0"/>
      <p:bldP spid="6" grpId="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3600" dirty="0"/>
              <a:t>Cloud governance team</a:t>
            </a:r>
          </a:p>
        </p:txBody>
      </p:sp>
    </p:spTree>
    <p:extLst>
      <p:ext uri="{BB962C8B-B14F-4D97-AF65-F5344CB8AC3E}">
        <p14:creationId xmlns:p14="http://schemas.microsoft.com/office/powerpoint/2010/main" val="227312125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Cloud governance team</a:t>
            </a:r>
          </a:p>
        </p:txBody>
      </p:sp>
      <p:sp>
        <p:nvSpPr>
          <p:cNvPr id="3" name="Text Placeholder 2"/>
          <p:cNvSpPr>
            <a:spLocks noGrp="1"/>
          </p:cNvSpPr>
          <p:nvPr>
            <p:ph type="body" sz="quarter" idx="10"/>
          </p:nvPr>
        </p:nvSpPr>
        <p:spPr>
          <a:xfrm>
            <a:off x="455996" y="1298539"/>
            <a:ext cx="7375306" cy="903324"/>
          </a:xfrm>
        </p:spPr>
        <p:txBody>
          <a:bodyPr/>
          <a:lstStyle/>
          <a:p>
            <a:pPr marL="0" indent="0">
              <a:buNone/>
            </a:pPr>
            <a:r>
              <a:rPr lang="en-US" dirty="0"/>
              <a:t>A cloud governance team evaluates and manages risk tolerance, identifies high-risk areas for business, and converts risks into governing corporate policies.</a:t>
            </a:r>
          </a:p>
        </p:txBody>
      </p:sp>
      <p:sp>
        <p:nvSpPr>
          <p:cNvPr id="10" name="TextBox 9">
            <a:extLst>
              <a:ext uri="{FF2B5EF4-FFF2-40B4-BE49-F238E27FC236}">
                <a16:creationId xmlns:a16="http://schemas.microsoft.com/office/drawing/2014/main" id="{6B12E8E1-CE3A-4680-9071-F9370BECC1F7}"/>
              </a:ext>
            </a:extLst>
          </p:cNvPr>
          <p:cNvSpPr txBox="1"/>
          <p:nvPr/>
        </p:nvSpPr>
        <p:spPr>
          <a:xfrm>
            <a:off x="8855115" y="3628555"/>
            <a:ext cx="2869249"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Ensures cloud-adoption risks and risk tolerance are properly evaluated and managed.</a:t>
            </a:r>
          </a:p>
        </p:txBody>
      </p:sp>
      <p:sp>
        <p:nvSpPr>
          <p:cNvPr id="2" name="TextBox 1">
            <a:extLst>
              <a:ext uri="{FF2B5EF4-FFF2-40B4-BE49-F238E27FC236}">
                <a16:creationId xmlns:a16="http://schemas.microsoft.com/office/drawing/2014/main" id="{F30770E8-876D-41BA-83CC-B89740E4BA82}"/>
              </a:ext>
            </a:extLst>
          </p:cNvPr>
          <p:cNvSpPr txBox="1"/>
          <p:nvPr/>
        </p:nvSpPr>
        <p:spPr>
          <a:xfrm>
            <a:off x="429537" y="2403475"/>
            <a:ext cx="6480550" cy="4311950"/>
          </a:xfrm>
          <a:prstGeom prst="rect">
            <a:avLst/>
          </a:prstGeom>
          <a:noFill/>
        </p:spPr>
        <p:txBody>
          <a:bodyPr wrap="square" lIns="0" tIns="146304" rIns="182880" bIns="146304" rtlCol="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Determine necessity of cloud governance team.</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Align with other teams to:</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Review your company's strategy and plan template</a:t>
            </a:r>
            <a:r>
              <a:rPr kumimoji="0" lang="en-US" sz="1400" b="0" i="0" u="none" strike="noStrike" kern="1200" cap="none" spc="0" normalizeH="0" baseline="0" noProof="0" dirty="0">
                <a:ln>
                  <a:noFill/>
                </a:ln>
                <a:solidFill>
                  <a:srgbClr val="000000"/>
                </a:solidFill>
                <a:effectLst/>
                <a:uLnTx/>
                <a:uFillTx/>
                <a:latin typeface="Segoe UI"/>
                <a:ea typeface="+mn-ea"/>
                <a:cs typeface="+mn-cs"/>
              </a:rPr>
              <a:t> with members of the cloud strategy team to understand motivations, metrics, and strategy.</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Review your company's cloud adoption plan template </a:t>
            </a:r>
            <a:r>
              <a:rPr kumimoji="0" lang="en-US" sz="1400" b="0" i="0" u="none" strike="noStrike" kern="1200" cap="none" spc="0" normalizeH="0" baseline="0" noProof="0" dirty="0">
                <a:ln>
                  <a:noFill/>
                </a:ln>
                <a:solidFill>
                  <a:srgbClr val="000000"/>
                </a:solidFill>
                <a:effectLst/>
                <a:uLnTx/>
                <a:uFillTx/>
                <a:latin typeface="Segoe UI"/>
                <a:ea typeface="+mn-ea"/>
                <a:cs typeface="+mn-cs"/>
              </a:rPr>
              <a:t>with members of the cloud adoption team to understand timelines and prioritization.</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Review the operation team's operations management workbook </a:t>
            </a:r>
            <a:r>
              <a:rPr kumimoji="0" lang="en-US" sz="1400" b="0" i="0" u="none" strike="noStrike" kern="1200" cap="none" spc="0" normalizeH="0" baseline="0" noProof="0" dirty="0">
                <a:ln>
                  <a:noFill/>
                </a:ln>
                <a:solidFill>
                  <a:srgbClr val="000000"/>
                </a:solidFill>
                <a:effectLst/>
                <a:uLnTx/>
                <a:uFillTx/>
                <a:latin typeface="Segoe UI"/>
                <a:ea typeface="+mn-ea"/>
                <a:cs typeface="+mn-cs"/>
              </a:rPr>
              <a:t>to understand the operational requirements and commitments that have been established with the business.</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Establish cadence with teams that aligns with: </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Release and planning cycles.</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The cloud strategy team to review risks of the next wave of adoption and gauge the team's level of tolerance for risks.</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Review and iterate.</a:t>
            </a:r>
          </a:p>
        </p:txBody>
      </p:sp>
      <p:sp>
        <p:nvSpPr>
          <p:cNvPr id="5" name="TextBox 4">
            <a:extLst>
              <a:ext uri="{FF2B5EF4-FFF2-40B4-BE49-F238E27FC236}">
                <a16:creationId xmlns:a16="http://schemas.microsoft.com/office/drawing/2014/main" id="{DE16EFB9-12CD-4DC6-8D40-2C04B70E813D}"/>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Cloud governance team functions</a:t>
            </a:r>
          </a:p>
        </p:txBody>
      </p:sp>
      <p:grpSp>
        <p:nvGrpSpPr>
          <p:cNvPr id="11" name="Group 10">
            <a:extLst>
              <a:ext uri="{FF2B5EF4-FFF2-40B4-BE49-F238E27FC236}">
                <a16:creationId xmlns:a16="http://schemas.microsoft.com/office/drawing/2014/main" id="{132516E0-84A8-4634-9223-DE27B8F37D03}"/>
              </a:ext>
            </a:extLst>
          </p:cNvPr>
          <p:cNvGrpSpPr/>
          <p:nvPr/>
        </p:nvGrpSpPr>
        <p:grpSpPr>
          <a:xfrm>
            <a:off x="9560330" y="701464"/>
            <a:ext cx="1130817" cy="1194149"/>
            <a:chOff x="9250477" y="4222361"/>
            <a:chExt cx="1561915" cy="1649391"/>
          </a:xfrm>
          <a:solidFill>
            <a:schemeClr val="bg1"/>
          </a:solidFill>
        </p:grpSpPr>
        <p:grpSp>
          <p:nvGrpSpPr>
            <p:cNvPr id="12" name="Group 11">
              <a:extLst>
                <a:ext uri="{FF2B5EF4-FFF2-40B4-BE49-F238E27FC236}">
                  <a16:creationId xmlns:a16="http://schemas.microsoft.com/office/drawing/2014/main" id="{C5E702DA-AA12-4043-8872-72ABE1D66816}"/>
                </a:ext>
              </a:extLst>
            </p:cNvPr>
            <p:cNvGrpSpPr/>
            <p:nvPr/>
          </p:nvGrpSpPr>
          <p:grpSpPr>
            <a:xfrm>
              <a:off x="9250477" y="4904253"/>
              <a:ext cx="291871" cy="316193"/>
              <a:chOff x="9229725" y="2642644"/>
              <a:chExt cx="457200" cy="495300"/>
            </a:xfrm>
            <a:grpFill/>
          </p:grpSpPr>
          <p:sp>
            <p:nvSpPr>
              <p:cNvPr id="40" name="Freeform: Shape 39">
                <a:extLst>
                  <a:ext uri="{FF2B5EF4-FFF2-40B4-BE49-F238E27FC236}">
                    <a16:creationId xmlns:a16="http://schemas.microsoft.com/office/drawing/2014/main" id="{7C8BD6D0-EE92-4CFD-8029-4CFBA8526F5C}"/>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23D277EE-5F32-4A9A-B7B9-1A9A98FA90A6}"/>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1137FD5-96A9-4721-9B08-A17ECEBF9A50}"/>
                </a:ext>
              </a:extLst>
            </p:cNvPr>
            <p:cNvGrpSpPr/>
            <p:nvPr/>
          </p:nvGrpSpPr>
          <p:grpSpPr>
            <a:xfrm>
              <a:off x="9889161" y="4222361"/>
              <a:ext cx="291871" cy="316194"/>
              <a:chOff x="9229725" y="2563544"/>
              <a:chExt cx="457200" cy="495302"/>
            </a:xfrm>
            <a:grpFill/>
          </p:grpSpPr>
          <p:sp>
            <p:nvSpPr>
              <p:cNvPr id="38" name="Freeform: Shape 37">
                <a:extLst>
                  <a:ext uri="{FF2B5EF4-FFF2-40B4-BE49-F238E27FC236}">
                    <a16:creationId xmlns:a16="http://schemas.microsoft.com/office/drawing/2014/main" id="{5B13FE00-3AAF-4A32-97FC-021C23CB907A}"/>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9CAA9EB3-D379-445A-889B-B50F45A981C9}"/>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3E5B3149-0C85-45EE-8671-C37270C4475C}"/>
                </a:ext>
              </a:extLst>
            </p:cNvPr>
            <p:cNvGrpSpPr/>
            <p:nvPr/>
          </p:nvGrpSpPr>
          <p:grpSpPr>
            <a:xfrm>
              <a:off x="10520521" y="4904253"/>
              <a:ext cx="291871" cy="316193"/>
              <a:chOff x="9229725" y="2642644"/>
              <a:chExt cx="457200" cy="495300"/>
            </a:xfrm>
            <a:grpFill/>
          </p:grpSpPr>
          <p:sp>
            <p:nvSpPr>
              <p:cNvPr id="36" name="Freeform: Shape 35">
                <a:extLst>
                  <a:ext uri="{FF2B5EF4-FFF2-40B4-BE49-F238E27FC236}">
                    <a16:creationId xmlns:a16="http://schemas.microsoft.com/office/drawing/2014/main" id="{BFB5B55E-A7A3-4FF4-882F-EB6C5222B874}"/>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DB7AA09F-BDBF-4577-80F9-4835D06A4033}"/>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80B0F737-3F33-4B45-A6BD-68A6B52FCAA6}"/>
                </a:ext>
              </a:extLst>
            </p:cNvPr>
            <p:cNvGrpSpPr/>
            <p:nvPr/>
          </p:nvGrpSpPr>
          <p:grpSpPr>
            <a:xfrm>
              <a:off x="10388741" y="5345213"/>
              <a:ext cx="291871" cy="316193"/>
              <a:chOff x="9229725" y="2642644"/>
              <a:chExt cx="457200" cy="495300"/>
            </a:xfrm>
            <a:grpFill/>
          </p:grpSpPr>
          <p:sp>
            <p:nvSpPr>
              <p:cNvPr id="34" name="Freeform: Shape 33">
                <a:extLst>
                  <a:ext uri="{FF2B5EF4-FFF2-40B4-BE49-F238E27FC236}">
                    <a16:creationId xmlns:a16="http://schemas.microsoft.com/office/drawing/2014/main" id="{25521667-9283-4B1A-9168-1B5CF87A38A3}"/>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0D029AB3-9D34-4E01-B1B5-35FE881A7B8A}"/>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7C62786-AF83-4766-99D7-F3D9A3354FC3}"/>
                </a:ext>
              </a:extLst>
            </p:cNvPr>
            <p:cNvGrpSpPr/>
            <p:nvPr/>
          </p:nvGrpSpPr>
          <p:grpSpPr>
            <a:xfrm>
              <a:off x="9889161" y="5555559"/>
              <a:ext cx="291871" cy="316193"/>
              <a:chOff x="9229725" y="2642644"/>
              <a:chExt cx="457200" cy="495300"/>
            </a:xfrm>
            <a:grpFill/>
          </p:grpSpPr>
          <p:sp>
            <p:nvSpPr>
              <p:cNvPr id="32" name="Freeform: Shape 31">
                <a:extLst>
                  <a:ext uri="{FF2B5EF4-FFF2-40B4-BE49-F238E27FC236}">
                    <a16:creationId xmlns:a16="http://schemas.microsoft.com/office/drawing/2014/main" id="{0BDD64BD-3028-4498-985C-9B2D1B9ECA05}"/>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0F370BF-9584-4768-BC4A-A76818D02818}"/>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2AD6F356-574A-4D67-BBC1-BCA7D4ADAE6F}"/>
                </a:ext>
              </a:extLst>
            </p:cNvPr>
            <p:cNvGrpSpPr/>
            <p:nvPr/>
          </p:nvGrpSpPr>
          <p:grpSpPr>
            <a:xfrm>
              <a:off x="9424753" y="5339951"/>
              <a:ext cx="291871" cy="316193"/>
              <a:chOff x="9229725" y="2642644"/>
              <a:chExt cx="457200" cy="495300"/>
            </a:xfrm>
            <a:grpFill/>
          </p:grpSpPr>
          <p:sp>
            <p:nvSpPr>
              <p:cNvPr id="30" name="Freeform: Shape 29">
                <a:extLst>
                  <a:ext uri="{FF2B5EF4-FFF2-40B4-BE49-F238E27FC236}">
                    <a16:creationId xmlns:a16="http://schemas.microsoft.com/office/drawing/2014/main" id="{CAA8C22D-2C5D-4245-A5C4-90248AE90210}"/>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3F64F56-88B0-4DA4-9163-7A341080D5E2}"/>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C6A3FF0F-6A65-46F2-9E18-6A8A724E0FC7}"/>
                </a:ext>
              </a:extLst>
            </p:cNvPr>
            <p:cNvGrpSpPr/>
            <p:nvPr/>
          </p:nvGrpSpPr>
          <p:grpSpPr>
            <a:xfrm>
              <a:off x="10388741" y="4412852"/>
              <a:ext cx="291871" cy="316193"/>
              <a:chOff x="9229725" y="2642644"/>
              <a:chExt cx="457200" cy="495300"/>
            </a:xfrm>
            <a:grpFill/>
          </p:grpSpPr>
          <p:sp>
            <p:nvSpPr>
              <p:cNvPr id="28" name="Freeform: Shape 27">
                <a:extLst>
                  <a:ext uri="{FF2B5EF4-FFF2-40B4-BE49-F238E27FC236}">
                    <a16:creationId xmlns:a16="http://schemas.microsoft.com/office/drawing/2014/main" id="{79C88FC3-0BD1-48D7-8EF8-81B0D301E81A}"/>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7629910-7CF6-4303-8AF8-31E49EA609FD}"/>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3E4E606D-75B4-4DC7-92A6-6B3BA5C4181F}"/>
                </a:ext>
              </a:extLst>
            </p:cNvPr>
            <p:cNvGrpSpPr/>
            <p:nvPr/>
          </p:nvGrpSpPr>
          <p:grpSpPr>
            <a:xfrm>
              <a:off x="9424753" y="4401159"/>
              <a:ext cx="291871" cy="316193"/>
              <a:chOff x="9229725" y="2642644"/>
              <a:chExt cx="457200" cy="495300"/>
            </a:xfrm>
            <a:grpFill/>
          </p:grpSpPr>
          <p:sp>
            <p:nvSpPr>
              <p:cNvPr id="26" name="Freeform: Shape 25">
                <a:extLst>
                  <a:ext uri="{FF2B5EF4-FFF2-40B4-BE49-F238E27FC236}">
                    <a16:creationId xmlns:a16="http://schemas.microsoft.com/office/drawing/2014/main" id="{89328776-6634-4A3E-B6A7-5DF7431A8F40}"/>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C6CDA3E-7A64-4B30-8B2E-50E542C6CA7C}"/>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7208295A-3DE0-4993-911C-6FA0270D3C77}"/>
                </a:ext>
              </a:extLst>
            </p:cNvPr>
            <p:cNvGrpSpPr/>
            <p:nvPr/>
          </p:nvGrpSpPr>
          <p:grpSpPr>
            <a:xfrm>
              <a:off x="9623426" y="4639494"/>
              <a:ext cx="828674" cy="828674"/>
              <a:chOff x="9672003" y="4688071"/>
              <a:chExt cx="731520" cy="731520"/>
            </a:xfrm>
            <a:grpFill/>
          </p:grpSpPr>
          <p:cxnSp>
            <p:nvCxnSpPr>
              <p:cNvPr id="21" name="Straight Connector 20">
                <a:extLst>
                  <a:ext uri="{FF2B5EF4-FFF2-40B4-BE49-F238E27FC236}">
                    <a16:creationId xmlns:a16="http://schemas.microsoft.com/office/drawing/2014/main" id="{D4814FAD-DB05-42D8-9753-8D5D29BFE493}"/>
                  </a:ext>
                </a:extLst>
              </p:cNvPr>
              <p:cNvCxnSpPr>
                <a:cxnSpLocks/>
              </p:cNvCxnSpPr>
              <p:nvPr/>
            </p:nvCxnSpPr>
            <p:spPr>
              <a:xfrm>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5F1623-2469-4ECE-AC95-FE6BE9998150}"/>
                  </a:ext>
                </a:extLst>
              </p:cNvPr>
              <p:cNvCxnSpPr>
                <a:cxnSpLocks/>
              </p:cNvCxnSpPr>
              <p:nvPr/>
            </p:nvCxnSpPr>
            <p:spPr>
              <a:xfrm flipH="1">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49F4CE-CECD-4343-8B0E-0F781C396F4F}"/>
                  </a:ext>
                </a:extLst>
              </p:cNvPr>
              <p:cNvCxnSpPr>
                <a:cxnSpLocks/>
              </p:cNvCxnSpPr>
              <p:nvPr/>
            </p:nvCxnSpPr>
            <p:spPr>
              <a:xfrm>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C8FC91-6B39-4EC2-A7D5-BD49C70C9B4B}"/>
                  </a:ext>
                </a:extLst>
              </p:cNvPr>
              <p:cNvCxnSpPr>
                <a:cxnSpLocks/>
              </p:cNvCxnSpPr>
              <p:nvPr/>
            </p:nvCxnSpPr>
            <p:spPr>
              <a:xfrm rot="5400000">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BBB9478-8FC2-4C30-A675-FC3C4163A249}"/>
                  </a:ext>
                </a:extLst>
              </p:cNvPr>
              <p:cNvSpPr/>
              <p:nvPr/>
            </p:nvSpPr>
            <p:spPr bwMode="auto">
              <a:xfrm>
                <a:off x="9892897" y="4908965"/>
                <a:ext cx="289732" cy="289732"/>
              </a:xfrm>
              <a:prstGeom prst="ellipse">
                <a:avLst/>
              </a:prstGeom>
              <a:grp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3" name="TextBox 42">
            <a:extLst>
              <a:ext uri="{FF2B5EF4-FFF2-40B4-BE49-F238E27FC236}">
                <a16:creationId xmlns:a16="http://schemas.microsoft.com/office/drawing/2014/main" id="{9C6A5F17-5302-4B00-AE1F-2E4C70FFF40F}"/>
              </a:ext>
            </a:extLst>
          </p:cNvPr>
          <p:cNvSpPr txBox="1"/>
          <p:nvPr/>
        </p:nvSpPr>
        <p:spPr>
          <a:xfrm>
            <a:off x="8855115" y="4878701"/>
            <a:ext cx="2869249" cy="8863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Identifies risks that can't be tolerated by the business, and it converts risks into governing corporate policies.</a:t>
            </a:r>
          </a:p>
        </p:txBody>
      </p:sp>
      <p:cxnSp>
        <p:nvCxnSpPr>
          <p:cNvPr id="46" name="Straight Connector 45">
            <a:extLst>
              <a:ext uri="{FF2B5EF4-FFF2-40B4-BE49-F238E27FC236}">
                <a16:creationId xmlns:a16="http://schemas.microsoft.com/office/drawing/2014/main" id="{E3503738-9140-4126-81B3-4E6E8BCB11C8}"/>
              </a:ext>
            </a:extLst>
          </p:cNvPr>
          <p:cNvCxnSpPr/>
          <p:nvPr/>
        </p:nvCxnSpPr>
        <p:spPr>
          <a:xfrm>
            <a:off x="8893215" y="45894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E05A662-AFFD-4629-B31B-A31D6491B376}"/>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05109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Cloud governance team</a:t>
            </a:r>
          </a:p>
        </p:txBody>
      </p:sp>
      <p:sp>
        <p:nvSpPr>
          <p:cNvPr id="3" name="Text Placeholder 2"/>
          <p:cNvSpPr>
            <a:spLocks noGrp="1"/>
          </p:cNvSpPr>
          <p:nvPr>
            <p:ph type="body" sz="quarter" idx="10"/>
          </p:nvPr>
        </p:nvSpPr>
        <p:spPr>
          <a:xfrm>
            <a:off x="455996" y="1298539"/>
            <a:ext cx="7375306" cy="903324"/>
          </a:xfrm>
        </p:spPr>
        <p:txBody>
          <a:bodyPr/>
          <a:lstStyle/>
          <a:p>
            <a:pPr marL="0" indent="0">
              <a:buNone/>
            </a:pPr>
            <a:r>
              <a:rPr lang="en-US" dirty="0"/>
              <a:t>A cloud governance team evaluates and manages risk tolerance, identifies high-risk areas for business, and converts risks into governing corporate policies.</a:t>
            </a:r>
          </a:p>
        </p:txBody>
      </p:sp>
      <p:sp>
        <p:nvSpPr>
          <p:cNvPr id="10" name="TextBox 9">
            <a:extLst>
              <a:ext uri="{FF2B5EF4-FFF2-40B4-BE49-F238E27FC236}">
                <a16:creationId xmlns:a16="http://schemas.microsoft.com/office/drawing/2014/main" id="{6B12E8E1-CE3A-4680-9071-F9370BECC1F7}"/>
              </a:ext>
            </a:extLst>
          </p:cNvPr>
          <p:cNvSpPr txBox="1"/>
          <p:nvPr/>
        </p:nvSpPr>
        <p:spPr>
          <a:xfrm>
            <a:off x="8855115" y="3628555"/>
            <a:ext cx="2869249" cy="6647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Ensures cloud-adoption risks and risk tolerance are properly evaluated and managed.</a:t>
            </a:r>
          </a:p>
        </p:txBody>
      </p:sp>
      <p:sp>
        <p:nvSpPr>
          <p:cNvPr id="2" name="TextBox 1">
            <a:extLst>
              <a:ext uri="{FF2B5EF4-FFF2-40B4-BE49-F238E27FC236}">
                <a16:creationId xmlns:a16="http://schemas.microsoft.com/office/drawing/2014/main" id="{F30770E8-876D-41BA-83CC-B89740E4BA82}"/>
              </a:ext>
            </a:extLst>
          </p:cNvPr>
          <p:cNvSpPr txBox="1"/>
          <p:nvPr/>
        </p:nvSpPr>
        <p:spPr>
          <a:xfrm>
            <a:off x="429536" y="2403475"/>
            <a:ext cx="6046499" cy="3432175"/>
          </a:xfrm>
          <a:prstGeom prst="rect">
            <a:avLst/>
          </a:prstGeom>
        </p:spPr>
        <p:txBody>
          <a:bodyPr wrap="square" lIns="0" tIns="146304" rIns="182880" bIns="146304" rtlCol="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Review Govern module of Cloud Adoption Framework </a:t>
            </a:r>
            <a:r>
              <a:rPr kumimoji="0" lang="en-US" sz="1600" b="0" i="0" u="none" strike="noStrike" kern="1200" cap="none" spc="0" normalizeH="0" baseline="0" noProof="0" dirty="0">
                <a:ln>
                  <a:noFill/>
                </a:ln>
                <a:solidFill>
                  <a:srgbClr val="000000"/>
                </a:solidFill>
                <a:effectLst/>
                <a:uLnTx/>
                <a:uFillTx/>
                <a:latin typeface="Segoe UI"/>
                <a:ea typeface="+mn-ea"/>
                <a:cs typeface="+mn-cs"/>
              </a:rPr>
              <a:t>(methodology, approach, and implementation).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Complete the governance benchmark </a:t>
            </a:r>
            <a:r>
              <a:rPr kumimoji="0" lang="en-US" sz="1600" b="0" i="0" u="none" strike="noStrike" kern="1200" cap="none" spc="0" normalizeH="0" baseline="0" noProof="0" dirty="0">
                <a:ln>
                  <a:noFill/>
                </a:ln>
                <a:solidFill>
                  <a:srgbClr val="000000"/>
                </a:solidFill>
                <a:effectLst/>
                <a:uLnTx/>
                <a:uFillTx/>
                <a:latin typeface="Segoe UI"/>
                <a:ea typeface="+mn-ea"/>
                <a:cs typeface="+mn-cs"/>
              </a:rPr>
              <a:t>to assess your governance needs and priorities.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Implement the governance MVP approach </a:t>
            </a:r>
            <a:r>
              <a:rPr kumimoji="0" lang="en-US" sz="1600" b="0" i="0" u="none" strike="noStrike" kern="1200" cap="none" spc="0" normalizeH="0" baseline="0" noProof="0" dirty="0">
                <a:ln>
                  <a:noFill/>
                </a:ln>
                <a:solidFill>
                  <a:srgbClr val="000000"/>
                </a:solidFill>
                <a:effectLst/>
                <a:uLnTx/>
                <a:uFillTx/>
                <a:latin typeface="Segoe UI"/>
                <a:ea typeface="+mn-ea"/>
                <a:cs typeface="+mn-cs"/>
              </a:rPr>
              <a:t>(initial governance best practice and configuration) that best fits your organization’s needs.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Continuously improve governance maturity </a:t>
            </a:r>
            <a:r>
              <a:rPr kumimoji="0" lang="en-US" sz="1600" b="0" i="0" u="none" strike="noStrike" kern="1200" cap="none" spc="0" normalizeH="0" baseline="0" noProof="0" dirty="0">
                <a:ln>
                  <a:noFill/>
                </a:ln>
                <a:solidFill>
                  <a:srgbClr val="000000"/>
                </a:solidFill>
                <a:effectLst/>
                <a:uLnTx/>
                <a:uFillTx/>
                <a:latin typeface="Segoe UI"/>
                <a:ea typeface="+mn-ea"/>
                <a:cs typeface="+mn-cs"/>
              </a:rPr>
              <a:t>– align with cloud adoption plan to continue to </a:t>
            </a: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ensure governance controls guard against changing risks and governance needs</a:t>
            </a:r>
            <a:r>
              <a:rPr kumimoji="0" lang="en-US" sz="1600" b="0" i="0" u="none" strike="noStrike" kern="1200" cap="none" spc="0" normalizeH="0" baseline="0" noProof="0" dirty="0">
                <a:ln>
                  <a:noFill/>
                </a:ln>
                <a:solidFill>
                  <a:srgbClr val="0078D3"/>
                </a:solidFill>
                <a:effectLst/>
                <a:uLnTx/>
                <a:uFillTx/>
                <a:latin typeface="Segoe UI"/>
                <a:ea typeface="+mn-ea"/>
                <a:cs typeface="+mn-cs"/>
              </a:rPr>
              <a:t>.</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As landing zones are deployed and expanded, </a:t>
            </a: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evaluate deployments to ensure adherence to governance guidelines</a:t>
            </a:r>
            <a:r>
              <a:rPr kumimoji="0" lang="en-US" sz="1600" b="0" i="0" u="none" strike="noStrike" kern="1200" cap="none" spc="0" normalizeH="0" baseline="0" noProof="0" dirty="0">
                <a:ln>
                  <a:noFill/>
                </a:ln>
                <a:solidFill>
                  <a:srgbClr val="0078D3"/>
                </a:solidFill>
                <a:effectLst/>
                <a:uLnTx/>
                <a:uFillTx/>
                <a:latin typeface="Segoe UI"/>
                <a:ea typeface="+mn-ea"/>
                <a:cs typeface="+mn-cs"/>
              </a:rPr>
              <a:t> </a:t>
            </a: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as new risks or governance violations might emerge</a:t>
            </a:r>
            <a:r>
              <a:rPr kumimoji="0" lang="en-US" sz="1600" b="0" i="0" u="none" strike="noStrike" kern="1200" cap="none" spc="0" normalizeH="0" baseline="0" noProof="0" dirty="0">
                <a:ln>
                  <a:noFill/>
                </a:ln>
                <a:solidFill>
                  <a:srgbClr val="0078D3"/>
                </a:solidFill>
                <a:effectLst/>
                <a:uLnTx/>
                <a:uFillTx/>
                <a:latin typeface="Segoe UI"/>
                <a:ea typeface="+mn-ea"/>
                <a:cs typeface="+mn-cs"/>
              </a:rPr>
              <a:t>.</a:t>
            </a:r>
          </a:p>
        </p:txBody>
      </p:sp>
      <p:sp>
        <p:nvSpPr>
          <p:cNvPr id="5" name="TextBox 4">
            <a:extLst>
              <a:ext uri="{FF2B5EF4-FFF2-40B4-BE49-F238E27FC236}">
                <a16:creationId xmlns:a16="http://schemas.microsoft.com/office/drawing/2014/main" id="{DE16EFB9-12CD-4DC6-8D40-2C04B70E813D}"/>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Cloud governance team functions</a:t>
            </a:r>
          </a:p>
        </p:txBody>
      </p:sp>
      <p:sp>
        <p:nvSpPr>
          <p:cNvPr id="43" name="TextBox 42">
            <a:extLst>
              <a:ext uri="{FF2B5EF4-FFF2-40B4-BE49-F238E27FC236}">
                <a16:creationId xmlns:a16="http://schemas.microsoft.com/office/drawing/2014/main" id="{9C6A5F17-5302-4B00-AE1F-2E4C70FFF40F}"/>
              </a:ext>
            </a:extLst>
          </p:cNvPr>
          <p:cNvSpPr txBox="1"/>
          <p:nvPr/>
        </p:nvSpPr>
        <p:spPr>
          <a:xfrm>
            <a:off x="8855115" y="4878701"/>
            <a:ext cx="2869249" cy="8863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Identifies risks that can't be tolerated by the business, and it converts risks into governing corporate policies.</a:t>
            </a:r>
          </a:p>
        </p:txBody>
      </p:sp>
      <p:cxnSp>
        <p:nvCxnSpPr>
          <p:cNvPr id="46" name="Straight Connector 45">
            <a:extLst>
              <a:ext uri="{FF2B5EF4-FFF2-40B4-BE49-F238E27FC236}">
                <a16:creationId xmlns:a16="http://schemas.microsoft.com/office/drawing/2014/main" id="{E3503738-9140-4126-81B3-4E6E8BCB11C8}"/>
              </a:ext>
            </a:extLst>
          </p:cNvPr>
          <p:cNvCxnSpPr/>
          <p:nvPr/>
        </p:nvCxnSpPr>
        <p:spPr>
          <a:xfrm>
            <a:off x="8893215" y="45894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E05A662-AFFD-4629-B31B-A31D6491B376}"/>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3F0F691-5567-4FFB-9E0F-17242AEDFE42}"/>
              </a:ext>
            </a:extLst>
          </p:cNvPr>
          <p:cNvGrpSpPr/>
          <p:nvPr/>
        </p:nvGrpSpPr>
        <p:grpSpPr>
          <a:xfrm>
            <a:off x="9560330" y="701464"/>
            <a:ext cx="1130817" cy="1194149"/>
            <a:chOff x="9250477" y="4222361"/>
            <a:chExt cx="1561915" cy="1649391"/>
          </a:xfrm>
          <a:solidFill>
            <a:schemeClr val="bg1"/>
          </a:solidFill>
        </p:grpSpPr>
        <p:grpSp>
          <p:nvGrpSpPr>
            <p:cNvPr id="44" name="Group 43">
              <a:extLst>
                <a:ext uri="{FF2B5EF4-FFF2-40B4-BE49-F238E27FC236}">
                  <a16:creationId xmlns:a16="http://schemas.microsoft.com/office/drawing/2014/main" id="{8540CAAD-6FD9-49DD-8916-6B45B94C9426}"/>
                </a:ext>
              </a:extLst>
            </p:cNvPr>
            <p:cNvGrpSpPr/>
            <p:nvPr/>
          </p:nvGrpSpPr>
          <p:grpSpPr>
            <a:xfrm>
              <a:off x="9250477" y="4904253"/>
              <a:ext cx="291871" cy="316193"/>
              <a:chOff x="9229725" y="2642644"/>
              <a:chExt cx="457200" cy="495300"/>
            </a:xfrm>
            <a:grpFill/>
          </p:grpSpPr>
          <p:sp>
            <p:nvSpPr>
              <p:cNvPr id="74" name="Freeform: Shape 73">
                <a:extLst>
                  <a:ext uri="{FF2B5EF4-FFF2-40B4-BE49-F238E27FC236}">
                    <a16:creationId xmlns:a16="http://schemas.microsoft.com/office/drawing/2014/main" id="{8E3EA1BC-5A28-4C2B-A5B7-94DA70F9D97E}"/>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84D4AAE-A542-4EDD-87C1-4E21E451E183}"/>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B6C7BE3-A155-44D5-8B6A-CD78D1EC76CD}"/>
                </a:ext>
              </a:extLst>
            </p:cNvPr>
            <p:cNvGrpSpPr/>
            <p:nvPr/>
          </p:nvGrpSpPr>
          <p:grpSpPr>
            <a:xfrm>
              <a:off x="9889161" y="4222361"/>
              <a:ext cx="291871" cy="316194"/>
              <a:chOff x="9229725" y="2563544"/>
              <a:chExt cx="457200" cy="495302"/>
            </a:xfrm>
            <a:grpFill/>
          </p:grpSpPr>
          <p:sp>
            <p:nvSpPr>
              <p:cNvPr id="72" name="Freeform: Shape 71">
                <a:extLst>
                  <a:ext uri="{FF2B5EF4-FFF2-40B4-BE49-F238E27FC236}">
                    <a16:creationId xmlns:a16="http://schemas.microsoft.com/office/drawing/2014/main" id="{F793EE0B-D957-4294-B844-E6C7938B2CFE}"/>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880B7D7-E539-4C65-8455-927A4F537439}"/>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3AE9BFDC-957F-449B-94A5-4549D0848770}"/>
                </a:ext>
              </a:extLst>
            </p:cNvPr>
            <p:cNvGrpSpPr/>
            <p:nvPr/>
          </p:nvGrpSpPr>
          <p:grpSpPr>
            <a:xfrm>
              <a:off x="10520521" y="4904253"/>
              <a:ext cx="291871" cy="316193"/>
              <a:chOff x="9229725" y="2642644"/>
              <a:chExt cx="457200" cy="495300"/>
            </a:xfrm>
            <a:grpFill/>
          </p:grpSpPr>
          <p:sp>
            <p:nvSpPr>
              <p:cNvPr id="70" name="Freeform: Shape 69">
                <a:extLst>
                  <a:ext uri="{FF2B5EF4-FFF2-40B4-BE49-F238E27FC236}">
                    <a16:creationId xmlns:a16="http://schemas.microsoft.com/office/drawing/2014/main" id="{2E0E0120-912A-419D-AFB6-E1170BDCCAFC}"/>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581F1FB2-4E09-4EFF-907D-73F567CC032A}"/>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72B4D2A4-8B40-4A42-9740-9A9202B88A02}"/>
                </a:ext>
              </a:extLst>
            </p:cNvPr>
            <p:cNvGrpSpPr/>
            <p:nvPr/>
          </p:nvGrpSpPr>
          <p:grpSpPr>
            <a:xfrm>
              <a:off x="10388741" y="5345213"/>
              <a:ext cx="291871" cy="316193"/>
              <a:chOff x="9229725" y="2642644"/>
              <a:chExt cx="457200" cy="495300"/>
            </a:xfrm>
            <a:grpFill/>
          </p:grpSpPr>
          <p:sp>
            <p:nvSpPr>
              <p:cNvPr id="68" name="Freeform: Shape 67">
                <a:extLst>
                  <a:ext uri="{FF2B5EF4-FFF2-40B4-BE49-F238E27FC236}">
                    <a16:creationId xmlns:a16="http://schemas.microsoft.com/office/drawing/2014/main" id="{EEF0903B-ED1F-4539-8522-8016379D314A}"/>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60A9A75-6D0A-4926-8DAB-034265FA84A7}"/>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C31D1A82-5B1E-4EE8-82FD-7D45176427BA}"/>
                </a:ext>
              </a:extLst>
            </p:cNvPr>
            <p:cNvGrpSpPr/>
            <p:nvPr/>
          </p:nvGrpSpPr>
          <p:grpSpPr>
            <a:xfrm>
              <a:off x="9889161" y="5555559"/>
              <a:ext cx="291871" cy="316193"/>
              <a:chOff x="9229725" y="2642644"/>
              <a:chExt cx="457200" cy="495300"/>
            </a:xfrm>
            <a:grpFill/>
          </p:grpSpPr>
          <p:sp>
            <p:nvSpPr>
              <p:cNvPr id="66" name="Freeform: Shape 65">
                <a:extLst>
                  <a:ext uri="{FF2B5EF4-FFF2-40B4-BE49-F238E27FC236}">
                    <a16:creationId xmlns:a16="http://schemas.microsoft.com/office/drawing/2014/main" id="{EF9082DA-E269-4CE1-A86E-D6519A235E48}"/>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E486487-4C45-4E55-9EDE-3755CA50D46F}"/>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DE0AB4F8-7163-433F-A55E-7CB001110A4F}"/>
                </a:ext>
              </a:extLst>
            </p:cNvPr>
            <p:cNvGrpSpPr/>
            <p:nvPr/>
          </p:nvGrpSpPr>
          <p:grpSpPr>
            <a:xfrm>
              <a:off x="9424753" y="5339951"/>
              <a:ext cx="291871" cy="316193"/>
              <a:chOff x="9229725" y="2642644"/>
              <a:chExt cx="457200" cy="495300"/>
            </a:xfrm>
            <a:grpFill/>
          </p:grpSpPr>
          <p:sp>
            <p:nvSpPr>
              <p:cNvPr id="64" name="Freeform: Shape 63">
                <a:extLst>
                  <a:ext uri="{FF2B5EF4-FFF2-40B4-BE49-F238E27FC236}">
                    <a16:creationId xmlns:a16="http://schemas.microsoft.com/office/drawing/2014/main" id="{8ABFC389-8F75-4E43-9870-35FC7F9A021C}"/>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D2C2842B-7D32-4F69-AD67-47345F7A4CB2}"/>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8961D344-856C-4E8F-AEB8-C1C13E4F0872}"/>
                </a:ext>
              </a:extLst>
            </p:cNvPr>
            <p:cNvGrpSpPr/>
            <p:nvPr/>
          </p:nvGrpSpPr>
          <p:grpSpPr>
            <a:xfrm>
              <a:off x="10388741" y="4412852"/>
              <a:ext cx="291871" cy="316193"/>
              <a:chOff x="9229725" y="2642644"/>
              <a:chExt cx="457200" cy="495300"/>
            </a:xfrm>
            <a:grpFill/>
          </p:grpSpPr>
          <p:sp>
            <p:nvSpPr>
              <p:cNvPr id="62" name="Freeform: Shape 61">
                <a:extLst>
                  <a:ext uri="{FF2B5EF4-FFF2-40B4-BE49-F238E27FC236}">
                    <a16:creationId xmlns:a16="http://schemas.microsoft.com/office/drawing/2014/main" id="{E09BF7E4-D757-4E23-A458-A45A1E26A307}"/>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1331983C-F892-4F54-BDDF-282CC435ADC4}"/>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3E474997-49BF-4EB9-BE6B-BCBD007A91C4}"/>
                </a:ext>
              </a:extLst>
            </p:cNvPr>
            <p:cNvGrpSpPr/>
            <p:nvPr/>
          </p:nvGrpSpPr>
          <p:grpSpPr>
            <a:xfrm>
              <a:off x="9424753" y="4401159"/>
              <a:ext cx="291871" cy="316193"/>
              <a:chOff x="9229725" y="2642644"/>
              <a:chExt cx="457200" cy="495300"/>
            </a:xfrm>
            <a:grpFill/>
          </p:grpSpPr>
          <p:sp>
            <p:nvSpPr>
              <p:cNvPr id="60" name="Freeform: Shape 59">
                <a:extLst>
                  <a:ext uri="{FF2B5EF4-FFF2-40B4-BE49-F238E27FC236}">
                    <a16:creationId xmlns:a16="http://schemas.microsoft.com/office/drawing/2014/main" id="{B050CBFA-09FF-4C78-9487-7A4319EB72AD}"/>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5AEDF58-35DD-4BE1-8A9C-4BABE56ABC2B}"/>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10D43E0-FBFD-4D60-906D-2AE859EE3D11}"/>
                </a:ext>
              </a:extLst>
            </p:cNvPr>
            <p:cNvGrpSpPr/>
            <p:nvPr/>
          </p:nvGrpSpPr>
          <p:grpSpPr>
            <a:xfrm>
              <a:off x="9623426" y="4639494"/>
              <a:ext cx="828674" cy="828674"/>
              <a:chOff x="9672003" y="4688071"/>
              <a:chExt cx="731520" cy="731520"/>
            </a:xfrm>
            <a:grpFill/>
          </p:grpSpPr>
          <p:cxnSp>
            <p:nvCxnSpPr>
              <p:cNvPr id="55" name="Straight Connector 54">
                <a:extLst>
                  <a:ext uri="{FF2B5EF4-FFF2-40B4-BE49-F238E27FC236}">
                    <a16:creationId xmlns:a16="http://schemas.microsoft.com/office/drawing/2014/main" id="{8C0128DA-206B-45D4-B018-044D5B620B45}"/>
                  </a:ext>
                </a:extLst>
              </p:cNvPr>
              <p:cNvCxnSpPr>
                <a:cxnSpLocks/>
              </p:cNvCxnSpPr>
              <p:nvPr/>
            </p:nvCxnSpPr>
            <p:spPr>
              <a:xfrm>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C30606E-5A0E-42EE-8EEF-F7AFE613BDA1}"/>
                  </a:ext>
                </a:extLst>
              </p:cNvPr>
              <p:cNvCxnSpPr>
                <a:cxnSpLocks/>
              </p:cNvCxnSpPr>
              <p:nvPr/>
            </p:nvCxnSpPr>
            <p:spPr>
              <a:xfrm flipH="1">
                <a:off x="9772920" y="4788988"/>
                <a:ext cx="529687" cy="529687"/>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A3D3610-1B3E-488C-9497-BE420F77B69C}"/>
                  </a:ext>
                </a:extLst>
              </p:cNvPr>
              <p:cNvCxnSpPr>
                <a:cxnSpLocks/>
              </p:cNvCxnSpPr>
              <p:nvPr/>
            </p:nvCxnSpPr>
            <p:spPr>
              <a:xfrm>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BFD2BC2-85CF-4FE7-A89B-2ED8F2603C54}"/>
                  </a:ext>
                </a:extLst>
              </p:cNvPr>
              <p:cNvCxnSpPr>
                <a:cxnSpLocks/>
              </p:cNvCxnSpPr>
              <p:nvPr/>
            </p:nvCxnSpPr>
            <p:spPr>
              <a:xfrm rot="5400000">
                <a:off x="9672003" y="5051196"/>
                <a:ext cx="731520" cy="5270"/>
              </a:xfrm>
              <a:prstGeom prst="line">
                <a:avLst/>
              </a:prstGeom>
              <a:grpFill/>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CCC2A63E-23F2-4E77-B122-DFB2A5622548}"/>
                  </a:ext>
                </a:extLst>
              </p:cNvPr>
              <p:cNvSpPr/>
              <p:nvPr/>
            </p:nvSpPr>
            <p:spPr bwMode="auto">
              <a:xfrm>
                <a:off x="9892897" y="4908965"/>
                <a:ext cx="289732" cy="289732"/>
              </a:xfrm>
              <a:prstGeom prst="ellipse">
                <a:avLst/>
              </a:prstGeom>
              <a:grp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5656213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6F8F-5F28-40CF-8FA1-33393F1DEAAD}"/>
              </a:ext>
            </a:extLst>
          </p:cNvPr>
          <p:cNvSpPr>
            <a:spLocks noGrp="1"/>
          </p:cNvSpPr>
          <p:nvPr>
            <p:ph type="title"/>
          </p:nvPr>
        </p:nvSpPr>
        <p:spPr>
          <a:xfrm>
            <a:off x="601136" y="342265"/>
            <a:ext cx="11008360" cy="1325563"/>
          </a:xfrm>
        </p:spPr>
        <p:txBody>
          <a:bodyPr>
            <a:normAutofit fontScale="90000"/>
          </a:bodyPr>
          <a:lstStyle/>
          <a:p>
            <a:r>
              <a:rPr lang="en-US"/>
              <a:t>Critical for our partners to adopt the Microsoft Cloud Adoption Framework for increased success in the cloud</a:t>
            </a:r>
          </a:p>
        </p:txBody>
      </p:sp>
      <p:cxnSp>
        <p:nvCxnSpPr>
          <p:cNvPr id="5" name="Straight Connector 4">
            <a:extLst>
              <a:ext uri="{FF2B5EF4-FFF2-40B4-BE49-F238E27FC236}">
                <a16:creationId xmlns:a16="http://schemas.microsoft.com/office/drawing/2014/main" id="{41A901FF-4519-43E8-B43D-4492D06F84DF}"/>
              </a:ext>
            </a:extLst>
          </p:cNvPr>
          <p:cNvCxnSpPr/>
          <p:nvPr/>
        </p:nvCxnSpPr>
        <p:spPr>
          <a:xfrm>
            <a:off x="848360" y="3603413"/>
            <a:ext cx="105054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6F8F17-5781-4B64-ADBC-F7B63E1F38E4}"/>
              </a:ext>
            </a:extLst>
          </p:cNvPr>
          <p:cNvSpPr txBox="1"/>
          <p:nvPr/>
        </p:nvSpPr>
        <p:spPr>
          <a:xfrm>
            <a:off x="1381477" y="1552249"/>
            <a:ext cx="94916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The Cloud Adoption Framework shows up in everything we do with customers, and across our field and partner communities</a:t>
            </a:r>
          </a:p>
        </p:txBody>
      </p:sp>
      <p:sp>
        <p:nvSpPr>
          <p:cNvPr id="7" name="TextBox 6">
            <a:extLst>
              <a:ext uri="{FF2B5EF4-FFF2-40B4-BE49-F238E27FC236}">
                <a16:creationId xmlns:a16="http://schemas.microsoft.com/office/drawing/2014/main" id="{E5AF161C-86A6-47D4-BC54-97A7DD70818E}"/>
              </a:ext>
            </a:extLst>
          </p:cNvPr>
          <p:cNvSpPr txBox="1"/>
          <p:nvPr/>
        </p:nvSpPr>
        <p:spPr>
          <a:xfrm>
            <a:off x="1822027" y="3034453"/>
            <a:ext cx="15443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Actionable</a:t>
            </a:r>
          </a:p>
        </p:txBody>
      </p:sp>
      <p:sp>
        <p:nvSpPr>
          <p:cNvPr id="9" name="TextBox 8">
            <a:extLst>
              <a:ext uri="{FF2B5EF4-FFF2-40B4-BE49-F238E27FC236}">
                <a16:creationId xmlns:a16="http://schemas.microsoft.com/office/drawing/2014/main" id="{CEA0B2A6-F34A-4F88-BB6F-B8647318F694}"/>
              </a:ext>
            </a:extLst>
          </p:cNvPr>
          <p:cNvSpPr txBox="1"/>
          <p:nvPr/>
        </p:nvSpPr>
        <p:spPr>
          <a:xfrm>
            <a:off x="4349608" y="3034452"/>
            <a:ext cx="21654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Expert created</a:t>
            </a:r>
          </a:p>
        </p:txBody>
      </p:sp>
      <p:sp>
        <p:nvSpPr>
          <p:cNvPr id="11" name="TextBox 10">
            <a:extLst>
              <a:ext uri="{FF2B5EF4-FFF2-40B4-BE49-F238E27FC236}">
                <a16:creationId xmlns:a16="http://schemas.microsoft.com/office/drawing/2014/main" id="{BCFE1431-703F-46E2-97A7-156FD5962F22}"/>
              </a:ext>
            </a:extLst>
          </p:cNvPr>
          <p:cNvSpPr txBox="1"/>
          <p:nvPr/>
        </p:nvSpPr>
        <p:spPr>
          <a:xfrm>
            <a:off x="6877189" y="3069921"/>
            <a:ext cx="1948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Comprehensive</a:t>
            </a:r>
          </a:p>
        </p:txBody>
      </p:sp>
      <p:sp>
        <p:nvSpPr>
          <p:cNvPr id="13" name="TextBox 12">
            <a:extLst>
              <a:ext uri="{FF2B5EF4-FFF2-40B4-BE49-F238E27FC236}">
                <a16:creationId xmlns:a16="http://schemas.microsoft.com/office/drawing/2014/main" id="{B49AA913-A8A5-444E-9D2B-C70EC9BF9C03}"/>
              </a:ext>
            </a:extLst>
          </p:cNvPr>
          <p:cNvSpPr txBox="1"/>
          <p:nvPr/>
        </p:nvSpPr>
        <p:spPr>
          <a:xfrm>
            <a:off x="9540238" y="3069921"/>
            <a:ext cx="16797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Flexible</a:t>
            </a:r>
          </a:p>
        </p:txBody>
      </p:sp>
      <p:pic>
        <p:nvPicPr>
          <p:cNvPr id="15" name="Graphic 14" descr="Handshake">
            <a:extLst>
              <a:ext uri="{FF2B5EF4-FFF2-40B4-BE49-F238E27FC236}">
                <a16:creationId xmlns:a16="http://schemas.microsoft.com/office/drawing/2014/main" id="{25BB89DB-B2AC-42D7-B6C9-8C99CA620EB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0034" y="2592175"/>
            <a:ext cx="355600" cy="355600"/>
          </a:xfrm>
          <a:prstGeom prst="rect">
            <a:avLst/>
          </a:prstGeom>
        </p:spPr>
      </p:pic>
      <p:pic>
        <p:nvPicPr>
          <p:cNvPr id="17" name="Graphic 16" descr="Scientific Thought">
            <a:extLst>
              <a:ext uri="{FF2B5EF4-FFF2-40B4-BE49-F238E27FC236}">
                <a16:creationId xmlns:a16="http://schemas.microsoft.com/office/drawing/2014/main" id="{D1C413B0-BBC3-43F7-A409-AD0585F8A4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5015" y="2578630"/>
            <a:ext cx="342054" cy="342054"/>
          </a:xfrm>
          <a:prstGeom prst="rect">
            <a:avLst/>
          </a:prstGeom>
        </p:spPr>
      </p:pic>
      <p:pic>
        <p:nvPicPr>
          <p:cNvPr id="19" name="Graphic 18" descr="Harvey Balls 100%">
            <a:extLst>
              <a:ext uri="{FF2B5EF4-FFF2-40B4-BE49-F238E27FC236}">
                <a16:creationId xmlns:a16="http://schemas.microsoft.com/office/drawing/2014/main" id="{5B6D418B-01D4-431D-84BB-B04C2892D4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53952" y="2489164"/>
            <a:ext cx="571638" cy="571638"/>
          </a:xfrm>
          <a:prstGeom prst="rect">
            <a:avLst/>
          </a:prstGeom>
        </p:spPr>
      </p:pic>
      <p:pic>
        <p:nvPicPr>
          <p:cNvPr id="21" name="Graphic 20" descr="Network">
            <a:extLst>
              <a:ext uri="{FF2B5EF4-FFF2-40B4-BE49-F238E27FC236}">
                <a16:creationId xmlns:a16="http://schemas.microsoft.com/office/drawing/2014/main" id="{E207340A-18C6-48F5-82CB-117D23C429F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9567" y="2578629"/>
            <a:ext cx="342053" cy="342053"/>
          </a:xfrm>
          <a:prstGeom prst="rect">
            <a:avLst/>
          </a:prstGeom>
        </p:spPr>
      </p:pic>
      <p:sp>
        <p:nvSpPr>
          <p:cNvPr id="22" name="Rectangle 21">
            <a:extLst>
              <a:ext uri="{FF2B5EF4-FFF2-40B4-BE49-F238E27FC236}">
                <a16:creationId xmlns:a16="http://schemas.microsoft.com/office/drawing/2014/main" id="{ABF1E649-ADBD-4784-9A8A-260C0BF886F4}"/>
              </a:ext>
            </a:extLst>
          </p:cNvPr>
          <p:cNvSpPr/>
          <p:nvPr/>
        </p:nvSpPr>
        <p:spPr>
          <a:xfrm>
            <a:off x="848360" y="3702764"/>
            <a:ext cx="10557933" cy="23932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1609D1A0-768C-4BC3-B0DD-55B3258BFE73}"/>
              </a:ext>
            </a:extLst>
          </p:cNvPr>
          <p:cNvPicPr>
            <a:picLocks noChangeAspect="1"/>
          </p:cNvPicPr>
          <p:nvPr/>
        </p:nvPicPr>
        <p:blipFill>
          <a:blip r:embed="rId10"/>
          <a:stretch>
            <a:fillRect/>
          </a:stretch>
        </p:blipFill>
        <p:spPr>
          <a:xfrm>
            <a:off x="1969981" y="4912903"/>
            <a:ext cx="1402863" cy="820204"/>
          </a:xfrm>
          <a:prstGeom prst="rect">
            <a:avLst/>
          </a:prstGeom>
          <a:solidFill>
            <a:schemeClr val="bg1"/>
          </a:solidFill>
        </p:spPr>
      </p:pic>
      <p:sp>
        <p:nvSpPr>
          <p:cNvPr id="24" name="Rectangle 23">
            <a:extLst>
              <a:ext uri="{FF2B5EF4-FFF2-40B4-BE49-F238E27FC236}">
                <a16:creationId xmlns:a16="http://schemas.microsoft.com/office/drawing/2014/main" id="{42993697-79B7-40A4-A0A5-08FA2CF5DE2D}"/>
              </a:ext>
            </a:extLst>
          </p:cNvPr>
          <p:cNvSpPr/>
          <p:nvPr/>
        </p:nvSpPr>
        <p:spPr>
          <a:xfrm>
            <a:off x="4463627" y="4912903"/>
            <a:ext cx="1517226" cy="82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ADB216EC-01C3-4C3B-806F-C4E02EF1E840}"/>
              </a:ext>
            </a:extLst>
          </p:cNvPr>
          <p:cNvSpPr/>
          <p:nvPr/>
        </p:nvSpPr>
        <p:spPr>
          <a:xfrm>
            <a:off x="6803815" y="4912903"/>
            <a:ext cx="1517226" cy="82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4E9437F-4D8D-4E84-967E-B021E984AD1F}"/>
              </a:ext>
            </a:extLst>
          </p:cNvPr>
          <p:cNvSpPr txBox="1"/>
          <p:nvPr/>
        </p:nvSpPr>
        <p:spPr>
          <a:xfrm>
            <a:off x="1969980" y="4094705"/>
            <a:ext cx="1402863"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Aligning with MS Sales and Partner priorities</a:t>
            </a:r>
          </a:p>
        </p:txBody>
      </p:sp>
      <p:pic>
        <p:nvPicPr>
          <p:cNvPr id="28" name="Graphic 31" descr="Puzzle pieces">
            <a:extLst>
              <a:ext uri="{FF2B5EF4-FFF2-40B4-BE49-F238E27FC236}">
                <a16:creationId xmlns:a16="http://schemas.microsoft.com/office/drawing/2014/main" id="{835AADA2-DE51-4501-929D-DAB7A9FA993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8058" y="4967126"/>
            <a:ext cx="711757" cy="711757"/>
          </a:xfrm>
          <a:prstGeom prst="rect">
            <a:avLst/>
          </a:prstGeom>
        </p:spPr>
      </p:pic>
      <p:pic>
        <p:nvPicPr>
          <p:cNvPr id="30" name="Graphic 29" descr="Pocket knife">
            <a:extLst>
              <a:ext uri="{FF2B5EF4-FFF2-40B4-BE49-F238E27FC236}">
                <a16:creationId xmlns:a16="http://schemas.microsoft.com/office/drawing/2014/main" id="{BA2F27CE-46B7-42E8-A275-9C12DE38A2F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93455" y="5101456"/>
            <a:ext cx="558800" cy="558800"/>
          </a:xfrm>
          <a:prstGeom prst="rect">
            <a:avLst/>
          </a:prstGeom>
        </p:spPr>
      </p:pic>
      <p:sp>
        <p:nvSpPr>
          <p:cNvPr id="32" name="TextBox 31">
            <a:extLst>
              <a:ext uri="{FF2B5EF4-FFF2-40B4-BE49-F238E27FC236}">
                <a16:creationId xmlns:a16="http://schemas.microsoft.com/office/drawing/2014/main" id="{6345E511-D928-474A-A7E9-43C260E5F11F}"/>
              </a:ext>
            </a:extLst>
          </p:cNvPr>
          <p:cNvSpPr txBox="1"/>
          <p:nvPr/>
        </p:nvSpPr>
        <p:spPr>
          <a:xfrm>
            <a:off x="4160521" y="4094705"/>
            <a:ext cx="216689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Deeper customer satisfaction, greater ACR with alignment to cloud native guidance and tooling</a:t>
            </a:r>
          </a:p>
        </p:txBody>
      </p:sp>
      <p:sp>
        <p:nvSpPr>
          <p:cNvPr id="34" name="TextBox 33">
            <a:extLst>
              <a:ext uri="{FF2B5EF4-FFF2-40B4-BE49-F238E27FC236}">
                <a16:creationId xmlns:a16="http://schemas.microsoft.com/office/drawing/2014/main" id="{ED5DD957-0599-4C48-81B2-1AE0A131C35B}"/>
              </a:ext>
            </a:extLst>
          </p:cNvPr>
          <p:cNvSpPr txBox="1"/>
          <p:nvPr/>
        </p:nvSpPr>
        <p:spPr>
          <a:xfrm>
            <a:off x="6803815" y="4122739"/>
            <a:ext cx="1517227"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Get recognized and promoted as a CAF ready partner</a:t>
            </a:r>
          </a:p>
        </p:txBody>
      </p:sp>
      <p:pic>
        <p:nvPicPr>
          <p:cNvPr id="36" name="Graphic 35" descr="Employee badge">
            <a:extLst>
              <a:ext uri="{FF2B5EF4-FFF2-40B4-BE49-F238E27FC236}">
                <a16:creationId xmlns:a16="http://schemas.microsoft.com/office/drawing/2014/main" id="{AE2A7BFE-792A-42CB-A0E8-E6BDD5D311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44740" y="4827826"/>
            <a:ext cx="914400" cy="914400"/>
          </a:xfrm>
          <a:prstGeom prst="rect">
            <a:avLst/>
          </a:prstGeom>
        </p:spPr>
      </p:pic>
      <p:sp>
        <p:nvSpPr>
          <p:cNvPr id="38" name="Rectangle 37">
            <a:extLst>
              <a:ext uri="{FF2B5EF4-FFF2-40B4-BE49-F238E27FC236}">
                <a16:creationId xmlns:a16="http://schemas.microsoft.com/office/drawing/2014/main" id="{73CD720C-8642-49F5-96B2-06043B7A94E6}"/>
              </a:ext>
            </a:extLst>
          </p:cNvPr>
          <p:cNvSpPr/>
          <p:nvPr/>
        </p:nvSpPr>
        <p:spPr>
          <a:xfrm>
            <a:off x="8975795" y="4905317"/>
            <a:ext cx="1517226" cy="820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74B0AC6C-5A06-42F3-ADDF-C43E721CC388}"/>
              </a:ext>
            </a:extLst>
          </p:cNvPr>
          <p:cNvSpPr txBox="1"/>
          <p:nvPr/>
        </p:nvSpPr>
        <p:spPr>
          <a:xfrm>
            <a:off x="8975794" y="4122739"/>
            <a:ext cx="1517227"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Co-sell CAF aligned solutions with Microsoft</a:t>
            </a:r>
          </a:p>
        </p:txBody>
      </p:sp>
      <p:pic>
        <p:nvPicPr>
          <p:cNvPr id="42" name="Graphic 41" descr="Playbook">
            <a:extLst>
              <a:ext uri="{FF2B5EF4-FFF2-40B4-BE49-F238E27FC236}">
                <a16:creationId xmlns:a16="http://schemas.microsoft.com/office/drawing/2014/main" id="{B45C24E4-668A-4BAA-97FB-F8FB0C7FA99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57650" y="4939501"/>
            <a:ext cx="793606" cy="793606"/>
          </a:xfrm>
          <a:prstGeom prst="rect">
            <a:avLst/>
          </a:prstGeom>
        </p:spPr>
      </p:pic>
      <p:sp>
        <p:nvSpPr>
          <p:cNvPr id="43" name="Oval 42">
            <a:extLst>
              <a:ext uri="{FF2B5EF4-FFF2-40B4-BE49-F238E27FC236}">
                <a16:creationId xmlns:a16="http://schemas.microsoft.com/office/drawing/2014/main" id="{381C4B62-0B53-46E2-8CC2-41F4D43FE022}"/>
              </a:ext>
            </a:extLst>
          </p:cNvPr>
          <p:cNvSpPr/>
          <p:nvPr/>
        </p:nvSpPr>
        <p:spPr>
          <a:xfrm>
            <a:off x="2181013" y="2512907"/>
            <a:ext cx="534531" cy="52154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Oval 44">
            <a:extLst>
              <a:ext uri="{FF2B5EF4-FFF2-40B4-BE49-F238E27FC236}">
                <a16:creationId xmlns:a16="http://schemas.microsoft.com/office/drawing/2014/main" id="{64E700E9-1D52-4FC2-A8CD-DC02E5382F25}"/>
              </a:ext>
            </a:extLst>
          </p:cNvPr>
          <p:cNvSpPr/>
          <p:nvPr/>
        </p:nvSpPr>
        <p:spPr>
          <a:xfrm>
            <a:off x="4854502" y="2513964"/>
            <a:ext cx="534531" cy="52154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46">
            <a:extLst>
              <a:ext uri="{FF2B5EF4-FFF2-40B4-BE49-F238E27FC236}">
                <a16:creationId xmlns:a16="http://schemas.microsoft.com/office/drawing/2014/main" id="{86005A26-50F2-4350-AA6B-46C12E7F2DFE}"/>
              </a:ext>
            </a:extLst>
          </p:cNvPr>
          <p:cNvSpPr/>
          <p:nvPr/>
        </p:nvSpPr>
        <p:spPr>
          <a:xfrm>
            <a:off x="7473527" y="2512907"/>
            <a:ext cx="534531" cy="52154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Oval 48">
            <a:extLst>
              <a:ext uri="{FF2B5EF4-FFF2-40B4-BE49-F238E27FC236}">
                <a16:creationId xmlns:a16="http://schemas.microsoft.com/office/drawing/2014/main" id="{23DBE464-3F73-4C6F-B85D-0883C9F425B8}"/>
              </a:ext>
            </a:extLst>
          </p:cNvPr>
          <p:cNvSpPr/>
          <p:nvPr/>
        </p:nvSpPr>
        <p:spPr>
          <a:xfrm>
            <a:off x="9683327" y="2512907"/>
            <a:ext cx="534531" cy="52154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857754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3600" dirty="0"/>
              <a:t>Governance as actionable model</a:t>
            </a:r>
          </a:p>
        </p:txBody>
      </p:sp>
    </p:spTree>
    <p:extLst>
      <p:ext uri="{BB962C8B-B14F-4D97-AF65-F5344CB8AC3E}">
        <p14:creationId xmlns:p14="http://schemas.microsoft.com/office/powerpoint/2010/main" val="225800052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AA91A3-0024-4402-AA0C-1469B75CC091}"/>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Cost management</a:t>
            </a:r>
          </a:p>
        </p:txBody>
      </p:sp>
      <p:sp>
        <p:nvSpPr>
          <p:cNvPr id="3" name="Text Placeholder 2"/>
          <p:cNvSpPr>
            <a:spLocks noGrp="1"/>
          </p:cNvSpPr>
          <p:nvPr>
            <p:ph type="body" sz="quarter" idx="10"/>
          </p:nvPr>
        </p:nvSpPr>
        <p:spPr>
          <a:xfrm>
            <a:off x="455996" y="1298539"/>
            <a:ext cx="7173948" cy="903324"/>
          </a:xfrm>
        </p:spPr>
        <p:txBody>
          <a:bodyPr/>
          <a:lstStyle/>
          <a:p>
            <a:pPr marL="0" indent="0">
              <a:buNone/>
            </a:pPr>
            <a:r>
              <a:rPr lang="en-US" dirty="0"/>
              <a:t>Establish controls and processes to ensure proper allocation of cost across business units, implement cost guardrails, and analyze the cost of applications.</a:t>
            </a:r>
          </a:p>
        </p:txBody>
      </p:sp>
      <p:sp>
        <p:nvSpPr>
          <p:cNvPr id="7" name="TextBox 6">
            <a:extLst>
              <a:ext uri="{FF2B5EF4-FFF2-40B4-BE49-F238E27FC236}">
                <a16:creationId xmlns:a16="http://schemas.microsoft.com/office/drawing/2014/main" id="{A3A4D807-821E-4803-940D-B7A3AF512C55}"/>
              </a:ext>
            </a:extLst>
          </p:cNvPr>
          <p:cNvSpPr txBox="1"/>
          <p:nvPr/>
        </p:nvSpPr>
        <p:spPr>
          <a:xfrm>
            <a:off x="455996" y="2416150"/>
            <a:ext cx="7101559" cy="3110595"/>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Enterprise Enrollment Hierarchy Process and RACI Azure Cost Management Budgets and Alerts + RACI</a:t>
            </a:r>
          </a:p>
          <a:p>
            <a:pPr marL="457200" marR="0" lvl="0"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Cost Management RBAC Model</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Cost Management Policies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Tagging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VM SKUs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Storage SKUs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Networking SKUs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Database SKUs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63A62E05-8D51-4F5A-90D7-302BFEC6F520}"/>
              </a:ext>
            </a:extLst>
          </p:cNvPr>
          <p:cNvGrpSpPr/>
          <p:nvPr/>
        </p:nvGrpSpPr>
        <p:grpSpPr>
          <a:xfrm>
            <a:off x="9596486" y="778785"/>
            <a:ext cx="1058505" cy="1058505"/>
            <a:chOff x="9686888" y="796850"/>
            <a:chExt cx="892250" cy="892250"/>
          </a:xfrm>
        </p:grpSpPr>
        <p:pic>
          <p:nvPicPr>
            <p:cNvPr id="12" name="Graphic 11">
              <a:extLst>
                <a:ext uri="{FF2B5EF4-FFF2-40B4-BE49-F238E27FC236}">
                  <a16:creationId xmlns:a16="http://schemas.microsoft.com/office/drawing/2014/main" id="{33F80483-63BA-4CAF-A8FA-5686F3AD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3" name="Oval 12">
              <a:extLst>
                <a:ext uri="{FF2B5EF4-FFF2-40B4-BE49-F238E27FC236}">
                  <a16:creationId xmlns:a16="http://schemas.microsoft.com/office/drawing/2014/main" id="{AEAD06CB-73BD-4BBC-9F67-EC79E30F7420}"/>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38F2D40D-B62C-483E-ACE5-D5656F5587E8}"/>
              </a:ext>
            </a:extLst>
          </p:cNvPr>
          <p:cNvSpPr txBox="1"/>
          <p:nvPr/>
        </p:nvSpPr>
        <p:spPr>
          <a:xfrm>
            <a:off x="8855115" y="3628555"/>
            <a:ext cx="3336885" cy="194514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Policy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Cost Management PBI Application in Azure Marketplace</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Advisor</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Portal</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EA Content Pack</a:t>
            </a:r>
          </a:p>
        </p:txBody>
      </p:sp>
      <p:sp>
        <p:nvSpPr>
          <p:cNvPr id="16" name="TextBox 15">
            <a:extLst>
              <a:ext uri="{FF2B5EF4-FFF2-40B4-BE49-F238E27FC236}">
                <a16:creationId xmlns:a16="http://schemas.microsoft.com/office/drawing/2014/main" id="{F44B7F49-1611-4C54-B97F-3E89EE7C44C7}"/>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48" name="Straight Connector 47">
            <a:extLst>
              <a:ext uri="{FF2B5EF4-FFF2-40B4-BE49-F238E27FC236}">
                <a16:creationId xmlns:a16="http://schemas.microsoft.com/office/drawing/2014/main" id="{3B732444-AC5F-4A66-9FA1-154ED1673580}"/>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18785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Security baseline</a:t>
            </a:r>
          </a:p>
        </p:txBody>
      </p:sp>
      <p:sp>
        <p:nvSpPr>
          <p:cNvPr id="3" name="Text Placeholder 2"/>
          <p:cNvSpPr>
            <a:spLocks noGrp="1"/>
          </p:cNvSpPr>
          <p:nvPr>
            <p:ph type="body" sz="quarter" idx="10"/>
          </p:nvPr>
        </p:nvSpPr>
        <p:spPr>
          <a:xfrm>
            <a:off x="455995" y="1298539"/>
            <a:ext cx="7453864" cy="595548"/>
          </a:xfrm>
        </p:spPr>
        <p:txBody>
          <a:bodyPr/>
          <a:lstStyle/>
          <a:p>
            <a:pPr marL="0" indent="0">
              <a:buNone/>
            </a:pPr>
            <a:r>
              <a:rPr lang="en-US" dirty="0"/>
              <a:t>Establish policies to protect your network, assets, and data –</a:t>
            </a:r>
          </a:p>
          <a:p>
            <a:pPr marL="0" indent="0">
              <a:buNone/>
            </a:pPr>
            <a:r>
              <a:rPr lang="en-US" dirty="0"/>
              <a:t>residing on cloud provider platform(s).</a:t>
            </a:r>
          </a:p>
        </p:txBody>
      </p:sp>
      <p:sp>
        <p:nvSpPr>
          <p:cNvPr id="7" name="TextBox 6">
            <a:extLst>
              <a:ext uri="{FF2B5EF4-FFF2-40B4-BE49-F238E27FC236}">
                <a16:creationId xmlns:a16="http://schemas.microsoft.com/office/drawing/2014/main" id="{A3A4D807-821E-4803-940D-B7A3AF512C55}"/>
              </a:ext>
            </a:extLst>
          </p:cNvPr>
          <p:cNvSpPr txBox="1"/>
          <p:nvPr/>
        </p:nvSpPr>
        <p:spPr>
          <a:xfrm>
            <a:off x="455995" y="2190756"/>
            <a:ext cx="6702947" cy="4586897"/>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Document risks, business tolerance, and mitigation strategies related to the security of:</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 and assets:</a:t>
            </a:r>
            <a:r>
              <a:rPr kumimoji="0" lang="en-US" sz="1400" b="0" i="0" u="none" strike="noStrike" kern="1200" cap="none" spc="0" normalizeH="0" baseline="0" noProof="0" dirty="0">
                <a:ln>
                  <a:noFill/>
                </a:ln>
                <a:solidFill>
                  <a:srgbClr val="000000"/>
                </a:solidFill>
                <a:effectLst/>
                <a:uLnTx/>
                <a:uFillTx/>
                <a:latin typeface="Segoe UI"/>
                <a:ea typeface="+mn-ea"/>
                <a:cs typeface="+mn-cs"/>
              </a:rPr>
              <a:t> develop clear, simple, and well-communicated guidelines to identify, protect, and monitor the most important data assets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Network:</a:t>
            </a:r>
            <a:r>
              <a:rPr kumimoji="0" lang="en-US" sz="1400" b="0" i="0" u="none" strike="noStrike" kern="1200" cap="none" spc="0" normalizeH="0" baseline="0" noProof="0" dirty="0">
                <a:ln>
                  <a:noFill/>
                </a:ln>
                <a:solidFill>
                  <a:srgbClr val="000000"/>
                </a:solidFill>
                <a:effectLst/>
                <a:uLnTx/>
                <a:uFillTx/>
                <a:latin typeface="Segoe UI"/>
                <a:ea typeface="+mn-ea"/>
                <a:cs typeface="+mn-cs"/>
              </a:rPr>
              <a:t> control and monitor any allowed communication between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on-premises environment and cloud workloads. </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Implement these best practices for corporate policy:</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Network requirements:</a:t>
            </a:r>
            <a:r>
              <a:rPr kumimoji="0" lang="en-US" sz="1400" b="0" i="0" u="none" strike="noStrike" kern="1200" cap="none" spc="0" normalizeH="0" baseline="0" noProof="0" dirty="0">
                <a:ln>
                  <a:noFill/>
                </a:ln>
                <a:solidFill>
                  <a:srgbClr val="000000"/>
                </a:solidFill>
                <a:effectLst/>
                <a:uLnTx/>
                <a:uFillTx/>
                <a:latin typeface="Segoe UI"/>
                <a:ea typeface="+mn-ea"/>
                <a:cs typeface="+mn-cs"/>
              </a:rPr>
              <a:t> on-premises networks must be secured against potential unauthorized access from cloud-based resources.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Hybrid identity strategies:</a:t>
            </a:r>
            <a:r>
              <a:rPr kumimoji="0" lang="en-US" sz="1400" b="0" i="0" u="none" strike="noStrike" kern="1200" cap="none" spc="0" normalizeH="0" baseline="0" noProof="0" dirty="0">
                <a:ln>
                  <a:noFill/>
                </a:ln>
                <a:solidFill>
                  <a:srgbClr val="000000"/>
                </a:solidFill>
                <a:effectLst/>
                <a:uLnTx/>
                <a:uFillTx/>
                <a:latin typeface="Segoe UI"/>
                <a:ea typeface="+mn-ea"/>
                <a:cs typeface="+mn-cs"/>
              </a:rPr>
              <a:t> a key factor in structuring cloud-based identity services is the level of integration required with existing on-premises identity infrastructure.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Encryption: </a:t>
            </a:r>
            <a:r>
              <a:rPr kumimoji="0" lang="en-US" sz="1400" b="0" i="0" u="none" strike="noStrike" kern="1200" cap="none" spc="0" normalizeH="0" baseline="0" noProof="0" dirty="0">
                <a:ln>
                  <a:noFill/>
                </a:ln>
                <a:solidFill>
                  <a:srgbClr val="000000"/>
                </a:solidFill>
                <a:effectLst/>
                <a:uLnTx/>
                <a:uFillTx/>
                <a:latin typeface="Segoe UI"/>
                <a:ea typeface="+mn-ea"/>
                <a:cs typeface="+mn-cs"/>
              </a:rPr>
              <a:t>encryption mechanisms vary in cost and complexity, and both technical and policy requirements and can influence decisions on how encryption is applied and how to store and manage critical secrets and keys</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Security Baseline policies: </a:t>
            </a:r>
            <a:r>
              <a:rPr kumimoji="0" lang="en-US" sz="1400" b="0" i="0" u="none" strike="noStrike" kern="1200" cap="none" spc="0" normalizeH="0" baseline="0" noProof="0" dirty="0">
                <a:ln>
                  <a:noFill/>
                </a:ln>
                <a:solidFill>
                  <a:srgbClr val="000000"/>
                </a:solidFill>
                <a:effectLst/>
                <a:uLnTx/>
                <a:uFillTx/>
                <a:latin typeface="Segoe UI"/>
                <a:ea typeface="+mn-ea"/>
                <a:cs typeface="+mn-cs"/>
              </a:rPr>
              <a:t>processes that manage updates to security policy based on inputs from stakeholders. (e.g., initial risk assessment and planning, deployment planning and testing, and quarterly review and planning)</a:t>
            </a:r>
          </a:p>
        </p:txBody>
      </p:sp>
      <p:sp>
        <p:nvSpPr>
          <p:cNvPr id="9" name="Rectangle 8">
            <a:extLst>
              <a:ext uri="{FF2B5EF4-FFF2-40B4-BE49-F238E27FC236}">
                <a16:creationId xmlns:a16="http://schemas.microsoft.com/office/drawing/2014/main" id="{23827915-4D02-45CA-8F7F-8EB69D90EF91}"/>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1FB6CB2D-06BD-45FD-B356-052A036A714E}"/>
              </a:ext>
            </a:extLst>
          </p:cNvPr>
          <p:cNvSpPr txBox="1"/>
          <p:nvPr/>
        </p:nvSpPr>
        <p:spPr>
          <a:xfrm>
            <a:off x="8855115" y="3628555"/>
            <a:ext cx="3336885" cy="285001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Policy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Security Center</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Sentinel</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Subscription Design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Encryption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Hybrid Identity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Networking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Automation</a:t>
            </a:r>
          </a:p>
        </p:txBody>
      </p:sp>
      <p:sp>
        <p:nvSpPr>
          <p:cNvPr id="15" name="TextBox 14">
            <a:extLst>
              <a:ext uri="{FF2B5EF4-FFF2-40B4-BE49-F238E27FC236}">
                <a16:creationId xmlns:a16="http://schemas.microsoft.com/office/drawing/2014/main" id="{69FECC88-A209-4FE2-A5FC-1393B5A5C3F4}"/>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16" name="Straight Connector 15">
            <a:extLst>
              <a:ext uri="{FF2B5EF4-FFF2-40B4-BE49-F238E27FC236}">
                <a16:creationId xmlns:a16="http://schemas.microsoft.com/office/drawing/2014/main" id="{AC7E4E89-8C06-477C-A597-E38A1F37DE50}"/>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3E1A715-0236-4F2D-B79A-4BD27A6408DE}"/>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52410595-46B7-4D51-9C92-DBD09A1203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AC5E563C-84EC-484E-8084-180A7D9B569C}"/>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86042269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Resource consistency</a:t>
            </a:r>
          </a:p>
        </p:txBody>
      </p:sp>
      <p:sp>
        <p:nvSpPr>
          <p:cNvPr id="3" name="Text Placeholder 2"/>
          <p:cNvSpPr>
            <a:spLocks noGrp="1"/>
          </p:cNvSpPr>
          <p:nvPr>
            <p:ph type="body" sz="quarter" idx="10"/>
          </p:nvPr>
        </p:nvSpPr>
        <p:spPr>
          <a:xfrm>
            <a:off x="455995" y="1298539"/>
            <a:ext cx="9384447" cy="595548"/>
          </a:xfrm>
        </p:spPr>
        <p:txBody>
          <a:bodyPr/>
          <a:lstStyle/>
          <a:p>
            <a:pPr marL="0" indent="0">
              <a:buNone/>
            </a:pPr>
            <a:r>
              <a:rPr lang="en-US" dirty="0"/>
              <a:t>Implement the foundation for governance best practices –</a:t>
            </a:r>
          </a:p>
          <a:p>
            <a:pPr marL="0" indent="0">
              <a:buNone/>
            </a:pPr>
            <a:r>
              <a:rPr lang="en-US" dirty="0"/>
              <a:t>with correct resource organization.</a:t>
            </a:r>
          </a:p>
        </p:txBody>
      </p:sp>
      <p:sp>
        <p:nvSpPr>
          <p:cNvPr id="5" name="TextBox 4">
            <a:extLst>
              <a:ext uri="{FF2B5EF4-FFF2-40B4-BE49-F238E27FC236}">
                <a16:creationId xmlns:a16="http://schemas.microsoft.com/office/drawing/2014/main" id="{4A665C32-9CCF-43CF-9DB0-439D8D3657D8}"/>
              </a:ext>
            </a:extLst>
          </p:cNvPr>
          <p:cNvSpPr txBox="1"/>
          <p:nvPr/>
        </p:nvSpPr>
        <p:spPr>
          <a:xfrm>
            <a:off x="427038" y="2403475"/>
            <a:ext cx="7295029" cy="4268861"/>
          </a:xfrm>
          <a:prstGeom prst="rect">
            <a:avLst/>
          </a:prstGeom>
          <a:noFill/>
        </p:spPr>
        <p:txBody>
          <a:bodyPr wrap="square" lIns="0" tIns="146304" rIns="182880" bIns="146304" rtlCol="0">
            <a:spAutoFit/>
          </a:bodyPr>
          <a:lstStyle/>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Azure Management Groups &amp; Subscriptions model and RACI</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To reflect security, operations and business/accounting hierarchies</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To group similar resources into logical collections</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resource consistency roles &amp; responsibilities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To further group applications or workloads into deployment and operations units</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Resource Consistency Policies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Naming Conventions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Tagging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Locations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Resource Types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Allowed Extensions </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Auditing</a:t>
            </a:r>
          </a:p>
          <a:p>
            <a:pPr marL="0" marR="0" lvl="0" indent="0" algn="l" defTabSz="914400" rtl="0" eaLnBrk="1" fontAlgn="auto" latinLnBrk="0" hangingPunct="1">
              <a:lnSpc>
                <a:spcPct val="90000"/>
              </a:lnSpc>
              <a:spcBef>
                <a:spcPts val="0"/>
              </a:spcBef>
              <a:spcAft>
                <a:spcPts val="8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4D817DD-9384-4D4A-8355-CE0EEEB8C3B7}"/>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E3C4C334-1A7B-456D-AC40-DDD2905EF02D}"/>
              </a:ext>
            </a:extLst>
          </p:cNvPr>
          <p:cNvSpPr txBox="1"/>
          <p:nvPr/>
        </p:nvSpPr>
        <p:spPr>
          <a:xfrm>
            <a:off x="8855115" y="3628555"/>
            <a:ext cx="3336885" cy="2474524"/>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Policy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Monitor</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Advisor</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Resource Manager Templates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Resource Graph</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Management Groups</a:t>
            </a:r>
          </a:p>
          <a:p>
            <a:pPr marL="0" marR="0" lvl="0" indent="0" algn="l" defTabSz="914400" rtl="0" eaLnBrk="1" fontAlgn="auto" latinLnBrk="0" hangingPunct="1">
              <a:lnSpc>
                <a:spcPct val="90000"/>
              </a:lnSpc>
              <a:spcBef>
                <a:spcPts val="0"/>
              </a:spcBef>
              <a:spcAft>
                <a:spcPts val="12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2EF961A-F61F-4590-B064-8188325CE1D2}"/>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16" name="Straight Connector 15">
            <a:extLst>
              <a:ext uri="{FF2B5EF4-FFF2-40B4-BE49-F238E27FC236}">
                <a16:creationId xmlns:a16="http://schemas.microsoft.com/office/drawing/2014/main" id="{B23E7114-1303-4340-815A-C9CC6EBBB572}"/>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1777652-3652-4ACC-9E23-51E5C4450F1F}"/>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EC8EBB07-9FBC-460A-82EF-F6F724685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0D4136D9-638A-4F1D-A429-8EB838121EE6}"/>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9638414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a:t>Identity baseline</a:t>
            </a:r>
          </a:p>
        </p:txBody>
      </p:sp>
      <p:sp>
        <p:nvSpPr>
          <p:cNvPr id="3" name="Text Placeholder 2"/>
          <p:cNvSpPr>
            <a:spLocks noGrp="1"/>
          </p:cNvSpPr>
          <p:nvPr>
            <p:ph type="body" sz="quarter" idx="10"/>
          </p:nvPr>
        </p:nvSpPr>
        <p:spPr>
          <a:xfrm>
            <a:off x="455995" y="1298539"/>
            <a:ext cx="9384447" cy="595548"/>
          </a:xfrm>
        </p:spPr>
        <p:txBody>
          <a:bodyPr/>
          <a:lstStyle/>
          <a:p>
            <a:pPr marL="0" indent="0">
              <a:buNone/>
            </a:pPr>
            <a:r>
              <a:rPr lang="en-US" dirty="0"/>
              <a:t>Protect your data and assets in the cloud –</a:t>
            </a:r>
          </a:p>
          <a:p>
            <a:pPr marL="0" indent="0">
              <a:buNone/>
            </a:pPr>
            <a:r>
              <a:rPr lang="en-US" dirty="0"/>
              <a:t>implementing identity management and access control. </a:t>
            </a:r>
          </a:p>
        </p:txBody>
      </p:sp>
      <p:sp>
        <p:nvSpPr>
          <p:cNvPr id="8" name="TextBox 7">
            <a:extLst>
              <a:ext uri="{FF2B5EF4-FFF2-40B4-BE49-F238E27FC236}">
                <a16:creationId xmlns:a16="http://schemas.microsoft.com/office/drawing/2014/main" id="{A189F3BA-D7B7-43BB-9184-9A5688B533DF}"/>
              </a:ext>
            </a:extLst>
          </p:cNvPr>
          <p:cNvSpPr txBox="1"/>
          <p:nvPr/>
        </p:nvSpPr>
        <p:spPr>
          <a:xfrm>
            <a:off x="455995" y="2403475"/>
            <a:ext cx="7147487" cy="3825663"/>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Azure RBAC Model</a:t>
            </a:r>
          </a:p>
          <a:p>
            <a:pPr marL="457200" marR="0" lvl="1" indent="-225425"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Using RBAC can segregate duties within a team and grant only the amount of access to users that they need to perform their jobs. Instead of giving everybody unrestricted permissions in an Azure subscription or resources, only certain actions with narrow scope can be allowed.</a:t>
            </a:r>
          </a:p>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Define Azure Access Management Process and RACI</a:t>
            </a:r>
          </a:p>
          <a:p>
            <a:pPr marL="457200" marR="0" lvl="1" indent="-225425"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Several options are available for managing identity in a cloud environment which vary in cost and complexity. </a:t>
            </a:r>
          </a:p>
          <a:p>
            <a:pPr marL="457200" marR="0" lvl="1" indent="-225425"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 key factor in structuring your cloud-based identity services is the level of integration required with existing on-premises identity infrastructure.</a:t>
            </a:r>
          </a:p>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Operationalize Azure Privileged Identity Management</a:t>
            </a:r>
          </a:p>
          <a:p>
            <a:pPr marL="457200" marR="0" lvl="1" indent="-225425"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Cloud-based identity management is an iterative process. </a:t>
            </a:r>
          </a:p>
          <a:p>
            <a:pPr marL="923498" marR="0" lvl="1" indent="-466298"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9D3FFE2F-5836-4AFF-A7E7-50440DA3FA4B}"/>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E0D9EAEE-75EF-4BB8-850B-746228034D80}"/>
              </a:ext>
            </a:extLst>
          </p:cNvPr>
          <p:cNvSpPr txBox="1"/>
          <p:nvPr/>
        </p:nvSpPr>
        <p:spPr>
          <a:xfrm>
            <a:off x="8855115" y="3628555"/>
            <a:ext cx="3336885" cy="2474524"/>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RBAC</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 B2B</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AD B2C</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Directory Federation</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Directory Replication</a:t>
            </a:r>
          </a:p>
          <a:p>
            <a:pPr marL="0" marR="0" lvl="0" indent="0" algn="l" defTabSz="914400" rtl="0" eaLnBrk="1" fontAlgn="auto" latinLnBrk="0" hangingPunct="1">
              <a:lnSpc>
                <a:spcPct val="90000"/>
              </a:lnSpc>
              <a:spcBef>
                <a:spcPts val="0"/>
              </a:spcBef>
              <a:spcAft>
                <a:spcPts val="12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578D2328-D89D-490E-950A-376A982C076B}"/>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16" name="Straight Connector 15">
            <a:extLst>
              <a:ext uri="{FF2B5EF4-FFF2-40B4-BE49-F238E27FC236}">
                <a16:creationId xmlns:a16="http://schemas.microsoft.com/office/drawing/2014/main" id="{E994DC1B-656C-48E5-9C0F-0D5FA6B66F25}"/>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F93FD48-9D8A-4003-82E4-1E9A672A7835}"/>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AC1BD549-D853-4103-93A2-60E40C9A2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96B497AC-EEC7-4766-B64B-F71362275E30}"/>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819481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p:txBody>
          <a:bodyPr/>
          <a:lstStyle/>
          <a:p>
            <a:r>
              <a:rPr lang="en-US" dirty="0"/>
              <a:t>Deployment acceleration</a:t>
            </a:r>
          </a:p>
        </p:txBody>
      </p:sp>
      <p:sp>
        <p:nvSpPr>
          <p:cNvPr id="3" name="Text Placeholder 2"/>
          <p:cNvSpPr>
            <a:spLocks noGrp="1"/>
          </p:cNvSpPr>
          <p:nvPr>
            <p:ph type="body" sz="quarter" idx="10"/>
          </p:nvPr>
        </p:nvSpPr>
        <p:spPr>
          <a:xfrm>
            <a:off x="455995" y="1298539"/>
            <a:ext cx="9384447" cy="595548"/>
          </a:xfrm>
        </p:spPr>
        <p:txBody>
          <a:bodyPr/>
          <a:lstStyle/>
          <a:p>
            <a:pPr marL="0" indent="0">
              <a:buNone/>
            </a:pPr>
            <a:r>
              <a:rPr lang="en-US" dirty="0"/>
              <a:t>Establish policies to govern asset configurations or deployments –</a:t>
            </a:r>
          </a:p>
          <a:p>
            <a:pPr marL="0" indent="0">
              <a:buNone/>
            </a:pPr>
            <a:r>
              <a:rPr lang="en-US" dirty="0"/>
              <a:t>manual, or automated through DevOps best practices.</a:t>
            </a:r>
          </a:p>
        </p:txBody>
      </p:sp>
      <p:sp>
        <p:nvSpPr>
          <p:cNvPr id="9" name="TextBox 8">
            <a:extLst>
              <a:ext uri="{FF2B5EF4-FFF2-40B4-BE49-F238E27FC236}">
                <a16:creationId xmlns:a16="http://schemas.microsoft.com/office/drawing/2014/main" id="{20564C57-372E-4FB4-A831-44BA6B7912AD}"/>
              </a:ext>
            </a:extLst>
          </p:cNvPr>
          <p:cNvSpPr txBox="1"/>
          <p:nvPr/>
        </p:nvSpPr>
        <p:spPr>
          <a:xfrm>
            <a:off x="429536" y="2403475"/>
            <a:ext cx="7337077" cy="3907736"/>
          </a:xfrm>
          <a:prstGeom prst="rect">
            <a:avLst/>
          </a:prstGeom>
          <a:noFill/>
        </p:spPr>
        <p:txBody>
          <a:bodyPr wrap="square" lIns="0">
            <a:sp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DevOps practices in this discipline include: </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Infrastructure as code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Stand up environments in the fastest means possible.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Remove the human element and reliably and repeatable deploy every time.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Improve environment visibility and improve developer efficiency</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Store infrastructure definitions alongside application code.</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Continuous integration and continuous deployment</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Accelerate delivery through automation</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Simple and easy to use</a:t>
            </a:r>
          </a:p>
          <a:p>
            <a:pPr marL="457200" marR="0" lvl="1" indent="-225425"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Global community for actions</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Azure services that enable deployment acceleration include Azure Blueprints  </a:t>
            </a:r>
          </a:p>
          <a:p>
            <a:pPr marL="0" marR="0" lvl="1" indent="0" algn="l"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Deploy and update cloud environments in a repeatable manner using composable artifacts</a:t>
            </a:r>
          </a:p>
        </p:txBody>
      </p:sp>
      <p:sp>
        <p:nvSpPr>
          <p:cNvPr id="11" name="Rectangle 10">
            <a:extLst>
              <a:ext uri="{FF2B5EF4-FFF2-40B4-BE49-F238E27FC236}">
                <a16:creationId xmlns:a16="http://schemas.microsoft.com/office/drawing/2014/main" id="{ADD4CC3F-77BB-41CE-A906-0357D26A87E8}"/>
              </a:ext>
            </a:extLst>
          </p:cNvPr>
          <p:cNvSpPr/>
          <p:nvPr/>
        </p:nvSpPr>
        <p:spPr bwMode="auto">
          <a:xfrm>
            <a:off x="8059479" y="0"/>
            <a:ext cx="4132521"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02CA884-74B0-4A97-8E0D-79373AB2F7C7}"/>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E85C7272-F326-416B-B245-FFF10E69A9F4}"/>
              </a:ext>
            </a:extLst>
          </p:cNvPr>
          <p:cNvSpPr txBox="1"/>
          <p:nvPr/>
        </p:nvSpPr>
        <p:spPr>
          <a:xfrm>
            <a:off x="8855115" y="3628555"/>
            <a:ext cx="3336885" cy="285001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Resource Manager Templates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PowerShell</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CLI</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Policy</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Resource Grouping &amp; Tagging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DevOps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Github</a:t>
            </a:r>
            <a:r>
              <a:rPr kumimoji="0" lang="en-US" sz="1600" b="0" i="0" u="none" strike="noStrike" kern="1200" cap="none" spc="0" normalizeH="0" baseline="0" noProof="0" dirty="0">
                <a:ln>
                  <a:noFill/>
                </a:ln>
                <a:solidFill>
                  <a:srgbClr val="FFFFFF"/>
                </a:solidFill>
                <a:effectLst/>
                <a:uLnTx/>
                <a:uFillTx/>
                <a:latin typeface="Segoe UI"/>
                <a:ea typeface="+mn-ea"/>
                <a:cs typeface="+mn-cs"/>
              </a:rPr>
              <a:t> – Azure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Github</a:t>
            </a:r>
            <a:r>
              <a:rPr kumimoji="0" lang="en-US" sz="1600" b="0" i="0" u="none" strike="noStrike" kern="1200" cap="none" spc="0" normalizeH="0" baseline="0" noProof="0" dirty="0">
                <a:ln>
                  <a:noFill/>
                </a:ln>
                <a:solidFill>
                  <a:srgbClr val="FFFFFF"/>
                </a:solidFill>
                <a:effectLst/>
                <a:uLnTx/>
                <a:uFillTx/>
                <a:latin typeface="Segoe UI"/>
                <a:ea typeface="+mn-ea"/>
                <a:cs typeface="+mn-cs"/>
              </a:rPr>
              <a:t> Actions</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 Automation</a:t>
            </a:r>
          </a:p>
        </p:txBody>
      </p:sp>
      <p:sp>
        <p:nvSpPr>
          <p:cNvPr id="17" name="TextBox 16">
            <a:extLst>
              <a:ext uri="{FF2B5EF4-FFF2-40B4-BE49-F238E27FC236}">
                <a16:creationId xmlns:a16="http://schemas.microsoft.com/office/drawing/2014/main" id="{D0C4AA87-DD76-43AF-8907-17C0DDA67989}"/>
              </a:ext>
            </a:extLst>
          </p:cNvPr>
          <p:cNvSpPr txBox="1"/>
          <p:nvPr/>
        </p:nvSpPr>
        <p:spPr>
          <a:xfrm>
            <a:off x="8668701" y="2222807"/>
            <a:ext cx="2914077" cy="838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bold"/>
                <a:ea typeface="+mn-ea"/>
                <a:cs typeface="+mn-cs"/>
              </a:rPr>
              <a:t>Azure tools and services</a:t>
            </a:r>
          </a:p>
        </p:txBody>
      </p:sp>
      <p:cxnSp>
        <p:nvCxnSpPr>
          <p:cNvPr id="18" name="Straight Connector 17">
            <a:extLst>
              <a:ext uri="{FF2B5EF4-FFF2-40B4-BE49-F238E27FC236}">
                <a16:creationId xmlns:a16="http://schemas.microsoft.com/office/drawing/2014/main" id="{68187829-8D75-4516-91E6-EE55A87A2C10}"/>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97B659F-B926-4358-A918-08A0A588780F}"/>
              </a:ext>
            </a:extLst>
          </p:cNvPr>
          <p:cNvGrpSpPr/>
          <p:nvPr/>
        </p:nvGrpSpPr>
        <p:grpSpPr>
          <a:xfrm>
            <a:off x="9596486" y="778785"/>
            <a:ext cx="1058505" cy="1058505"/>
            <a:chOff x="9686888" y="796850"/>
            <a:chExt cx="892250" cy="892250"/>
          </a:xfrm>
        </p:grpSpPr>
        <p:pic>
          <p:nvPicPr>
            <p:cNvPr id="20" name="Graphic 19">
              <a:extLst>
                <a:ext uri="{FF2B5EF4-FFF2-40B4-BE49-F238E27FC236}">
                  <a16:creationId xmlns:a16="http://schemas.microsoft.com/office/drawing/2014/main" id="{F366BEEA-42D9-425B-B23F-EBEF236C4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21" name="Oval 20">
              <a:extLst>
                <a:ext uri="{FF2B5EF4-FFF2-40B4-BE49-F238E27FC236}">
                  <a16:creationId xmlns:a16="http://schemas.microsoft.com/office/drawing/2014/main" id="{B27C8202-3E19-492C-8554-6832AD345ACB}"/>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02217977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81" y="2532448"/>
            <a:ext cx="10800151" cy="1793104"/>
          </a:xfrm>
        </p:spPr>
        <p:txBody>
          <a:bodyPr/>
          <a:lstStyle/>
          <a:p>
            <a:r>
              <a:rPr lang="en-US" sz="3600" dirty="0"/>
              <a:t>Define your initial governance state – </a:t>
            </a:r>
            <a:br>
              <a:rPr lang="en-US" sz="3600" dirty="0"/>
            </a:br>
            <a:r>
              <a:rPr lang="en-US" sz="3600" dirty="0"/>
              <a:t>leverage the Governance benchmark assessment</a:t>
            </a:r>
          </a:p>
        </p:txBody>
      </p:sp>
    </p:spTree>
    <p:extLst>
      <p:ext uri="{BB962C8B-B14F-4D97-AF65-F5344CB8AC3E}">
        <p14:creationId xmlns:p14="http://schemas.microsoft.com/office/powerpoint/2010/main" val="84283274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FC59DA8-5F88-48DE-B568-2D3DB4BFCE67}"/>
              </a:ext>
            </a:extLst>
          </p:cNvPr>
          <p:cNvGrpSpPr/>
          <p:nvPr/>
        </p:nvGrpSpPr>
        <p:grpSpPr>
          <a:xfrm>
            <a:off x="500385" y="2310819"/>
            <a:ext cx="7534441" cy="837534"/>
            <a:chOff x="652785" y="2463219"/>
            <a:chExt cx="7534441" cy="837534"/>
          </a:xfrm>
        </p:grpSpPr>
        <p:sp>
          <p:nvSpPr>
            <p:cNvPr id="5" name="Title 1">
              <a:extLst>
                <a:ext uri="{FF2B5EF4-FFF2-40B4-BE49-F238E27FC236}">
                  <a16:creationId xmlns:a16="http://schemas.microsoft.com/office/drawing/2014/main" id="{DD3AB0EA-16F9-44B5-8112-AD0A4D0DDF48}"/>
                </a:ext>
              </a:extLst>
            </p:cNvPr>
            <p:cNvSpPr txBox="1">
              <a:spLocks/>
            </p:cNvSpPr>
            <p:nvPr/>
          </p:nvSpPr>
          <p:spPr>
            <a:xfrm>
              <a:off x="1285971" y="2463219"/>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Establish a basic understanding of cloud governance</a:t>
              </a:r>
            </a:p>
          </p:txBody>
        </p:sp>
        <p:sp>
          <p:nvSpPr>
            <p:cNvPr id="6" name="Oval 5">
              <a:extLst>
                <a:ext uri="{FF2B5EF4-FFF2-40B4-BE49-F238E27FC236}">
                  <a16:creationId xmlns:a16="http://schemas.microsoft.com/office/drawing/2014/main" id="{0C5FD618-99EF-4A35-8BB9-88DE1727F625}"/>
                </a:ext>
              </a:extLst>
            </p:cNvPr>
            <p:cNvSpPr/>
            <p:nvPr/>
          </p:nvSpPr>
          <p:spPr bwMode="auto">
            <a:xfrm>
              <a:off x="652785" y="2631193"/>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grpSp>
        <p:nvGrpSpPr>
          <p:cNvPr id="15" name="Group 14">
            <a:extLst>
              <a:ext uri="{FF2B5EF4-FFF2-40B4-BE49-F238E27FC236}">
                <a16:creationId xmlns:a16="http://schemas.microsoft.com/office/drawing/2014/main" id="{BCCAF7E6-CEC2-4C67-91A1-6B780378FF97}"/>
              </a:ext>
            </a:extLst>
          </p:cNvPr>
          <p:cNvGrpSpPr/>
          <p:nvPr/>
        </p:nvGrpSpPr>
        <p:grpSpPr>
          <a:xfrm>
            <a:off x="500385" y="3449372"/>
            <a:ext cx="7520706" cy="837534"/>
            <a:chOff x="652785" y="3601325"/>
            <a:chExt cx="7520706" cy="837534"/>
          </a:xfrm>
        </p:grpSpPr>
        <p:sp>
          <p:nvSpPr>
            <p:cNvPr id="12" name="Title 1">
              <a:extLst>
                <a:ext uri="{FF2B5EF4-FFF2-40B4-BE49-F238E27FC236}">
                  <a16:creationId xmlns:a16="http://schemas.microsoft.com/office/drawing/2014/main" id="{73D7CC31-ABDD-42F5-B083-A8378AF37110}"/>
                </a:ext>
              </a:extLst>
            </p:cNvPr>
            <p:cNvSpPr txBox="1">
              <a:spLocks/>
            </p:cNvSpPr>
            <p:nvPr/>
          </p:nvSpPr>
          <p:spPr>
            <a:xfrm>
              <a:off x="1285971" y="36013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Governance benchmark</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Assess your current state and the future state to get started</a:t>
              </a:r>
            </a:p>
          </p:txBody>
        </p:sp>
        <p:sp>
          <p:nvSpPr>
            <p:cNvPr id="14" name="Oval 13">
              <a:extLst>
                <a:ext uri="{FF2B5EF4-FFF2-40B4-BE49-F238E27FC236}">
                  <a16:creationId xmlns:a16="http://schemas.microsoft.com/office/drawing/2014/main" id="{C335F34C-8E0F-47DD-AB2E-7FB371883077}"/>
                </a:ext>
              </a:extLst>
            </p:cNvPr>
            <p:cNvSpPr/>
            <p:nvPr/>
          </p:nvSpPr>
          <p:spPr bwMode="auto">
            <a:xfrm>
              <a:off x="652785" y="3766974"/>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sp>
        <p:nvSpPr>
          <p:cNvPr id="4" name="Title 3"/>
          <p:cNvSpPr>
            <a:spLocks noGrp="1"/>
          </p:cNvSpPr>
          <p:nvPr>
            <p:ph type="title"/>
          </p:nvPr>
        </p:nvSpPr>
        <p:spPr>
          <a:xfrm>
            <a:off x="455996" y="620428"/>
            <a:ext cx="6882542" cy="1192634"/>
          </a:xfrm>
        </p:spPr>
        <p:txBody>
          <a:bodyPr/>
          <a:lstStyle/>
          <a:p>
            <a:r>
              <a:rPr lang="en-IN" dirty="0"/>
              <a:t>Drive cloud adoption efficiency </a:t>
            </a:r>
            <a:br>
              <a:rPr lang="en-IN" dirty="0"/>
            </a:br>
            <a:r>
              <a:rPr lang="en-IN" dirty="0"/>
              <a:t>in an iterative governance process – </a:t>
            </a:r>
            <a:br>
              <a:rPr lang="en-IN" dirty="0"/>
            </a:br>
            <a:r>
              <a:rPr lang="en-IN" dirty="0"/>
              <a:t>four key exercises to focus on:</a:t>
            </a:r>
          </a:p>
        </p:txBody>
      </p:sp>
      <p:grpSp>
        <p:nvGrpSpPr>
          <p:cNvPr id="17" name="Group 16">
            <a:extLst>
              <a:ext uri="{FF2B5EF4-FFF2-40B4-BE49-F238E27FC236}">
                <a16:creationId xmlns:a16="http://schemas.microsoft.com/office/drawing/2014/main" id="{885E96D1-6505-44B1-977C-E4AEC3840FFD}"/>
              </a:ext>
            </a:extLst>
          </p:cNvPr>
          <p:cNvGrpSpPr/>
          <p:nvPr/>
        </p:nvGrpSpPr>
        <p:grpSpPr>
          <a:xfrm>
            <a:off x="-1" y="2247209"/>
            <a:ext cx="8034827" cy="943200"/>
            <a:chOff x="-1" y="2247209"/>
            <a:chExt cx="8034827" cy="943200"/>
          </a:xfrm>
        </p:grpSpPr>
        <p:sp>
          <p:nvSpPr>
            <p:cNvPr id="21" name="Rectangle 20">
              <a:extLst>
                <a:ext uri="{FF2B5EF4-FFF2-40B4-BE49-F238E27FC236}">
                  <a16:creationId xmlns:a16="http://schemas.microsoft.com/office/drawing/2014/main" id="{DE6FC484-DF50-41D8-8BA6-F4A4C43EFE7A}"/>
                </a:ext>
              </a:extLst>
            </p:cNvPr>
            <p:cNvSpPr/>
            <p:nvPr/>
          </p:nvSpPr>
          <p:spPr bwMode="auto">
            <a:xfrm>
              <a:off x="-1" y="2247209"/>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a:xfrm>
              <a:off x="1133571" y="2310819"/>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a:ea typeface="+mn-ea"/>
                  <a:cs typeface="Segoe UI" pitchFamily="34" charset="0"/>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78D3"/>
                  </a:solidFill>
                  <a:effectLst/>
                  <a:uLnTx/>
                  <a:uFillTx/>
                  <a:latin typeface="Segoe UI"/>
                  <a:ea typeface="+mn-ea"/>
                  <a:cs typeface="Segoe UI" pitchFamily="34" charset="0"/>
                </a:rPr>
                <a:t>Establish a basic understanding of cloud governance</a:t>
              </a:r>
            </a:p>
          </p:txBody>
        </p:sp>
        <p:sp>
          <p:nvSpPr>
            <p:cNvPr id="8" name="Oval 7"/>
            <p:cNvSpPr/>
            <p:nvPr/>
          </p:nvSpPr>
          <p:spPr bwMode="auto">
            <a:xfrm>
              <a:off x="500385" y="2478793"/>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grpSp>
        <p:nvGrpSpPr>
          <p:cNvPr id="19" name="Group 18">
            <a:extLst>
              <a:ext uri="{FF2B5EF4-FFF2-40B4-BE49-F238E27FC236}">
                <a16:creationId xmlns:a16="http://schemas.microsoft.com/office/drawing/2014/main" id="{7F0BEC4D-C98C-4E90-9C73-6CAE8AC2D1C8}"/>
              </a:ext>
            </a:extLst>
          </p:cNvPr>
          <p:cNvGrpSpPr/>
          <p:nvPr/>
        </p:nvGrpSpPr>
        <p:grpSpPr>
          <a:xfrm>
            <a:off x="-1" y="3408497"/>
            <a:ext cx="8021092" cy="943200"/>
            <a:chOff x="-1" y="3408497"/>
            <a:chExt cx="8021092" cy="943200"/>
          </a:xfrm>
        </p:grpSpPr>
        <p:sp>
          <p:nvSpPr>
            <p:cNvPr id="13" name="Rectangle 12">
              <a:extLst>
                <a:ext uri="{FF2B5EF4-FFF2-40B4-BE49-F238E27FC236}">
                  <a16:creationId xmlns:a16="http://schemas.microsoft.com/office/drawing/2014/main" id="{D939F9A6-A3BE-4A1E-AB55-5EEF6017898E}"/>
                </a:ext>
              </a:extLst>
            </p:cNvPr>
            <p:cNvSpPr/>
            <p:nvPr/>
          </p:nvSpPr>
          <p:spPr bwMode="auto">
            <a:xfrm>
              <a:off x="-1" y="3408497"/>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a:ea typeface="+mn-ea"/>
                  <a:cs typeface="Segoe UI" pitchFamily="34" charset="0"/>
                </a:rPr>
                <a:t>Governance benchmark</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78D3"/>
                  </a:solidFill>
                  <a:effectLst/>
                  <a:uLnTx/>
                  <a:uFillTx/>
                  <a:latin typeface="Segoe UI"/>
                  <a:ea typeface="+mn-ea"/>
                  <a:cs typeface="Segoe UI" pitchFamily="34" charset="0"/>
                </a:rPr>
                <a:t>Assess your current state and the future state to get started</a:t>
              </a:r>
            </a:p>
          </p:txBody>
        </p:sp>
        <p:sp>
          <p:nvSpPr>
            <p:cNvPr id="11" name="Oval 10"/>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grpSp>
        <p:nvGrpSpPr>
          <p:cNvPr id="2" name="Group 1">
            <a:extLst>
              <a:ext uri="{FF2B5EF4-FFF2-40B4-BE49-F238E27FC236}">
                <a16:creationId xmlns:a16="http://schemas.microsoft.com/office/drawing/2014/main" id="{F08FB509-152E-4F7E-86D5-EFA19C44BD2A}"/>
              </a:ext>
            </a:extLst>
          </p:cNvPr>
          <p:cNvGrpSpPr/>
          <p:nvPr/>
        </p:nvGrpSpPr>
        <p:grpSpPr>
          <a:xfrm>
            <a:off x="500385" y="4587031"/>
            <a:ext cx="7534441" cy="837534"/>
            <a:chOff x="500385" y="4587031"/>
            <a:chExt cx="7534441" cy="837534"/>
          </a:xfrm>
        </p:grpSpPr>
        <p:sp>
          <p:nvSpPr>
            <p:cNvPr id="24" name="Title 1"/>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Initial governance foundation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Begin establishing your governance foundation </a:t>
              </a:r>
              <a:b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b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by implementing a set of governance tools</a:t>
              </a:r>
            </a:p>
          </p:txBody>
        </p:sp>
        <p:sp>
          <p:nvSpPr>
            <p:cNvPr id="25" name="Oval 24"/>
            <p:cNvSpPr/>
            <p:nvPr/>
          </p:nvSpPr>
          <p:spPr bwMode="auto">
            <a:xfrm>
              <a:off x="500385" y="4750355"/>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3</a:t>
              </a:r>
            </a:p>
          </p:txBody>
        </p:sp>
      </p:grpSp>
      <p:grpSp>
        <p:nvGrpSpPr>
          <p:cNvPr id="3" name="Group 2">
            <a:extLst>
              <a:ext uri="{FF2B5EF4-FFF2-40B4-BE49-F238E27FC236}">
                <a16:creationId xmlns:a16="http://schemas.microsoft.com/office/drawing/2014/main" id="{8BFBB983-B95B-4986-8AF0-D0971D9F93DF}"/>
              </a:ext>
            </a:extLst>
          </p:cNvPr>
          <p:cNvGrpSpPr/>
          <p:nvPr/>
        </p:nvGrpSpPr>
        <p:grpSpPr>
          <a:xfrm>
            <a:off x="500385" y="5725136"/>
            <a:ext cx="7534441" cy="837534"/>
            <a:chOff x="500385" y="5725136"/>
            <a:chExt cx="7534441" cy="837534"/>
          </a:xfrm>
        </p:grpSpPr>
        <p:sp>
          <p:nvSpPr>
            <p:cNvPr id="28" name="Title 1"/>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Evolve governance foundation</a:t>
              </a:r>
              <a:br>
                <a:rPr kumimoji="0" lang="en-US" sz="1800" b="0" i="0" u="none" strike="noStrike" kern="1200" cap="none" spc="0" normalizeH="0" baseline="0" noProof="0" dirty="0">
                  <a:ln w="3175">
                    <a:noFill/>
                  </a:ln>
                  <a:solidFill>
                    <a:srgbClr val="3C3B41"/>
                  </a:solidFill>
                  <a:effectLst/>
                  <a:uLnTx/>
                  <a:uFillTx/>
                  <a:latin typeface="Segoe UI"/>
                  <a:ea typeface="+mn-ea"/>
                  <a:cs typeface="Segoe UI" pitchFamily="34" charset="0"/>
                </a:rPr>
              </a:b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Iteratively add governance controls to address risks</a:t>
              </a:r>
            </a:p>
          </p:txBody>
        </p:sp>
        <p:sp>
          <p:nvSpPr>
            <p:cNvPr id="29" name="Oval 28"/>
            <p:cNvSpPr/>
            <p:nvPr/>
          </p:nvSpPr>
          <p:spPr bwMode="auto">
            <a:xfrm>
              <a:off x="500385" y="5886137"/>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Tree>
    <p:extLst>
      <p:ext uri="{BB962C8B-B14F-4D97-AF65-F5344CB8AC3E}">
        <p14:creationId xmlns:p14="http://schemas.microsoft.com/office/powerpoint/2010/main" val="137887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C09C2F-B405-4A6A-8DF1-A11B70B3D7F4}"/>
              </a:ext>
            </a:extLst>
          </p:cNvPr>
          <p:cNvSpPr>
            <a:spLocks noGrp="1"/>
          </p:cNvSpPr>
          <p:nvPr>
            <p:ph type="title"/>
          </p:nvPr>
        </p:nvSpPr>
        <p:spPr>
          <a:xfrm>
            <a:off x="455995" y="620428"/>
            <a:ext cx="11306469" cy="795089"/>
          </a:xfrm>
        </p:spPr>
        <p:txBody>
          <a:bodyPr/>
          <a:lstStyle/>
          <a:p>
            <a:r>
              <a:rPr lang="en-US" dirty="0">
                <a:solidFill>
                  <a:schemeClr val="tx2"/>
                </a:solidFill>
              </a:rPr>
              <a:t>Benchmark</a:t>
            </a:r>
            <a:r>
              <a:rPr lang="en-US" dirty="0"/>
              <a:t> your governance state</a:t>
            </a:r>
            <a:br>
              <a:rPr lang="en-US" dirty="0"/>
            </a:br>
            <a:endParaRPr lang="en-US" dirty="0"/>
          </a:p>
        </p:txBody>
      </p:sp>
      <p:sp>
        <p:nvSpPr>
          <p:cNvPr id="8" name="Text Placeholder 7">
            <a:extLst>
              <a:ext uri="{FF2B5EF4-FFF2-40B4-BE49-F238E27FC236}">
                <a16:creationId xmlns:a16="http://schemas.microsoft.com/office/drawing/2014/main" id="{C82AAD06-559D-4F2D-BE22-C0BE44350CD7}"/>
              </a:ext>
            </a:extLst>
          </p:cNvPr>
          <p:cNvSpPr>
            <a:spLocks noGrp="1"/>
          </p:cNvSpPr>
          <p:nvPr>
            <p:ph type="body" sz="quarter" idx="10"/>
          </p:nvPr>
        </p:nvSpPr>
        <p:spPr>
          <a:xfrm>
            <a:off x="455996" y="1922586"/>
            <a:ext cx="5662229" cy="4442755"/>
          </a:xfrm>
        </p:spPr>
        <p:txBody>
          <a:bodyPr/>
          <a:lstStyle/>
          <a:p>
            <a:pPr marL="0" indent="0">
              <a:buNone/>
            </a:pPr>
            <a:r>
              <a:rPr lang="en-US" dirty="0"/>
              <a:t>Make governance </a:t>
            </a:r>
            <a:r>
              <a:rPr lang="en-US" dirty="0">
                <a:solidFill>
                  <a:schemeClr val="tx1"/>
                </a:solidFill>
                <a:latin typeface="+mj-lt"/>
              </a:rPr>
              <a:t>actionable</a:t>
            </a:r>
            <a:r>
              <a:rPr lang="en-US" dirty="0">
                <a:solidFill>
                  <a:schemeClr val="tx2"/>
                </a:solidFill>
              </a:rPr>
              <a:t> </a:t>
            </a:r>
            <a:r>
              <a:rPr lang="en-US" dirty="0"/>
              <a:t>with </a:t>
            </a:r>
            <a:r>
              <a:rPr lang="en-US" dirty="0">
                <a:solidFill>
                  <a:schemeClr val="tx1"/>
                </a:solidFill>
                <a:latin typeface="+mj-lt"/>
              </a:rPr>
              <a:t>processes and policies. </a:t>
            </a:r>
            <a:r>
              <a:rPr lang="en-US" dirty="0">
                <a:solidFill>
                  <a:schemeClr val="tx1"/>
                </a:solidFill>
              </a:rPr>
              <a:t>Use </a:t>
            </a:r>
            <a:r>
              <a:rPr lang="en-US" dirty="0"/>
              <a:t>the </a:t>
            </a:r>
            <a:r>
              <a:rPr lang="en-US" dirty="0">
                <a:solidFill>
                  <a:schemeClr val="tx2"/>
                </a:solidFill>
                <a:latin typeface="+mj-lt"/>
              </a:rPr>
              <a:t>Governance benchmark tool.</a:t>
            </a:r>
            <a:br>
              <a:rPr lang="en-US" dirty="0">
                <a:solidFill>
                  <a:schemeClr val="tx1"/>
                </a:solidFill>
                <a:latin typeface="+mj-lt"/>
              </a:rPr>
            </a:br>
            <a:endParaRPr lang="en-US" dirty="0">
              <a:solidFill>
                <a:schemeClr val="tx1"/>
              </a:solidFill>
              <a:latin typeface="+mj-lt"/>
            </a:endParaRPr>
          </a:p>
          <a:p>
            <a:pPr>
              <a:spcAft>
                <a:spcPts val="1200"/>
              </a:spcAft>
            </a:pPr>
            <a:r>
              <a:rPr lang="en-US" sz="1600" dirty="0">
                <a:solidFill>
                  <a:schemeClr val="tx1"/>
                </a:solidFill>
              </a:rPr>
              <a:t>Establish a governance baseline </a:t>
            </a:r>
            <a:br>
              <a:rPr lang="en-US" sz="1600" dirty="0">
                <a:solidFill>
                  <a:schemeClr val="tx1"/>
                </a:solidFill>
              </a:rPr>
            </a:br>
            <a:r>
              <a:rPr lang="en-US" sz="1600" dirty="0">
                <a:solidFill>
                  <a:schemeClr val="tx1"/>
                </a:solidFill>
              </a:rPr>
              <a:t>and recommended starting-point</a:t>
            </a:r>
          </a:p>
          <a:p>
            <a:pPr>
              <a:spcAft>
                <a:spcPts val="1200"/>
              </a:spcAft>
            </a:pPr>
            <a:r>
              <a:rPr lang="en-US" sz="1600" dirty="0">
                <a:solidFill>
                  <a:schemeClr val="tx1"/>
                </a:solidFill>
              </a:rPr>
              <a:t>Understand gaps between your desired and current governance state, using the Cloud Adoption Framework.</a:t>
            </a:r>
          </a:p>
          <a:p>
            <a:pPr>
              <a:spcAft>
                <a:spcPts val="1200"/>
              </a:spcAft>
            </a:pPr>
            <a:r>
              <a:rPr lang="en-US" sz="1600" dirty="0">
                <a:solidFill>
                  <a:schemeClr val="tx1"/>
                </a:solidFill>
              </a:rPr>
              <a:t>Remove blockers with curated guidance on how to build a proper Governance foundation.</a:t>
            </a:r>
          </a:p>
          <a:p>
            <a:pPr>
              <a:spcAft>
                <a:spcPts val="1200"/>
              </a:spcAft>
            </a:pPr>
            <a:endParaRPr lang="en-US" sz="1600" dirty="0">
              <a:solidFill>
                <a:schemeClr val="tx1"/>
              </a:solidFill>
            </a:endParaRPr>
          </a:p>
          <a:p>
            <a:pPr>
              <a:spcAft>
                <a:spcPts val="1200"/>
              </a:spcAft>
            </a:pPr>
            <a:endParaRPr lang="en-US" sz="1600" dirty="0">
              <a:solidFill>
                <a:schemeClr val="tx1"/>
              </a:solidFill>
            </a:endParaRPr>
          </a:p>
          <a:p>
            <a:endParaRPr lang="en-US" dirty="0"/>
          </a:p>
        </p:txBody>
      </p:sp>
      <p:grpSp>
        <p:nvGrpSpPr>
          <p:cNvPr id="16" name="Group 15">
            <a:extLst>
              <a:ext uri="{FF2B5EF4-FFF2-40B4-BE49-F238E27FC236}">
                <a16:creationId xmlns:a16="http://schemas.microsoft.com/office/drawing/2014/main" id="{9F1DC51B-F6C3-4180-A41F-DDD7D7BD1113}"/>
              </a:ext>
            </a:extLst>
          </p:cNvPr>
          <p:cNvGrpSpPr/>
          <p:nvPr/>
        </p:nvGrpSpPr>
        <p:grpSpPr>
          <a:xfrm>
            <a:off x="6354764" y="1832211"/>
            <a:ext cx="5656979" cy="4195019"/>
            <a:chOff x="5424316" y="632779"/>
            <a:chExt cx="6928184" cy="5338253"/>
          </a:xfrm>
        </p:grpSpPr>
        <p:pic>
          <p:nvPicPr>
            <p:cNvPr id="18" name="Picture 17" descr="A screen shot of a computer&#10;&#10;Description automatically generated">
              <a:extLst>
                <a:ext uri="{FF2B5EF4-FFF2-40B4-BE49-F238E27FC236}">
                  <a16:creationId xmlns:a16="http://schemas.microsoft.com/office/drawing/2014/main" id="{F263A51A-B65B-41E2-AD37-22FFCF8ECF7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19" name="Picture 18" descr="Screenshot">
              <a:extLst>
                <a:ext uri="{FF2B5EF4-FFF2-40B4-BE49-F238E27FC236}">
                  <a16:creationId xmlns:a16="http://schemas.microsoft.com/office/drawing/2014/main" id="{3E423EDD-C043-4D48-B7F1-4A54F6AD68D7}"/>
                </a:ext>
              </a:extLst>
            </p:cNvPr>
            <p:cNvPicPr>
              <a:picLocks noChangeAspect="1"/>
            </p:cNvPicPr>
            <p:nvPr/>
          </p:nvPicPr>
          <p:blipFill>
            <a:blip r:embed="rId4"/>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7" name="TextBox 6">
            <a:extLst>
              <a:ext uri="{FF2B5EF4-FFF2-40B4-BE49-F238E27FC236}">
                <a16:creationId xmlns:a16="http://schemas.microsoft.com/office/drawing/2014/main" id="{904125E5-4C81-43D2-8DFF-8F9A91AC9714}"/>
              </a:ext>
            </a:extLst>
          </p:cNvPr>
          <p:cNvSpPr txBox="1"/>
          <p:nvPr/>
        </p:nvSpPr>
        <p:spPr>
          <a:xfrm>
            <a:off x="257749" y="6142801"/>
            <a:ext cx="5329990"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hlinkClick r:id="rId5"/>
              </a:rPr>
              <a:t>https://cafbaseline.com/</a:t>
            </a:r>
            <a:endPar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89589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75E86-3C69-4CFD-B68B-368045926CBC}"/>
              </a:ext>
            </a:extLst>
          </p:cNvPr>
          <p:cNvSpPr>
            <a:spLocks noGrp="1"/>
          </p:cNvSpPr>
          <p:nvPr>
            <p:ph type="title"/>
          </p:nvPr>
        </p:nvSpPr>
        <p:spPr/>
        <p:txBody>
          <a:bodyPr/>
          <a:lstStyle/>
          <a:p>
            <a:r>
              <a:rPr lang="en-US" sz="3600" dirty="0"/>
              <a:t>Take action and set up your </a:t>
            </a:r>
            <a:br>
              <a:rPr lang="en-US" sz="3600" dirty="0"/>
            </a:br>
            <a:r>
              <a:rPr lang="en-US" sz="3600" dirty="0"/>
              <a:t>initial governance foundation</a:t>
            </a:r>
          </a:p>
        </p:txBody>
      </p:sp>
    </p:spTree>
    <p:extLst>
      <p:ext uri="{BB962C8B-B14F-4D97-AF65-F5344CB8AC3E}">
        <p14:creationId xmlns:p14="http://schemas.microsoft.com/office/powerpoint/2010/main" val="35426490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Common motivations and scenarios</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6" y="620428"/>
            <a:ext cx="7578830" cy="1554656"/>
          </a:xfrm>
        </p:spPr>
        <p:txBody>
          <a:bodyPr/>
          <a:lstStyle/>
          <a:p>
            <a:pPr>
              <a:lnSpc>
                <a:spcPts val="3000"/>
              </a:lnSpc>
            </a:pPr>
            <a:r>
              <a:rPr lang="en-US" sz="2200" dirty="0">
                <a:solidFill>
                  <a:schemeClr val="tx2"/>
                </a:solidFill>
              </a:rPr>
              <a:t>Guard and manage your digital transformation: </a:t>
            </a:r>
            <a:r>
              <a:rPr lang="en-US" sz="2200" dirty="0"/>
              <a:t>Mature your governance, security, and compliance strategy, move ahead, and remediate new risk with protected data, critical apps, and cost with </a:t>
            </a:r>
            <a:r>
              <a:rPr lang="en-US" sz="2200" dirty="0">
                <a:solidFill>
                  <a:schemeClr val="tx2"/>
                </a:solidFill>
              </a:rPr>
              <a:t>just-in-time governance layers.</a:t>
            </a:r>
            <a:endParaRPr lang="en-IN" sz="2200" dirty="0">
              <a:solidFill>
                <a:schemeClr val="tx2"/>
              </a:solidFill>
            </a:endParaRPr>
          </a:p>
        </p:txBody>
      </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grpSp>
        <p:nvGrpSpPr>
          <p:cNvPr id="15" name="Group 14">
            <a:extLst>
              <a:ext uri="{FF2B5EF4-FFF2-40B4-BE49-F238E27FC236}">
                <a16:creationId xmlns:a16="http://schemas.microsoft.com/office/drawing/2014/main" id="{8342EB6B-B879-4881-BA70-45C024090097}"/>
              </a:ext>
            </a:extLst>
          </p:cNvPr>
          <p:cNvGrpSpPr/>
          <p:nvPr/>
        </p:nvGrpSpPr>
        <p:grpSpPr>
          <a:xfrm>
            <a:off x="500385" y="2310819"/>
            <a:ext cx="7534441" cy="837534"/>
            <a:chOff x="652785" y="2463219"/>
            <a:chExt cx="7534441" cy="837534"/>
          </a:xfrm>
        </p:grpSpPr>
        <p:sp>
          <p:nvSpPr>
            <p:cNvPr id="16" name="Title 1">
              <a:extLst>
                <a:ext uri="{FF2B5EF4-FFF2-40B4-BE49-F238E27FC236}">
                  <a16:creationId xmlns:a16="http://schemas.microsoft.com/office/drawing/2014/main" id="{AA07E96C-82C1-480A-B9BC-2534D1C154D6}"/>
                </a:ext>
              </a:extLst>
            </p:cNvPr>
            <p:cNvSpPr txBox="1">
              <a:spLocks/>
            </p:cNvSpPr>
            <p:nvPr/>
          </p:nvSpPr>
          <p:spPr>
            <a:xfrm>
              <a:off x="1285971" y="2463219"/>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Establish a basic understanding of cloud governance</a:t>
              </a:r>
            </a:p>
          </p:txBody>
        </p:sp>
        <p:sp>
          <p:nvSpPr>
            <p:cNvPr id="17" name="Oval 16">
              <a:extLst>
                <a:ext uri="{FF2B5EF4-FFF2-40B4-BE49-F238E27FC236}">
                  <a16:creationId xmlns:a16="http://schemas.microsoft.com/office/drawing/2014/main" id="{A2F78379-5792-4923-9150-1C77AA3BC78D}"/>
                </a:ext>
              </a:extLst>
            </p:cNvPr>
            <p:cNvSpPr/>
            <p:nvPr/>
          </p:nvSpPr>
          <p:spPr bwMode="auto">
            <a:xfrm>
              <a:off x="652785" y="2631193"/>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16CDD16F-2D74-47A8-B76C-02B55BC14607}"/>
              </a:ext>
            </a:extLst>
          </p:cNvPr>
          <p:cNvGrpSpPr/>
          <p:nvPr/>
        </p:nvGrpSpPr>
        <p:grpSpPr>
          <a:xfrm>
            <a:off x="500385" y="3449372"/>
            <a:ext cx="7520706" cy="837534"/>
            <a:chOff x="652785" y="3601325"/>
            <a:chExt cx="7520706" cy="837534"/>
          </a:xfrm>
        </p:grpSpPr>
        <p:sp>
          <p:nvSpPr>
            <p:cNvPr id="19" name="Title 1">
              <a:extLst>
                <a:ext uri="{FF2B5EF4-FFF2-40B4-BE49-F238E27FC236}">
                  <a16:creationId xmlns:a16="http://schemas.microsoft.com/office/drawing/2014/main" id="{B08C30EB-4F10-4BAF-8A86-FF682705E5FA}"/>
                </a:ext>
              </a:extLst>
            </p:cNvPr>
            <p:cNvSpPr txBox="1">
              <a:spLocks/>
            </p:cNvSpPr>
            <p:nvPr/>
          </p:nvSpPr>
          <p:spPr>
            <a:xfrm>
              <a:off x="1285971" y="36013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Governance benchmark</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Assess your current state and the future state to get started</a:t>
              </a:r>
            </a:p>
          </p:txBody>
        </p:sp>
        <p:sp>
          <p:nvSpPr>
            <p:cNvPr id="20" name="Oval 19">
              <a:extLst>
                <a:ext uri="{FF2B5EF4-FFF2-40B4-BE49-F238E27FC236}">
                  <a16:creationId xmlns:a16="http://schemas.microsoft.com/office/drawing/2014/main" id="{F0D035AB-7E6E-4B19-838A-ADB7EFDE64B3}"/>
                </a:ext>
              </a:extLst>
            </p:cNvPr>
            <p:cNvSpPr/>
            <p:nvPr/>
          </p:nvSpPr>
          <p:spPr bwMode="auto">
            <a:xfrm>
              <a:off x="652785" y="3766974"/>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grpSp>
        <p:nvGrpSpPr>
          <p:cNvPr id="22" name="Group 21">
            <a:extLst>
              <a:ext uri="{FF2B5EF4-FFF2-40B4-BE49-F238E27FC236}">
                <a16:creationId xmlns:a16="http://schemas.microsoft.com/office/drawing/2014/main" id="{85902F5B-40B3-459B-B575-614FBA99E3F5}"/>
              </a:ext>
            </a:extLst>
          </p:cNvPr>
          <p:cNvGrpSpPr/>
          <p:nvPr/>
        </p:nvGrpSpPr>
        <p:grpSpPr>
          <a:xfrm>
            <a:off x="-1" y="2247209"/>
            <a:ext cx="8034827" cy="943200"/>
            <a:chOff x="-1" y="2247209"/>
            <a:chExt cx="8034827" cy="943200"/>
          </a:xfrm>
        </p:grpSpPr>
        <p:sp>
          <p:nvSpPr>
            <p:cNvPr id="23" name="Rectangle 22">
              <a:extLst>
                <a:ext uri="{FF2B5EF4-FFF2-40B4-BE49-F238E27FC236}">
                  <a16:creationId xmlns:a16="http://schemas.microsoft.com/office/drawing/2014/main" id="{CDC8C12E-79F6-4D6E-B0BD-78ABA350AB68}"/>
                </a:ext>
              </a:extLst>
            </p:cNvPr>
            <p:cNvSpPr/>
            <p:nvPr/>
          </p:nvSpPr>
          <p:spPr bwMode="auto">
            <a:xfrm>
              <a:off x="-1" y="2247209"/>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itle 1">
              <a:extLst>
                <a:ext uri="{FF2B5EF4-FFF2-40B4-BE49-F238E27FC236}">
                  <a16:creationId xmlns:a16="http://schemas.microsoft.com/office/drawing/2014/main" id="{FA488ACC-980F-439F-8301-5B4149E90008}"/>
                </a:ext>
              </a:extLst>
            </p:cNvPr>
            <p:cNvSpPr txBox="1">
              <a:spLocks/>
            </p:cNvSpPr>
            <p:nvPr/>
          </p:nvSpPr>
          <p:spPr>
            <a:xfrm>
              <a:off x="1133571" y="2310819"/>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a:ea typeface="+mn-ea"/>
                  <a:cs typeface="Segoe UI" pitchFamily="34" charset="0"/>
                </a:rPr>
                <a:t>Methodology overview</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78D3"/>
                  </a:solidFill>
                  <a:effectLst/>
                  <a:uLnTx/>
                  <a:uFillTx/>
                  <a:latin typeface="Segoe UI"/>
                  <a:ea typeface="+mn-ea"/>
                  <a:cs typeface="Segoe UI" pitchFamily="34" charset="0"/>
                </a:rPr>
                <a:t>Establish a basic understanding of cloud governance</a:t>
              </a:r>
            </a:p>
          </p:txBody>
        </p:sp>
        <p:sp>
          <p:nvSpPr>
            <p:cNvPr id="27" name="Oval 26">
              <a:extLst>
                <a:ext uri="{FF2B5EF4-FFF2-40B4-BE49-F238E27FC236}">
                  <a16:creationId xmlns:a16="http://schemas.microsoft.com/office/drawing/2014/main" id="{D6853489-2731-450F-9ABE-A0D64FBC63BE}"/>
                </a:ext>
              </a:extLst>
            </p:cNvPr>
            <p:cNvSpPr/>
            <p:nvPr/>
          </p:nvSpPr>
          <p:spPr bwMode="auto">
            <a:xfrm>
              <a:off x="500385" y="2478793"/>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grpSp>
        <p:nvGrpSpPr>
          <p:cNvPr id="30" name="Group 29">
            <a:extLst>
              <a:ext uri="{FF2B5EF4-FFF2-40B4-BE49-F238E27FC236}">
                <a16:creationId xmlns:a16="http://schemas.microsoft.com/office/drawing/2014/main" id="{530EAAA4-CF39-4033-B15C-64E0D294484D}"/>
              </a:ext>
            </a:extLst>
          </p:cNvPr>
          <p:cNvGrpSpPr/>
          <p:nvPr/>
        </p:nvGrpSpPr>
        <p:grpSpPr>
          <a:xfrm>
            <a:off x="-1" y="3408497"/>
            <a:ext cx="8021092" cy="943200"/>
            <a:chOff x="-1" y="3408497"/>
            <a:chExt cx="8021092" cy="943200"/>
          </a:xfrm>
        </p:grpSpPr>
        <p:sp>
          <p:nvSpPr>
            <p:cNvPr id="32" name="Rectangle 31">
              <a:extLst>
                <a:ext uri="{FF2B5EF4-FFF2-40B4-BE49-F238E27FC236}">
                  <a16:creationId xmlns:a16="http://schemas.microsoft.com/office/drawing/2014/main" id="{D3F25092-F010-4EC4-A2CB-A95C2C5F56C4}"/>
                </a:ext>
              </a:extLst>
            </p:cNvPr>
            <p:cNvSpPr/>
            <p:nvPr/>
          </p:nvSpPr>
          <p:spPr bwMode="auto">
            <a:xfrm>
              <a:off x="-1" y="3408497"/>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itle 1">
              <a:extLst>
                <a:ext uri="{FF2B5EF4-FFF2-40B4-BE49-F238E27FC236}">
                  <a16:creationId xmlns:a16="http://schemas.microsoft.com/office/drawing/2014/main" id="{C79F8AB8-3E77-4FFC-B58B-A7CDEF32D8D6}"/>
                </a:ext>
              </a:extLst>
            </p:cNvPr>
            <p:cNvSpPr txBox="1">
              <a:spLocks/>
            </p:cNvSpPr>
            <p:nvPr/>
          </p:nvSpPr>
          <p:spPr>
            <a:xfrm>
              <a:off x="1133571" y="3448925"/>
              <a:ext cx="6887520"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a:ea typeface="+mn-ea"/>
                  <a:cs typeface="Segoe UI" pitchFamily="34" charset="0"/>
                </a:rPr>
                <a:t>Governance benchmark</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78D3"/>
                  </a:solidFill>
                  <a:effectLst/>
                  <a:uLnTx/>
                  <a:uFillTx/>
                  <a:latin typeface="Segoe UI"/>
                  <a:ea typeface="+mn-ea"/>
                  <a:cs typeface="Segoe UI" pitchFamily="34" charset="0"/>
                </a:rPr>
                <a:t>Assess your current state and the future state to get started</a:t>
              </a:r>
            </a:p>
          </p:txBody>
        </p:sp>
        <p:sp>
          <p:nvSpPr>
            <p:cNvPr id="34" name="Oval 33">
              <a:extLst>
                <a:ext uri="{FF2B5EF4-FFF2-40B4-BE49-F238E27FC236}">
                  <a16:creationId xmlns:a16="http://schemas.microsoft.com/office/drawing/2014/main" id="{E8F9CB7C-C315-4F9E-A344-655634F253DA}"/>
                </a:ext>
              </a:extLst>
            </p:cNvPr>
            <p:cNvSpPr/>
            <p:nvPr/>
          </p:nvSpPr>
          <p:spPr bwMode="auto">
            <a:xfrm>
              <a:off x="500385" y="3614574"/>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grpSp>
        <p:nvGrpSpPr>
          <p:cNvPr id="35" name="Group 34">
            <a:extLst>
              <a:ext uri="{FF2B5EF4-FFF2-40B4-BE49-F238E27FC236}">
                <a16:creationId xmlns:a16="http://schemas.microsoft.com/office/drawing/2014/main" id="{986F8A3D-F4DD-420C-A5DA-13EE1F2C9C8F}"/>
              </a:ext>
            </a:extLst>
          </p:cNvPr>
          <p:cNvGrpSpPr/>
          <p:nvPr/>
        </p:nvGrpSpPr>
        <p:grpSpPr>
          <a:xfrm>
            <a:off x="500385" y="4587031"/>
            <a:ext cx="7534441" cy="837534"/>
            <a:chOff x="500385" y="4587031"/>
            <a:chExt cx="7534441" cy="837534"/>
          </a:xfrm>
        </p:grpSpPr>
        <p:sp>
          <p:nvSpPr>
            <p:cNvPr id="36" name="Title 1">
              <a:extLst>
                <a:ext uri="{FF2B5EF4-FFF2-40B4-BE49-F238E27FC236}">
                  <a16:creationId xmlns:a16="http://schemas.microsoft.com/office/drawing/2014/main" id="{65779A89-E401-4A32-97D6-35E1C7058F1E}"/>
                </a:ext>
              </a:extLst>
            </p:cNvPr>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Initial governance foundation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Begin establishing your governance foundation </a:t>
              </a:r>
              <a:b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b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by implementing a set of governance tools</a:t>
              </a:r>
            </a:p>
          </p:txBody>
        </p:sp>
        <p:sp>
          <p:nvSpPr>
            <p:cNvPr id="37" name="Oval 36">
              <a:extLst>
                <a:ext uri="{FF2B5EF4-FFF2-40B4-BE49-F238E27FC236}">
                  <a16:creationId xmlns:a16="http://schemas.microsoft.com/office/drawing/2014/main" id="{F08A3BB9-BA88-4D05-BDDB-0EC1C0727F4F}"/>
                </a:ext>
              </a:extLst>
            </p:cNvPr>
            <p:cNvSpPr/>
            <p:nvPr/>
          </p:nvSpPr>
          <p:spPr bwMode="auto">
            <a:xfrm>
              <a:off x="500385" y="4750355"/>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3</a:t>
              </a:r>
            </a:p>
          </p:txBody>
        </p:sp>
      </p:grpSp>
      <p:grpSp>
        <p:nvGrpSpPr>
          <p:cNvPr id="38" name="Group 37">
            <a:extLst>
              <a:ext uri="{FF2B5EF4-FFF2-40B4-BE49-F238E27FC236}">
                <a16:creationId xmlns:a16="http://schemas.microsoft.com/office/drawing/2014/main" id="{05FEA8F9-107F-41BA-A0A9-437B4F4080DF}"/>
              </a:ext>
            </a:extLst>
          </p:cNvPr>
          <p:cNvGrpSpPr/>
          <p:nvPr/>
        </p:nvGrpSpPr>
        <p:grpSpPr>
          <a:xfrm>
            <a:off x="500385" y="5725136"/>
            <a:ext cx="7534441" cy="837534"/>
            <a:chOff x="500385" y="5725136"/>
            <a:chExt cx="7534441" cy="837534"/>
          </a:xfrm>
        </p:grpSpPr>
        <p:sp>
          <p:nvSpPr>
            <p:cNvPr id="39" name="Title 1">
              <a:extLst>
                <a:ext uri="{FF2B5EF4-FFF2-40B4-BE49-F238E27FC236}">
                  <a16:creationId xmlns:a16="http://schemas.microsoft.com/office/drawing/2014/main" id="{1DF9878A-054F-44A0-85C3-B2AA88D0F371}"/>
                </a:ext>
              </a:extLst>
            </p:cNvPr>
            <p:cNvSpPr txBox="1">
              <a:spLocks/>
            </p:cNvSpPr>
            <p:nvPr/>
          </p:nvSpPr>
          <p:spPr>
            <a:xfrm>
              <a:off x="1133571" y="5725136"/>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3C3B41"/>
                  </a:solidFill>
                  <a:effectLst/>
                  <a:uLnTx/>
                  <a:uFillTx/>
                  <a:latin typeface="Segoe UI"/>
                  <a:ea typeface="+mn-ea"/>
                  <a:cs typeface="Segoe UI" pitchFamily="34" charset="0"/>
                </a:rPr>
                <a:t>Evolve governance foundation</a:t>
              </a:r>
              <a:br>
                <a:rPr kumimoji="0" lang="en-US" sz="1800" b="0" i="0" u="none" strike="noStrike" kern="1200" cap="none" spc="0" normalizeH="0" baseline="0" noProof="0" dirty="0">
                  <a:ln w="3175">
                    <a:noFill/>
                  </a:ln>
                  <a:solidFill>
                    <a:srgbClr val="3C3B41"/>
                  </a:solidFill>
                  <a:effectLst/>
                  <a:uLnTx/>
                  <a:uFillTx/>
                  <a:latin typeface="Segoe UI"/>
                  <a:ea typeface="+mn-ea"/>
                  <a:cs typeface="Segoe UI" pitchFamily="34" charset="0"/>
                </a:rPr>
              </a:br>
              <a:r>
                <a:rPr kumimoji="0" lang="en-US" sz="1600" b="0" i="0" u="none" strike="noStrike" kern="1200" cap="none" spc="0" normalizeH="0" baseline="0" noProof="0" dirty="0">
                  <a:ln w="3175">
                    <a:noFill/>
                  </a:ln>
                  <a:solidFill>
                    <a:srgbClr val="3C3B41"/>
                  </a:solidFill>
                  <a:effectLst/>
                  <a:uLnTx/>
                  <a:uFillTx/>
                  <a:latin typeface="Segoe UI"/>
                  <a:ea typeface="+mn-ea"/>
                  <a:cs typeface="Segoe UI" pitchFamily="34" charset="0"/>
                </a:rPr>
                <a:t>Iteratively add governance controls to address risks</a:t>
              </a:r>
            </a:p>
          </p:txBody>
        </p:sp>
        <p:sp>
          <p:nvSpPr>
            <p:cNvPr id="40" name="Oval 39">
              <a:extLst>
                <a:ext uri="{FF2B5EF4-FFF2-40B4-BE49-F238E27FC236}">
                  <a16:creationId xmlns:a16="http://schemas.microsoft.com/office/drawing/2014/main" id="{E30F4E55-C2C3-4CEA-B504-34207BF4C236}"/>
                </a:ext>
              </a:extLst>
            </p:cNvPr>
            <p:cNvSpPr/>
            <p:nvPr/>
          </p:nvSpPr>
          <p:spPr bwMode="auto">
            <a:xfrm>
              <a:off x="500385" y="5886137"/>
              <a:ext cx="503386" cy="503386"/>
            </a:xfrm>
            <a:prstGeom prst="ellipse">
              <a:avLst/>
            </a:prstGeom>
            <a:solidFill>
              <a:srgbClr val="3C3B4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Semibold" panose="020B0702040204020203" pitchFamily="34" charset="0"/>
                </a:rPr>
                <a:t>4</a:t>
              </a:r>
            </a:p>
          </p:txBody>
        </p:sp>
      </p:grpSp>
      <p:grpSp>
        <p:nvGrpSpPr>
          <p:cNvPr id="44" name="Group 43">
            <a:extLst>
              <a:ext uri="{FF2B5EF4-FFF2-40B4-BE49-F238E27FC236}">
                <a16:creationId xmlns:a16="http://schemas.microsoft.com/office/drawing/2014/main" id="{F57AA858-E5D7-48B7-B00E-2004C3A75C6E}"/>
              </a:ext>
            </a:extLst>
          </p:cNvPr>
          <p:cNvGrpSpPr/>
          <p:nvPr/>
        </p:nvGrpSpPr>
        <p:grpSpPr>
          <a:xfrm>
            <a:off x="-1" y="4560641"/>
            <a:ext cx="8034827" cy="943200"/>
            <a:chOff x="-1" y="4560641"/>
            <a:chExt cx="8034827" cy="943200"/>
          </a:xfrm>
        </p:grpSpPr>
        <p:sp>
          <p:nvSpPr>
            <p:cNvPr id="45" name="Rectangle 44">
              <a:extLst>
                <a:ext uri="{FF2B5EF4-FFF2-40B4-BE49-F238E27FC236}">
                  <a16:creationId xmlns:a16="http://schemas.microsoft.com/office/drawing/2014/main" id="{D64CC7CA-F0F9-491D-87DF-D436536E6DCD}"/>
                </a:ext>
              </a:extLst>
            </p:cNvPr>
            <p:cNvSpPr/>
            <p:nvPr/>
          </p:nvSpPr>
          <p:spPr bwMode="auto">
            <a:xfrm>
              <a:off x="-1" y="4560641"/>
              <a:ext cx="7768425" cy="943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itle 1">
              <a:extLst>
                <a:ext uri="{FF2B5EF4-FFF2-40B4-BE49-F238E27FC236}">
                  <a16:creationId xmlns:a16="http://schemas.microsoft.com/office/drawing/2014/main" id="{FF78E083-E59A-44F2-9A14-6A06AA326725}"/>
                </a:ext>
              </a:extLst>
            </p:cNvPr>
            <p:cNvSpPr txBox="1">
              <a:spLocks/>
            </p:cNvSpPr>
            <p:nvPr/>
          </p:nvSpPr>
          <p:spPr>
            <a:xfrm>
              <a:off x="1133571" y="4587031"/>
              <a:ext cx="6901255" cy="837534"/>
            </a:xfrm>
            <a:prstGeom prst="rect">
              <a:avLst/>
            </a:prstGeom>
          </p:spPr>
          <p:txBody>
            <a:bodyPr vert="horz" wrap="square" lIns="91440" tIns="93258" rIns="91440"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w="3175">
                    <a:noFill/>
                  </a:ln>
                  <a:solidFill>
                    <a:srgbClr val="0078D3"/>
                  </a:solidFill>
                  <a:effectLst/>
                  <a:uLnTx/>
                  <a:uFillTx/>
                  <a:latin typeface="Segoe UI"/>
                  <a:ea typeface="+mn-ea"/>
                  <a:cs typeface="Segoe UI" pitchFamily="34" charset="0"/>
                </a:rPr>
                <a:t>Initial governance foundation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w="3175">
                    <a:noFill/>
                  </a:ln>
                  <a:solidFill>
                    <a:srgbClr val="0078D3"/>
                  </a:solidFill>
                  <a:effectLst/>
                  <a:uLnTx/>
                  <a:uFillTx/>
                  <a:latin typeface="Segoe UI"/>
                  <a:ea typeface="+mn-ea"/>
                  <a:cs typeface="Segoe UI" pitchFamily="34" charset="0"/>
                </a:rPr>
                <a:t>Begin establishing your governance foundation </a:t>
              </a:r>
              <a:br>
                <a:rPr kumimoji="0" lang="en-US" sz="1600" b="0" i="0" u="none" strike="noStrike" kern="1200" cap="none" spc="0" normalizeH="0" baseline="0" noProof="0" dirty="0">
                  <a:ln w="3175">
                    <a:noFill/>
                  </a:ln>
                  <a:solidFill>
                    <a:srgbClr val="0078D3"/>
                  </a:solidFill>
                  <a:effectLst/>
                  <a:uLnTx/>
                  <a:uFillTx/>
                  <a:latin typeface="Segoe UI"/>
                  <a:ea typeface="+mn-ea"/>
                  <a:cs typeface="Segoe UI" pitchFamily="34" charset="0"/>
                </a:rPr>
              </a:br>
              <a:r>
                <a:rPr kumimoji="0" lang="en-US" sz="1600" b="0" i="0" u="none" strike="noStrike" kern="1200" cap="none" spc="0" normalizeH="0" baseline="0" noProof="0" dirty="0">
                  <a:ln w="3175">
                    <a:noFill/>
                  </a:ln>
                  <a:solidFill>
                    <a:srgbClr val="0078D3"/>
                  </a:solidFill>
                  <a:effectLst/>
                  <a:uLnTx/>
                  <a:uFillTx/>
                  <a:latin typeface="Segoe UI"/>
                  <a:ea typeface="+mn-ea"/>
                  <a:cs typeface="Segoe UI" pitchFamily="34" charset="0"/>
                </a:rPr>
                <a:t>by implementing a set of governance tools</a:t>
              </a:r>
            </a:p>
          </p:txBody>
        </p:sp>
        <p:sp>
          <p:nvSpPr>
            <p:cNvPr id="47" name="Oval 46">
              <a:extLst>
                <a:ext uri="{FF2B5EF4-FFF2-40B4-BE49-F238E27FC236}">
                  <a16:creationId xmlns:a16="http://schemas.microsoft.com/office/drawing/2014/main" id="{3FD24FAF-5324-487F-8416-AA07C42C6603}"/>
                </a:ext>
              </a:extLst>
            </p:cNvPr>
            <p:cNvSpPr/>
            <p:nvPr/>
          </p:nvSpPr>
          <p:spPr bwMode="auto">
            <a:xfrm>
              <a:off x="500385" y="4750355"/>
              <a:ext cx="503386" cy="503386"/>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40890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 name="Group 210">
            <a:extLst>
              <a:ext uri="{FF2B5EF4-FFF2-40B4-BE49-F238E27FC236}">
                <a16:creationId xmlns:a16="http://schemas.microsoft.com/office/drawing/2014/main" id="{F9905FA0-0906-4541-B2BC-ACCF69506906}"/>
              </a:ext>
            </a:extLst>
          </p:cNvPr>
          <p:cNvGrpSpPr/>
          <p:nvPr/>
        </p:nvGrpSpPr>
        <p:grpSpPr>
          <a:xfrm>
            <a:off x="6220445" y="1354721"/>
            <a:ext cx="1777770" cy="4137232"/>
            <a:chOff x="6220445" y="1354721"/>
            <a:chExt cx="1777770" cy="4137232"/>
          </a:xfrm>
        </p:grpSpPr>
        <p:sp>
          <p:nvSpPr>
            <p:cNvPr id="203" name="Rectangle 202">
              <a:extLst>
                <a:ext uri="{FF2B5EF4-FFF2-40B4-BE49-F238E27FC236}">
                  <a16:creationId xmlns:a16="http://schemas.microsoft.com/office/drawing/2014/main" id="{751BB0A6-73F4-4F56-B9B7-BB640B0E3F23}"/>
                </a:ext>
              </a:extLst>
            </p:cNvPr>
            <p:cNvSpPr/>
            <p:nvPr/>
          </p:nvSpPr>
          <p:spPr bwMode="auto">
            <a:xfrm>
              <a:off x="6236308"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CACC308B-37C9-4056-B1F6-193332A41EC9}"/>
                </a:ext>
              </a:extLst>
            </p:cNvPr>
            <p:cNvSpPr/>
            <p:nvPr/>
          </p:nvSpPr>
          <p:spPr bwMode="auto">
            <a:xfrm>
              <a:off x="6220445" y="2080251"/>
              <a:ext cx="1449650"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Cost management discipline evolves</a:t>
              </a: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60" name="Graphic 32">
              <a:extLst>
                <a:ext uri="{FF2B5EF4-FFF2-40B4-BE49-F238E27FC236}">
                  <a16:creationId xmlns:a16="http://schemas.microsoft.com/office/drawing/2014/main" id="{ED4C34C7-9482-4A0C-8B8A-81D326AA3AC8}"/>
                </a:ext>
              </a:extLst>
            </p:cNvPr>
            <p:cNvGrpSpPr/>
            <p:nvPr/>
          </p:nvGrpSpPr>
          <p:grpSpPr>
            <a:xfrm>
              <a:off x="6332053" y="1625297"/>
              <a:ext cx="548780" cy="548780"/>
              <a:chOff x="747414" y="4300405"/>
              <a:chExt cx="494289" cy="494289"/>
            </a:xfrm>
          </p:grpSpPr>
          <p:sp>
            <p:nvSpPr>
              <p:cNvPr id="61" name="Freeform: Shape 60">
                <a:extLst>
                  <a:ext uri="{FF2B5EF4-FFF2-40B4-BE49-F238E27FC236}">
                    <a16:creationId xmlns:a16="http://schemas.microsoft.com/office/drawing/2014/main" id="{90935938-F4D2-4656-9ECC-305175758012}"/>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6A73FDE-71C2-4C85-8EAB-AD697D6AC88D}"/>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BD65D6-5466-45D4-986A-FCBA4425E0EB}"/>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00253F0-DFBE-4DC4-8634-DA5A26EE0500}"/>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127FC304-BB92-43A5-8C86-624A97DDA632}"/>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3E1A6B6E-0FE6-415B-85D3-7B8C29778690}"/>
                </a:ext>
              </a:extLst>
            </p:cNvPr>
            <p:cNvSpPr txBox="1"/>
            <p:nvPr/>
          </p:nvSpPr>
          <p:spPr>
            <a:xfrm>
              <a:off x="6220445" y="4693561"/>
              <a:ext cx="144965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Cost</a:t>
              </a:r>
            </a:p>
          </p:txBody>
        </p:sp>
        <p:sp>
          <p:nvSpPr>
            <p:cNvPr id="183" name="Rectangle 182">
              <a:extLst>
                <a:ext uri="{FF2B5EF4-FFF2-40B4-BE49-F238E27FC236}">
                  <a16:creationId xmlns:a16="http://schemas.microsoft.com/office/drawing/2014/main" id="{AD79C06F-50E5-4E53-947E-96F975B7D519}"/>
                </a:ext>
              </a:extLst>
            </p:cNvPr>
            <p:cNvSpPr/>
            <p:nvPr/>
          </p:nvSpPr>
          <p:spPr bwMode="auto">
            <a:xfrm>
              <a:off x="6220445" y="3366805"/>
              <a:ext cx="1770597"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Update corporate policy…</a:t>
              </a: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Implement with configuration management changes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184" name="Group 183">
              <a:extLst>
                <a:ext uri="{FF2B5EF4-FFF2-40B4-BE49-F238E27FC236}">
                  <a16:creationId xmlns:a16="http://schemas.microsoft.com/office/drawing/2014/main" id="{2B289DD2-7A5C-438A-A19A-325336960F23}"/>
                </a:ext>
              </a:extLst>
            </p:cNvPr>
            <p:cNvGrpSpPr/>
            <p:nvPr/>
          </p:nvGrpSpPr>
          <p:grpSpPr>
            <a:xfrm>
              <a:off x="6332053" y="2914360"/>
              <a:ext cx="445170" cy="452651"/>
              <a:chOff x="-477078" y="-1431235"/>
              <a:chExt cx="946205" cy="962108"/>
            </a:xfrm>
          </p:grpSpPr>
          <p:sp>
            <p:nvSpPr>
              <p:cNvPr id="185" name="Rectangle 184">
                <a:extLst>
                  <a:ext uri="{FF2B5EF4-FFF2-40B4-BE49-F238E27FC236}">
                    <a16:creationId xmlns:a16="http://schemas.microsoft.com/office/drawing/2014/main" id="{9AF1D046-FF8C-4EFF-8573-2CEB5A8432C3}"/>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335C9EB4-F593-4A9A-9D50-605AF9DEC2F9}"/>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BD094FA-4388-4F87-9D42-40183BC10B85}"/>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78ADE89D-3D56-4831-9C4B-BF76FD8F87B7}"/>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19B7E9B8-4DC6-4DE9-973F-C0D90E0358E5}"/>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A9AE6202-447D-46D8-9C9E-7A9E81B4DCB3}"/>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3B3C54D1-6CB0-416B-83B0-72D030ED732A}"/>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1AF57487-98E6-4746-ACA3-B11968DAC09D}"/>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2BA8DF31-20FE-48A4-9142-170576D026C8}"/>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AE1A7BD4-12EA-4BCF-89D5-92111A69B2D4}"/>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F1D03017-FDC2-4A69-8B5F-A76849BB48FD}"/>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1431B42F-4FCA-4B57-8B79-B1C86C4EE6EF}"/>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DC6CAD6A-F3C7-4D0D-BCDA-803E7CCAD9D9}"/>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8F050681-9886-4E5F-8882-09901260BFAF}"/>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DC88366A-5836-4E6B-AD8A-7F3EA2F14585}"/>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2A97FE6F-7190-4FA1-B5E1-49FDD4AB12D3}"/>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2E8F6D00-AA28-4475-86E6-56B67E0AAB73}"/>
              </a:ext>
            </a:extLst>
          </p:cNvPr>
          <p:cNvGrpSpPr/>
          <p:nvPr/>
        </p:nvGrpSpPr>
        <p:grpSpPr>
          <a:xfrm>
            <a:off x="4410104" y="1354721"/>
            <a:ext cx="1833426" cy="4137232"/>
            <a:chOff x="4410104" y="1354721"/>
            <a:chExt cx="1833426" cy="4137232"/>
          </a:xfrm>
        </p:grpSpPr>
        <p:sp>
          <p:nvSpPr>
            <p:cNvPr id="202" name="Rectangle 201">
              <a:extLst>
                <a:ext uri="{FF2B5EF4-FFF2-40B4-BE49-F238E27FC236}">
                  <a16:creationId xmlns:a16="http://schemas.microsoft.com/office/drawing/2014/main" id="{1DD4B5E8-B222-4FC3-B350-255F510F31D6}"/>
                </a:ext>
              </a:extLst>
            </p:cNvPr>
            <p:cNvSpPr/>
            <p:nvPr/>
          </p:nvSpPr>
          <p:spPr bwMode="auto">
            <a:xfrm>
              <a:off x="4410104"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aphic 39">
              <a:extLst>
                <a:ext uri="{FF2B5EF4-FFF2-40B4-BE49-F238E27FC236}">
                  <a16:creationId xmlns:a16="http://schemas.microsoft.com/office/drawing/2014/main" id="{5E70B86B-92B4-40F3-8732-95EF48AC408A}"/>
                </a:ext>
              </a:extLst>
            </p:cNvPr>
            <p:cNvGrpSpPr/>
            <p:nvPr/>
          </p:nvGrpSpPr>
          <p:grpSpPr>
            <a:xfrm>
              <a:off x="4582656" y="1671087"/>
              <a:ext cx="391028" cy="457200"/>
              <a:chOff x="5527428" y="4748877"/>
              <a:chExt cx="685800" cy="838200"/>
            </a:xfrm>
          </p:grpSpPr>
          <p:sp>
            <p:nvSpPr>
              <p:cNvPr id="56" name="Freeform: Shape 55">
                <a:extLst>
                  <a:ext uri="{FF2B5EF4-FFF2-40B4-BE49-F238E27FC236}">
                    <a16:creationId xmlns:a16="http://schemas.microsoft.com/office/drawing/2014/main" id="{32B82F8D-0693-46FA-BDCA-8F28867357FC}"/>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161A66F-6BA4-4DD6-94FE-0F754384D483}"/>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4B4BC818-CEFC-469E-88E5-26757BCF5735}"/>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6A0C69A8-E7B2-4F52-A19B-46526D6993A2}"/>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6" name="TextBox 75">
              <a:extLst>
                <a:ext uri="{FF2B5EF4-FFF2-40B4-BE49-F238E27FC236}">
                  <a16:creationId xmlns:a16="http://schemas.microsoft.com/office/drawing/2014/main" id="{EEBD4D1C-4866-4777-9DD0-4E9C05891D0C}"/>
                </a:ext>
              </a:extLst>
            </p:cNvPr>
            <p:cNvSpPr txBox="1"/>
            <p:nvPr/>
          </p:nvSpPr>
          <p:spPr>
            <a:xfrm>
              <a:off x="4472933" y="4693561"/>
              <a:ext cx="144965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Critical Apps</a:t>
              </a:r>
            </a:p>
          </p:txBody>
        </p:sp>
        <p:sp>
          <p:nvSpPr>
            <p:cNvPr id="95" name="Rectangle 94">
              <a:extLst>
                <a:ext uri="{FF2B5EF4-FFF2-40B4-BE49-F238E27FC236}">
                  <a16:creationId xmlns:a16="http://schemas.microsoft.com/office/drawing/2014/main" id="{463D6687-EA9D-4654-99FB-EAFB68A05B28}"/>
                </a:ext>
              </a:extLst>
            </p:cNvPr>
            <p:cNvSpPr/>
            <p:nvPr/>
          </p:nvSpPr>
          <p:spPr bwMode="auto">
            <a:xfrm>
              <a:off x="4472933" y="2080251"/>
              <a:ext cx="1356057"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Resource management discipline evolves</a:t>
              </a: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165" name="Rectangle 164">
              <a:extLst>
                <a:ext uri="{FF2B5EF4-FFF2-40B4-BE49-F238E27FC236}">
                  <a16:creationId xmlns:a16="http://schemas.microsoft.com/office/drawing/2014/main" id="{DCB80189-428D-46BC-B356-B93C2A24E1B1}"/>
                </a:ext>
              </a:extLst>
            </p:cNvPr>
            <p:cNvSpPr/>
            <p:nvPr/>
          </p:nvSpPr>
          <p:spPr bwMode="auto">
            <a:xfrm>
              <a:off x="4472933" y="3366805"/>
              <a:ext cx="1770597"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Update corporate policy…</a:t>
              </a: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Implement with configuration management changes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166" name="Group 165">
              <a:extLst>
                <a:ext uri="{FF2B5EF4-FFF2-40B4-BE49-F238E27FC236}">
                  <a16:creationId xmlns:a16="http://schemas.microsoft.com/office/drawing/2014/main" id="{8CFCDAE5-DE43-48E9-9063-A38A010F41D7}"/>
                </a:ext>
              </a:extLst>
            </p:cNvPr>
            <p:cNvGrpSpPr/>
            <p:nvPr/>
          </p:nvGrpSpPr>
          <p:grpSpPr>
            <a:xfrm>
              <a:off x="4582656" y="2914360"/>
              <a:ext cx="445170" cy="452651"/>
              <a:chOff x="-477078" y="-1431235"/>
              <a:chExt cx="946205" cy="962108"/>
            </a:xfrm>
          </p:grpSpPr>
          <p:sp>
            <p:nvSpPr>
              <p:cNvPr id="167" name="Rectangle 166">
                <a:extLst>
                  <a:ext uri="{FF2B5EF4-FFF2-40B4-BE49-F238E27FC236}">
                    <a16:creationId xmlns:a16="http://schemas.microsoft.com/office/drawing/2014/main" id="{103FF457-6C74-4E99-BD44-77CA4CD7CB38}"/>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72C53E2E-950E-4529-9D6B-77686160D68C}"/>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D7AB5D46-C144-46EE-A8D3-6B04772EE09E}"/>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D5AD9C6B-58AF-430E-89F0-54E0F6FCC8FA}"/>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5840F874-758E-4922-91A3-A9D7D282BF96}"/>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81797AAE-966A-4614-9624-D75DB9729F5F}"/>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7D747D30-BE19-499D-9037-908DC90EFCB5}"/>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1EB30B8E-A034-462C-BABA-37C09DC9345B}"/>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3DBF42F-377B-4F1E-8F00-E045CF9895AE}"/>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F9F92D74-8F49-47D9-8BF3-EF3A20368B8F}"/>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3E7E9041-72B6-4FEE-AFD4-DB144001F400}"/>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F2283BCB-BB61-4C0E-9D33-7475EE37410D}"/>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B3EADAE0-7DF0-4E33-A5D0-F9F6A65DB107}"/>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6830563E-CF56-4505-B2AC-9B9004FB194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283361DF-4B1E-4C86-A593-708C1047460C}"/>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1B4D63A4-478D-402E-8A28-D226E3C4BF59}"/>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8" name="Group 207">
            <a:extLst>
              <a:ext uri="{FF2B5EF4-FFF2-40B4-BE49-F238E27FC236}">
                <a16:creationId xmlns:a16="http://schemas.microsoft.com/office/drawing/2014/main" id="{81A9EAED-27EF-4C8D-893E-C99E0CE142B0}"/>
              </a:ext>
            </a:extLst>
          </p:cNvPr>
          <p:cNvGrpSpPr/>
          <p:nvPr/>
        </p:nvGrpSpPr>
        <p:grpSpPr>
          <a:xfrm>
            <a:off x="2583899" y="1354721"/>
            <a:ext cx="1838782" cy="4137232"/>
            <a:chOff x="2583899" y="1354721"/>
            <a:chExt cx="1838782" cy="4137232"/>
          </a:xfrm>
        </p:grpSpPr>
        <p:sp>
          <p:nvSpPr>
            <p:cNvPr id="201" name="Rectangle 200">
              <a:extLst>
                <a:ext uri="{FF2B5EF4-FFF2-40B4-BE49-F238E27FC236}">
                  <a16:creationId xmlns:a16="http://schemas.microsoft.com/office/drawing/2014/main" id="{351528CA-5160-4B58-8120-19352EA24603}"/>
                </a:ext>
              </a:extLst>
            </p:cNvPr>
            <p:cNvSpPr/>
            <p:nvPr/>
          </p:nvSpPr>
          <p:spPr bwMode="auto">
            <a:xfrm>
              <a:off x="2583899"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1DBC3BA1-E59E-4FBA-8FC9-A21CD5F78743}"/>
                </a:ext>
              </a:extLst>
            </p:cNvPr>
            <p:cNvGrpSpPr/>
            <p:nvPr/>
          </p:nvGrpSpPr>
          <p:grpSpPr>
            <a:xfrm>
              <a:off x="2761807" y="1658438"/>
              <a:ext cx="402957" cy="482498"/>
              <a:chOff x="3102115" y="3813045"/>
              <a:chExt cx="402957" cy="482498"/>
            </a:xfrm>
          </p:grpSpPr>
          <p:sp>
            <p:nvSpPr>
              <p:cNvPr id="69" name="Rectangle: Top Corners Rounded 68">
                <a:extLst>
                  <a:ext uri="{FF2B5EF4-FFF2-40B4-BE49-F238E27FC236}">
                    <a16:creationId xmlns:a16="http://schemas.microsoft.com/office/drawing/2014/main" id="{6512D519-C46A-4C91-91B5-90AD9E152646}"/>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B4CFEE0-E56B-4250-9D9B-36A11C1B517A}"/>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35">
                <a:extLst>
                  <a:ext uri="{FF2B5EF4-FFF2-40B4-BE49-F238E27FC236}">
                    <a16:creationId xmlns:a16="http://schemas.microsoft.com/office/drawing/2014/main" id="{0116E554-37C2-4735-9CFC-6AC462A51292}"/>
                  </a:ext>
                </a:extLst>
              </p:cNvPr>
              <p:cNvGrpSpPr/>
              <p:nvPr/>
            </p:nvGrpSpPr>
            <p:grpSpPr>
              <a:xfrm>
                <a:off x="3257098" y="4078024"/>
                <a:ext cx="92990" cy="155525"/>
                <a:chOff x="3407034" y="4465249"/>
                <a:chExt cx="92990" cy="155525"/>
              </a:xfrm>
              <a:solidFill>
                <a:srgbClr val="0075C9"/>
              </a:solidFill>
            </p:grpSpPr>
            <p:sp>
              <p:nvSpPr>
                <p:cNvPr id="72" name="Freeform: Shape 71">
                  <a:extLst>
                    <a:ext uri="{FF2B5EF4-FFF2-40B4-BE49-F238E27FC236}">
                      <a16:creationId xmlns:a16="http://schemas.microsoft.com/office/drawing/2014/main" id="{2A3334E8-B987-4CCD-A903-C5AEFCCFE07E}"/>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FFF9667-504D-43F2-93E5-7608F98E6E26}"/>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5" name="TextBox 74">
              <a:extLst>
                <a:ext uri="{FF2B5EF4-FFF2-40B4-BE49-F238E27FC236}">
                  <a16:creationId xmlns:a16="http://schemas.microsoft.com/office/drawing/2014/main" id="{ADB900D8-80A0-422C-B585-EAD26454FBC2}"/>
                </a:ext>
              </a:extLst>
            </p:cNvPr>
            <p:cNvSpPr txBox="1"/>
            <p:nvPr/>
          </p:nvSpPr>
          <p:spPr>
            <a:xfrm>
              <a:off x="2652084" y="4693561"/>
              <a:ext cx="165299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mn-cs"/>
                </a:rPr>
                <a:t>Protected Data</a:t>
              </a:r>
            </a:p>
          </p:txBody>
        </p:sp>
        <p:sp>
          <p:nvSpPr>
            <p:cNvPr id="132" name="Rectangle 131">
              <a:extLst>
                <a:ext uri="{FF2B5EF4-FFF2-40B4-BE49-F238E27FC236}">
                  <a16:creationId xmlns:a16="http://schemas.microsoft.com/office/drawing/2014/main" id="{DB8C7657-A94E-42F4-ABA7-9E0E947E672A}"/>
                </a:ext>
              </a:extLst>
            </p:cNvPr>
            <p:cNvSpPr/>
            <p:nvPr/>
          </p:nvSpPr>
          <p:spPr bwMode="auto">
            <a:xfrm>
              <a:off x="2652084" y="3366805"/>
              <a:ext cx="1770597"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Update corporate policy…</a:t>
              </a: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b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Implement with configuration management changes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134" name="Rectangle 133">
              <a:extLst>
                <a:ext uri="{FF2B5EF4-FFF2-40B4-BE49-F238E27FC236}">
                  <a16:creationId xmlns:a16="http://schemas.microsoft.com/office/drawing/2014/main" id="{7F25813A-C79A-4123-A875-31D4FBE5DC8F}"/>
                </a:ext>
              </a:extLst>
            </p:cNvPr>
            <p:cNvSpPr/>
            <p:nvPr/>
          </p:nvSpPr>
          <p:spPr bwMode="auto">
            <a:xfrm>
              <a:off x="2652084" y="2080251"/>
              <a:ext cx="1548735"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lt"/>
                  <a:cs typeface="Segoe UI" pitchFamily="34" charset="0"/>
                </a:rPr>
                <a:t>Security management discipline evolves</a:t>
              </a:r>
              <a:endParaRPr kumimoji="0" lang="en-US" sz="105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144" name="Group 143">
              <a:extLst>
                <a:ext uri="{FF2B5EF4-FFF2-40B4-BE49-F238E27FC236}">
                  <a16:creationId xmlns:a16="http://schemas.microsoft.com/office/drawing/2014/main" id="{D68C3BC2-E12E-421C-B494-7B2B4079537D}"/>
                </a:ext>
              </a:extLst>
            </p:cNvPr>
            <p:cNvGrpSpPr/>
            <p:nvPr/>
          </p:nvGrpSpPr>
          <p:grpSpPr>
            <a:xfrm>
              <a:off x="2761807" y="2914360"/>
              <a:ext cx="445170" cy="452651"/>
              <a:chOff x="-477078" y="-1431235"/>
              <a:chExt cx="946205" cy="962108"/>
            </a:xfrm>
          </p:grpSpPr>
          <p:sp>
            <p:nvSpPr>
              <p:cNvPr id="145" name="Rectangle 144">
                <a:extLst>
                  <a:ext uri="{FF2B5EF4-FFF2-40B4-BE49-F238E27FC236}">
                    <a16:creationId xmlns:a16="http://schemas.microsoft.com/office/drawing/2014/main" id="{91E7C60A-20BF-42BE-9527-AEF4408A6D28}"/>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0EC53391-9F4E-4E25-AAA7-127DCC9AA60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3633DC1E-4FD5-4E95-AA3B-CE7A4D38F53B}"/>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13A7CF85-FCB6-47F1-AD06-776013E87BA5}"/>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5A4D5EED-2D18-4000-84C1-22002EA7E41E}"/>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A726143-BD90-4080-82B8-3DD28F60CF65}"/>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E84CFB37-B061-4B7D-9380-B70B294BA085}"/>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4EE62FB7-D2B3-4CA9-A294-B5CB9C0914BE}"/>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C596099-AC66-418C-90BD-79BCBE2FB555}"/>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370EF884-BAF2-42EA-9F76-D1BB8B783B2D}"/>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6AC16BDF-3C61-4A9B-94DE-A4E17D553C04}"/>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ABC05897-8EE0-4EC4-9A34-B5D7A58DC414}"/>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7E467788-723D-49CD-92E1-0AF530CD474C}"/>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643E2BCE-FB3C-451D-98CA-B1C071EE7E80}"/>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extLst>
                  <a:ext uri="{FF2B5EF4-FFF2-40B4-BE49-F238E27FC236}">
                    <a16:creationId xmlns:a16="http://schemas.microsoft.com/office/drawing/2014/main" id="{0ECE4BB5-2A98-4E5F-8595-F49CE00A66C7}"/>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B753398-DDA8-4356-B882-B1C292DC3FE5}"/>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09" name="Rectangle 208">
            <a:extLst>
              <a:ext uri="{FF2B5EF4-FFF2-40B4-BE49-F238E27FC236}">
                <a16:creationId xmlns:a16="http://schemas.microsoft.com/office/drawing/2014/main" id="{817675D7-2E14-422C-BDEA-87BF5481F35E}"/>
              </a:ext>
            </a:extLst>
          </p:cNvPr>
          <p:cNvSpPr/>
          <p:nvPr/>
        </p:nvSpPr>
        <p:spPr bwMode="auto">
          <a:xfrm>
            <a:off x="0" y="1282700"/>
            <a:ext cx="2587787" cy="4209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25297B38-DC04-4AC3-B7E8-2FEE0D0400FB}"/>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42FCE13B-0A0A-48EC-BD97-02DF680DC892}"/>
              </a:ext>
            </a:extLst>
          </p:cNvPr>
          <p:cNvSpPr txBox="1"/>
          <p:nvPr/>
        </p:nvSpPr>
        <p:spPr>
          <a:xfrm>
            <a:off x="8692403" y="969745"/>
            <a:ext cx="3319393" cy="2139431"/>
          </a:xfrm>
          <a:prstGeom prst="rect">
            <a:avLst/>
          </a:prstGeom>
          <a:noFill/>
          <a:ln>
            <a:noFill/>
          </a:ln>
        </p:spPr>
        <p:txBody>
          <a:bodyPr wrap="squar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Governance MVP</a:t>
            </a:r>
          </a:p>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Establish a foundation that can quickly evolve as cloud adoption and cloud governance mature. Mitigate tangible risks identified in the cloud adoption plan.</a:t>
            </a:r>
          </a:p>
        </p:txBody>
      </p:sp>
      <p:sp>
        <p:nvSpPr>
          <p:cNvPr id="11" name="TextBox 10">
            <a:extLst>
              <a:ext uri="{FF2B5EF4-FFF2-40B4-BE49-F238E27FC236}">
                <a16:creationId xmlns:a16="http://schemas.microsoft.com/office/drawing/2014/main" id="{0EF0ABCE-5B79-48B0-A3C5-71D19867E4C2}"/>
              </a:ext>
            </a:extLst>
          </p:cNvPr>
          <p:cNvSpPr txBox="1"/>
          <p:nvPr/>
        </p:nvSpPr>
        <p:spPr>
          <a:xfrm>
            <a:off x="8692403" y="3814487"/>
            <a:ext cx="3354825" cy="2388730"/>
          </a:xfrm>
          <a:prstGeom prst="rect">
            <a:avLst/>
          </a:prstGeom>
          <a:noFill/>
          <a:ln>
            <a:noFill/>
          </a:ln>
        </p:spPr>
        <p:txBody>
          <a:bodyPr wrap="square" lIns="179308" tIns="143446" rIns="179308" bIns="143446" rtlCol="0">
            <a:spAutoFit/>
          </a:bodyPr>
          <a:lstStyle/>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Risk Evolutions</a:t>
            </a:r>
          </a:p>
          <a:p>
            <a:pPr marL="0" marR="0" lvl="0" indent="0" algn="l" defTabSz="91455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The risk profile will change as you plan additional iterations of cloud adoption. The cloud governance team monitors those adoption plans to identify risks and evolve corporate policy statements.</a:t>
            </a:r>
          </a:p>
        </p:txBody>
      </p:sp>
      <p:sp>
        <p:nvSpPr>
          <p:cNvPr id="3" name="Title 2">
            <a:extLst>
              <a:ext uri="{FF2B5EF4-FFF2-40B4-BE49-F238E27FC236}">
                <a16:creationId xmlns:a16="http://schemas.microsoft.com/office/drawing/2014/main" id="{EF0AABBB-D1AC-47B5-8337-B6D9689B515B}"/>
              </a:ext>
            </a:extLst>
          </p:cNvPr>
          <p:cNvSpPr>
            <a:spLocks noGrp="1"/>
          </p:cNvSpPr>
          <p:nvPr>
            <p:ph type="title"/>
          </p:nvPr>
        </p:nvSpPr>
        <p:spPr>
          <a:xfrm>
            <a:off x="455995" y="620428"/>
            <a:ext cx="11306469" cy="397545"/>
          </a:xfrm>
        </p:spPr>
        <p:txBody>
          <a:bodyPr/>
          <a:lstStyle/>
          <a:p>
            <a:r>
              <a:rPr lang="en-US" dirty="0"/>
              <a:t>Executing incremental governance</a:t>
            </a:r>
          </a:p>
        </p:txBody>
      </p:sp>
      <p:sp>
        <p:nvSpPr>
          <p:cNvPr id="74" name="Text Placeholder 9">
            <a:extLst>
              <a:ext uri="{FF2B5EF4-FFF2-40B4-BE49-F238E27FC236}">
                <a16:creationId xmlns:a16="http://schemas.microsoft.com/office/drawing/2014/main" id="{30F50280-A1C3-4FE4-A0CB-C7132CB12B3B}"/>
              </a:ext>
            </a:extLst>
          </p:cNvPr>
          <p:cNvSpPr txBox="1">
            <a:spLocks/>
          </p:cNvSpPr>
          <p:nvPr/>
        </p:nvSpPr>
        <p:spPr>
          <a:xfrm>
            <a:off x="116804" y="5783263"/>
            <a:ext cx="7875588" cy="595548"/>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961" b="0" i="0" u="none" strike="noStrike" kern="1200" cap="none" spc="0" normalizeH="0" baseline="0" noProof="0" dirty="0">
                <a:ln>
                  <a:noFill/>
                </a:ln>
                <a:solidFill>
                  <a:srgbClr val="0078D3"/>
                </a:solidFill>
                <a:effectLst/>
                <a:uLnTx/>
                <a:uFillTx/>
                <a:latin typeface="Segoe UI Semibold"/>
                <a:ea typeface="+mn-ea"/>
                <a:cs typeface="+mn-cs"/>
              </a:rPr>
              <a:t>Cloud Adoption </a:t>
            </a:r>
            <a:br>
              <a:rPr kumimoji="0" lang="en-US" sz="1961" b="0" i="0" u="none" strike="noStrike" kern="1200" cap="none" spc="0" normalizeH="0" baseline="0" noProof="0" dirty="0">
                <a:ln>
                  <a:noFill/>
                </a:ln>
                <a:solidFill>
                  <a:srgbClr val="0078D3"/>
                </a:solidFill>
                <a:effectLst/>
                <a:uLnTx/>
                <a:uFillTx/>
                <a:latin typeface="Segoe UI Semibold"/>
                <a:ea typeface="+mn-ea"/>
                <a:cs typeface="+mn-cs"/>
              </a:rPr>
            </a:br>
            <a:r>
              <a:rPr kumimoji="0" lang="en-US" sz="1600" b="0" i="0" u="none" strike="noStrike" kern="1200" cap="none" spc="0" normalizeH="0" baseline="0" noProof="0" dirty="0" err="1">
                <a:ln>
                  <a:noFill/>
                </a:ln>
                <a:solidFill>
                  <a:srgbClr val="000000"/>
                </a:solidFill>
                <a:effectLst/>
                <a:uLnTx/>
                <a:uFillTx/>
                <a:latin typeface="Segoe UI"/>
                <a:ea typeface="+mn-ea"/>
                <a:cs typeface="+mn-cs"/>
              </a:rPr>
              <a:t>Adoption</a:t>
            </a:r>
            <a:r>
              <a:rPr kumimoji="0" lang="en-US" sz="1600" b="0" i="0" u="none" strike="noStrike" kern="1200" cap="none" spc="0" normalizeH="0" baseline="0" noProof="0" dirty="0">
                <a:ln>
                  <a:noFill/>
                </a:ln>
                <a:solidFill>
                  <a:srgbClr val="000000"/>
                </a:solidFill>
                <a:effectLst/>
                <a:uLnTx/>
                <a:uFillTx/>
                <a:latin typeface="Segoe UI"/>
                <a:ea typeface="+mn-ea"/>
                <a:cs typeface="+mn-cs"/>
              </a:rPr>
              <a:t> timeline will trigger </a:t>
            </a: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risks</a:t>
            </a:r>
            <a:r>
              <a:rPr kumimoji="0" lang="en-US" sz="1600" b="0" i="0" u="none" strike="noStrike" kern="1200" cap="none" spc="0" normalizeH="0" baseline="0" noProof="0" dirty="0">
                <a:ln>
                  <a:noFill/>
                </a:ln>
                <a:solidFill>
                  <a:srgbClr val="000000"/>
                </a:solidFill>
                <a:effectLst/>
                <a:uLnTx/>
                <a:uFillTx/>
                <a:latin typeface="Segoe UI"/>
                <a:ea typeface="+mn-ea"/>
                <a:cs typeface="+mn-cs"/>
              </a:rPr>
              <a:t> along the journey</a:t>
            </a: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474C1837-8680-468F-8D78-63A8FF335C4C}"/>
              </a:ext>
            </a:extLst>
          </p:cNvPr>
          <p:cNvGrpSpPr/>
          <p:nvPr/>
        </p:nvGrpSpPr>
        <p:grpSpPr>
          <a:xfrm>
            <a:off x="430430" y="5384274"/>
            <a:ext cx="7317234" cy="233656"/>
            <a:chOff x="740664" y="1326539"/>
            <a:chExt cx="7317234" cy="233656"/>
          </a:xfrm>
        </p:grpSpPr>
        <p:cxnSp>
          <p:nvCxnSpPr>
            <p:cNvPr id="78" name="Straight Connector 77">
              <a:extLst>
                <a:ext uri="{FF2B5EF4-FFF2-40B4-BE49-F238E27FC236}">
                  <a16:creationId xmlns:a16="http://schemas.microsoft.com/office/drawing/2014/main" id="{BC8B39EE-BF8B-42C4-898C-321580EB03A0}"/>
                </a:ext>
              </a:extLst>
            </p:cNvPr>
            <p:cNvCxnSpPr>
              <a:cxnSpLocks/>
            </p:cNvCxnSpPr>
            <p:nvPr/>
          </p:nvCxnSpPr>
          <p:spPr>
            <a:xfrm>
              <a:off x="864496" y="1440010"/>
              <a:ext cx="7193402" cy="0"/>
            </a:xfrm>
            <a:prstGeom prst="line">
              <a:avLst/>
            </a:prstGeom>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34">
              <a:extLst>
                <a:ext uri="{FF2B5EF4-FFF2-40B4-BE49-F238E27FC236}">
                  <a16:creationId xmlns:a16="http://schemas.microsoft.com/office/drawing/2014/main" id="{64ED5695-59E8-4F3A-893F-52AF90B236D6}"/>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17742AFB-F5ED-4014-A6A7-0A096577678D}"/>
                </a:ext>
              </a:extLst>
            </p:cNvPr>
            <p:cNvSpPr/>
            <p:nvPr/>
          </p:nvSpPr>
          <p:spPr bwMode="auto">
            <a:xfrm>
              <a:off x="740664" y="1348352"/>
              <a:ext cx="190030" cy="190030"/>
            </a:xfrm>
            <a:prstGeom prst="ellipse">
              <a:avLst/>
            </a:prstGeom>
            <a:solidFill>
              <a:srgbClr val="FFFFFF"/>
            </a:solidFill>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804C2DC8-7599-4C03-91C5-4306EC3BB2D0}"/>
              </a:ext>
            </a:extLst>
          </p:cNvPr>
          <p:cNvGrpSpPr/>
          <p:nvPr/>
        </p:nvGrpSpPr>
        <p:grpSpPr>
          <a:xfrm>
            <a:off x="2761807" y="5301332"/>
            <a:ext cx="365760" cy="365760"/>
            <a:chOff x="2797023" y="4315973"/>
            <a:chExt cx="476688" cy="476688"/>
          </a:xfrm>
        </p:grpSpPr>
        <p:sp>
          <p:nvSpPr>
            <p:cNvPr id="85" name="Oval 84">
              <a:extLst>
                <a:ext uri="{FF2B5EF4-FFF2-40B4-BE49-F238E27FC236}">
                  <a16:creationId xmlns:a16="http://schemas.microsoft.com/office/drawing/2014/main" id="{D0FBF861-9661-4895-A22F-E060FE0BA28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9412CE96-925D-4F95-ADDD-1EF26654CF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87" name="Group 86">
            <a:extLst>
              <a:ext uri="{FF2B5EF4-FFF2-40B4-BE49-F238E27FC236}">
                <a16:creationId xmlns:a16="http://schemas.microsoft.com/office/drawing/2014/main" id="{1794065B-50E6-4156-94FB-8D4E8814BF33}"/>
              </a:ext>
            </a:extLst>
          </p:cNvPr>
          <p:cNvGrpSpPr/>
          <p:nvPr/>
        </p:nvGrpSpPr>
        <p:grpSpPr>
          <a:xfrm>
            <a:off x="4582656" y="5301332"/>
            <a:ext cx="365760" cy="365760"/>
            <a:chOff x="2797023" y="4315973"/>
            <a:chExt cx="476688" cy="476688"/>
          </a:xfrm>
        </p:grpSpPr>
        <p:sp>
          <p:nvSpPr>
            <p:cNvPr id="88" name="Oval 87">
              <a:extLst>
                <a:ext uri="{FF2B5EF4-FFF2-40B4-BE49-F238E27FC236}">
                  <a16:creationId xmlns:a16="http://schemas.microsoft.com/office/drawing/2014/main" id="{353B1BDC-2DAC-43D3-A25F-6DEF6E4B65B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9" name="Graphic 88">
              <a:extLst>
                <a:ext uri="{FF2B5EF4-FFF2-40B4-BE49-F238E27FC236}">
                  <a16:creationId xmlns:a16="http://schemas.microsoft.com/office/drawing/2014/main" id="{5150629C-9A42-43D0-AEAF-17D5B0C918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90" name="Group 89">
            <a:extLst>
              <a:ext uri="{FF2B5EF4-FFF2-40B4-BE49-F238E27FC236}">
                <a16:creationId xmlns:a16="http://schemas.microsoft.com/office/drawing/2014/main" id="{3BFE5303-F9B6-4DAF-92ED-A796ED4230E5}"/>
              </a:ext>
            </a:extLst>
          </p:cNvPr>
          <p:cNvGrpSpPr/>
          <p:nvPr/>
        </p:nvGrpSpPr>
        <p:grpSpPr>
          <a:xfrm>
            <a:off x="6332053" y="5301332"/>
            <a:ext cx="365760" cy="365760"/>
            <a:chOff x="2797023" y="4315973"/>
            <a:chExt cx="476688" cy="476688"/>
          </a:xfrm>
        </p:grpSpPr>
        <p:sp>
          <p:nvSpPr>
            <p:cNvPr id="91" name="Oval 90">
              <a:extLst>
                <a:ext uri="{FF2B5EF4-FFF2-40B4-BE49-F238E27FC236}">
                  <a16:creationId xmlns:a16="http://schemas.microsoft.com/office/drawing/2014/main" id="{942BB068-0002-42FC-BC05-D1E9BA1BA4F3}"/>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258163CF-7CC2-471F-99EE-42E167242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207" name="Group 206">
            <a:extLst>
              <a:ext uri="{FF2B5EF4-FFF2-40B4-BE49-F238E27FC236}">
                <a16:creationId xmlns:a16="http://schemas.microsoft.com/office/drawing/2014/main" id="{19CA99DA-6BBB-47C8-9E4B-70AEA7B6F4A7}"/>
              </a:ext>
            </a:extLst>
          </p:cNvPr>
          <p:cNvGrpSpPr/>
          <p:nvPr/>
        </p:nvGrpSpPr>
        <p:grpSpPr>
          <a:xfrm>
            <a:off x="439073" y="1354721"/>
            <a:ext cx="2087912" cy="3234742"/>
            <a:chOff x="454975" y="1354722"/>
            <a:chExt cx="2087912" cy="3234742"/>
          </a:xfrm>
        </p:grpSpPr>
        <p:sp>
          <p:nvSpPr>
            <p:cNvPr id="205" name="Rectangle 204">
              <a:extLst>
                <a:ext uri="{FF2B5EF4-FFF2-40B4-BE49-F238E27FC236}">
                  <a16:creationId xmlns:a16="http://schemas.microsoft.com/office/drawing/2014/main" id="{DB20EAFD-EF15-4672-8B7E-F363AD0B912C}"/>
                </a:ext>
              </a:extLst>
            </p:cNvPr>
            <p:cNvSpPr/>
            <p:nvPr/>
          </p:nvSpPr>
          <p:spPr bwMode="auto">
            <a:xfrm>
              <a:off x="454975" y="1354722"/>
              <a:ext cx="2064626" cy="3234742"/>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B680BCBF-9941-4517-ACD5-D26C4582418E}"/>
                </a:ext>
              </a:extLst>
            </p:cNvPr>
            <p:cNvSpPr/>
            <p:nvPr/>
          </p:nvSpPr>
          <p:spPr bwMode="auto">
            <a:xfrm>
              <a:off x="997802" y="1875233"/>
              <a:ext cx="1545085"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Identity </a:t>
              </a:r>
              <a:b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b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strategy</a:t>
              </a:r>
            </a:p>
          </p:txBody>
        </p:sp>
        <p:grpSp>
          <p:nvGrpSpPr>
            <p:cNvPr id="35" name="Group 34">
              <a:extLst>
                <a:ext uri="{FF2B5EF4-FFF2-40B4-BE49-F238E27FC236}">
                  <a16:creationId xmlns:a16="http://schemas.microsoft.com/office/drawing/2014/main" id="{4718B38B-E6CF-4BE3-A5AC-FFCAF6B6CFEB}"/>
                </a:ext>
              </a:extLst>
            </p:cNvPr>
            <p:cNvGrpSpPr/>
            <p:nvPr/>
          </p:nvGrpSpPr>
          <p:grpSpPr>
            <a:xfrm>
              <a:off x="565076" y="2013083"/>
              <a:ext cx="364541" cy="377560"/>
              <a:chOff x="-469127" y="-1184744"/>
              <a:chExt cx="667910" cy="691763"/>
            </a:xfrm>
          </p:grpSpPr>
          <p:sp>
            <p:nvSpPr>
              <p:cNvPr id="36" name="Freeform: Shape 35">
                <a:extLst>
                  <a:ext uri="{FF2B5EF4-FFF2-40B4-BE49-F238E27FC236}">
                    <a16:creationId xmlns:a16="http://schemas.microsoft.com/office/drawing/2014/main" id="{7AFBF992-A3FD-48A1-9084-25FB1271D052}"/>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CC9A11DF-A22B-4327-AADB-437CA7323BBE}"/>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1A153E00-AE0C-4DE3-AC58-D990BD685B32}"/>
                </a:ext>
              </a:extLst>
            </p:cNvPr>
            <p:cNvGrpSpPr/>
            <p:nvPr/>
          </p:nvGrpSpPr>
          <p:grpSpPr>
            <a:xfrm>
              <a:off x="551031" y="3694959"/>
              <a:ext cx="371320" cy="377560"/>
              <a:chOff x="-477078" y="-1431235"/>
              <a:chExt cx="946205" cy="962108"/>
            </a:xfrm>
          </p:grpSpPr>
          <p:sp>
            <p:nvSpPr>
              <p:cNvPr id="116" name="Rectangle 115">
                <a:extLst>
                  <a:ext uri="{FF2B5EF4-FFF2-40B4-BE49-F238E27FC236}">
                    <a16:creationId xmlns:a16="http://schemas.microsoft.com/office/drawing/2014/main" id="{9AA6194A-43EB-424B-A682-87023AB451E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F8A47714-3BF3-413D-8DBD-D989CD0F7A52}"/>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18B270E-D10F-4CAC-BA20-8C4423338725}"/>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5E12F908-A827-44C1-BE2D-AF10E89F4CC9}"/>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75219A41-68EF-428A-9492-6D8FB6F3623E}"/>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C8D70F0D-078E-40F1-9FD4-A5F9CC67DFF0}"/>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9F4BAB9E-AD83-4B3F-A488-2AB163A6B5F3}"/>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6BDF2D61-CA7C-4FE4-9177-00F34AF890F6}"/>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BE9DB538-6CE0-49D3-BFF3-501826EB9656}"/>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6E01C47F-DFDA-4A74-B945-CB459316335F}"/>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AE06CAED-21F7-430F-9802-06A6228DBF2D}"/>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25150E6C-64CE-466D-AA59-B7461E065CFE}"/>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1B347B7C-E0AD-4597-993C-9EAC611DCC25}"/>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C2956A1C-BC55-4573-A312-863583D0DBA5}"/>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B4008ABE-C614-4754-9644-8B585BDE3B86}"/>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41EA22AB-9BBF-419C-A0FB-A9F202001087}"/>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5" name="Text Placeholder 9">
              <a:extLst>
                <a:ext uri="{FF2B5EF4-FFF2-40B4-BE49-F238E27FC236}">
                  <a16:creationId xmlns:a16="http://schemas.microsoft.com/office/drawing/2014/main" id="{4E8F9FE4-B777-4A66-8577-C075946F86AA}"/>
                </a:ext>
              </a:extLst>
            </p:cNvPr>
            <p:cNvSpPr txBox="1">
              <a:spLocks/>
            </p:cNvSpPr>
            <p:nvPr/>
          </p:nvSpPr>
          <p:spPr>
            <a:xfrm>
              <a:off x="534961" y="1425056"/>
              <a:ext cx="1967403"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Governance MVP</a:t>
              </a:r>
            </a:p>
          </p:txBody>
        </p:sp>
        <p:grpSp>
          <p:nvGrpSpPr>
            <p:cNvPr id="137" name="Group 136">
              <a:extLst>
                <a:ext uri="{FF2B5EF4-FFF2-40B4-BE49-F238E27FC236}">
                  <a16:creationId xmlns:a16="http://schemas.microsoft.com/office/drawing/2014/main" id="{16579134-8DE8-499B-ABE1-99BDAD001174}"/>
                </a:ext>
              </a:extLst>
            </p:cNvPr>
            <p:cNvGrpSpPr/>
            <p:nvPr/>
          </p:nvGrpSpPr>
          <p:grpSpPr>
            <a:xfrm>
              <a:off x="534961" y="2784601"/>
              <a:ext cx="336110" cy="402456"/>
              <a:chOff x="3102115" y="3813045"/>
              <a:chExt cx="402957" cy="482498"/>
            </a:xfrm>
          </p:grpSpPr>
          <p:sp>
            <p:nvSpPr>
              <p:cNvPr id="138" name="Rectangle: Top Corners Rounded 137">
                <a:extLst>
                  <a:ext uri="{FF2B5EF4-FFF2-40B4-BE49-F238E27FC236}">
                    <a16:creationId xmlns:a16="http://schemas.microsoft.com/office/drawing/2014/main" id="{DBFE1D7C-BEDD-43CF-800A-86FA6032B765}"/>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5F082D6F-8527-4B91-A310-6FBA46B2C994}"/>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 name="Graphic 35">
                <a:extLst>
                  <a:ext uri="{FF2B5EF4-FFF2-40B4-BE49-F238E27FC236}">
                    <a16:creationId xmlns:a16="http://schemas.microsoft.com/office/drawing/2014/main" id="{484E8B2E-0730-4548-B359-26C326BDBD6A}"/>
                  </a:ext>
                </a:extLst>
              </p:cNvPr>
              <p:cNvGrpSpPr/>
              <p:nvPr/>
            </p:nvGrpSpPr>
            <p:grpSpPr>
              <a:xfrm>
                <a:off x="3257098" y="4078024"/>
                <a:ext cx="92990" cy="155525"/>
                <a:chOff x="3407034" y="4465249"/>
                <a:chExt cx="92990" cy="155525"/>
              </a:xfrm>
              <a:solidFill>
                <a:srgbClr val="0075C9"/>
              </a:solidFill>
            </p:grpSpPr>
            <p:sp>
              <p:nvSpPr>
                <p:cNvPr id="141" name="Freeform: Shape 140">
                  <a:extLst>
                    <a:ext uri="{FF2B5EF4-FFF2-40B4-BE49-F238E27FC236}">
                      <a16:creationId xmlns:a16="http://schemas.microsoft.com/office/drawing/2014/main" id="{0DDCE2ED-624E-46CB-BDB4-958289329DB6}"/>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361880E-E506-4F86-92CF-68453173BF97}"/>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3" name="Rectangle 142">
              <a:extLst>
                <a:ext uri="{FF2B5EF4-FFF2-40B4-BE49-F238E27FC236}">
                  <a16:creationId xmlns:a16="http://schemas.microsoft.com/office/drawing/2014/main" id="{18994BDC-C019-4198-AC6B-4B067EB7EEF6}"/>
                </a:ext>
              </a:extLst>
            </p:cNvPr>
            <p:cNvSpPr/>
            <p:nvPr/>
          </p:nvSpPr>
          <p:spPr bwMode="auto">
            <a:xfrm>
              <a:off x="997802" y="2652368"/>
              <a:ext cx="131070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Network &amp; </a:t>
              </a:r>
              <a:b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b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encryption strategy</a:t>
              </a:r>
            </a:p>
          </p:txBody>
        </p:sp>
        <p:sp>
          <p:nvSpPr>
            <p:cNvPr id="161" name="Rectangle 160">
              <a:extLst>
                <a:ext uri="{FF2B5EF4-FFF2-40B4-BE49-F238E27FC236}">
                  <a16:creationId xmlns:a16="http://schemas.microsoft.com/office/drawing/2014/main" id="{E51E5418-A0B3-4B91-B560-DA54FA0142E2}"/>
                </a:ext>
              </a:extLst>
            </p:cNvPr>
            <p:cNvSpPr/>
            <p:nvPr/>
          </p:nvSpPr>
          <p:spPr bwMode="auto">
            <a:xfrm>
              <a:off x="997802" y="3539139"/>
              <a:ext cx="1518705"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Configuration strategy &amp; corporate policy implementation</a:t>
              </a:r>
            </a:p>
          </p:txBody>
        </p:sp>
      </p:grpSp>
      <p:cxnSp>
        <p:nvCxnSpPr>
          <p:cNvPr id="164" name="Straight Connector 163">
            <a:extLst>
              <a:ext uri="{FF2B5EF4-FFF2-40B4-BE49-F238E27FC236}">
                <a16:creationId xmlns:a16="http://schemas.microsoft.com/office/drawing/2014/main" id="{B1FD63C8-D50A-4AA5-AA03-ECB74B3FDDB2}"/>
              </a:ext>
            </a:extLst>
          </p:cNvPr>
          <p:cNvCxnSpPr>
            <a:cxnSpLocks/>
          </p:cNvCxnSpPr>
          <p:nvPr/>
        </p:nvCxnSpPr>
        <p:spPr>
          <a:xfrm>
            <a:off x="8893215" y="3423337"/>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311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left)">
                                      <p:cBhvr>
                                        <p:cTn id="11" dur="500"/>
                                        <p:tgtEl>
                                          <p:spTgt spid="83"/>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anim calcmode="lin" valueType="num">
                                      <p:cBhvr>
                                        <p:cTn id="15" dur="500" fill="hold"/>
                                        <p:tgtEl>
                                          <p:spTgt spid="74"/>
                                        </p:tgtEl>
                                        <p:attrNameLst>
                                          <p:attrName>ppt_x</p:attrName>
                                        </p:attrNameLst>
                                      </p:cBhvr>
                                      <p:tavLst>
                                        <p:tav tm="0">
                                          <p:val>
                                            <p:strVal val="#ppt_x"/>
                                          </p:val>
                                        </p:tav>
                                        <p:tav tm="100000">
                                          <p:val>
                                            <p:strVal val="#ppt_x"/>
                                          </p:val>
                                        </p:tav>
                                      </p:tavLst>
                                    </p:anim>
                                    <p:anim calcmode="lin" valueType="num">
                                      <p:cBhvr>
                                        <p:cTn id="16" dur="500" fill="hold"/>
                                        <p:tgtEl>
                                          <p:spTgt spid="7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250"/>
                                  </p:stCondLst>
                                  <p:childTnLst>
                                    <p:set>
                                      <p:cBhvr>
                                        <p:cTn id="19" dur="1" fill="hold">
                                          <p:stCondLst>
                                            <p:cond delay="0"/>
                                          </p:stCondLst>
                                        </p:cTn>
                                        <p:tgtEl>
                                          <p:spTgt spid="86"/>
                                        </p:tgtEl>
                                        <p:attrNameLst>
                                          <p:attrName>style.visibility</p:attrName>
                                        </p:attrNameLst>
                                      </p:cBhvr>
                                      <p:to>
                                        <p:strVal val="visible"/>
                                      </p:to>
                                    </p:set>
                                    <p:anim calcmode="lin" valueType="num">
                                      <p:cBhvr>
                                        <p:cTn id="20" dur="500" fill="hold"/>
                                        <p:tgtEl>
                                          <p:spTgt spid="86"/>
                                        </p:tgtEl>
                                        <p:attrNameLst>
                                          <p:attrName>ppt_w</p:attrName>
                                        </p:attrNameLst>
                                      </p:cBhvr>
                                      <p:tavLst>
                                        <p:tav tm="0">
                                          <p:val>
                                            <p:fltVal val="0"/>
                                          </p:val>
                                        </p:tav>
                                        <p:tav tm="100000">
                                          <p:val>
                                            <p:strVal val="#ppt_w"/>
                                          </p:val>
                                        </p:tav>
                                      </p:tavLst>
                                    </p:anim>
                                    <p:anim calcmode="lin" valueType="num">
                                      <p:cBhvr>
                                        <p:cTn id="21" dur="500" fill="hold"/>
                                        <p:tgtEl>
                                          <p:spTgt spid="86"/>
                                        </p:tgtEl>
                                        <p:attrNameLst>
                                          <p:attrName>ppt_h</p:attrName>
                                        </p:attrNameLst>
                                      </p:cBhvr>
                                      <p:tavLst>
                                        <p:tav tm="0">
                                          <p:val>
                                            <p:fltVal val="0"/>
                                          </p:val>
                                        </p:tav>
                                        <p:tav tm="100000">
                                          <p:val>
                                            <p:strVal val="#ppt_h"/>
                                          </p:val>
                                        </p:tav>
                                      </p:tavLst>
                                    </p:anim>
                                    <p:animEffect transition="in" filter="fade">
                                      <p:cBhvr>
                                        <p:cTn id="22" dur="500"/>
                                        <p:tgtEl>
                                          <p:spTgt spid="86"/>
                                        </p:tgtEl>
                                      </p:cBhvr>
                                    </p:animEffect>
                                  </p:childTnLst>
                                </p:cTn>
                              </p:par>
                            </p:childTnLst>
                          </p:cTn>
                        </p:par>
                        <p:par>
                          <p:cTn id="23" fill="hold">
                            <p:stCondLst>
                              <p:cond delay="1750"/>
                            </p:stCondLst>
                            <p:childTnLst>
                              <p:par>
                                <p:cTn id="24" presetID="12" presetClass="entr" presetSubtype="8" fill="hold" nodeType="afterEffect">
                                  <p:stCondLst>
                                    <p:cond delay="0"/>
                                  </p:stCondLst>
                                  <p:childTnLst>
                                    <p:set>
                                      <p:cBhvr>
                                        <p:cTn id="25" dur="1" fill="hold">
                                          <p:stCondLst>
                                            <p:cond delay="0"/>
                                          </p:stCondLst>
                                        </p:cTn>
                                        <p:tgtEl>
                                          <p:spTgt spid="208"/>
                                        </p:tgtEl>
                                        <p:attrNameLst>
                                          <p:attrName>style.visibility</p:attrName>
                                        </p:attrNameLst>
                                      </p:cBhvr>
                                      <p:to>
                                        <p:strVal val="visible"/>
                                      </p:to>
                                    </p:set>
                                    <p:anim calcmode="lin" valueType="num">
                                      <p:cBhvr additive="base">
                                        <p:cTn id="26" dur="500"/>
                                        <p:tgtEl>
                                          <p:spTgt spid="208"/>
                                        </p:tgtEl>
                                        <p:attrNameLst>
                                          <p:attrName>ppt_x</p:attrName>
                                        </p:attrNameLst>
                                      </p:cBhvr>
                                      <p:tavLst>
                                        <p:tav tm="0">
                                          <p:val>
                                            <p:strVal val="#ppt_x-#ppt_w*1.125000"/>
                                          </p:val>
                                        </p:tav>
                                        <p:tav tm="100000">
                                          <p:val>
                                            <p:strVal val="#ppt_x"/>
                                          </p:val>
                                        </p:tav>
                                      </p:tavLst>
                                    </p:anim>
                                    <p:animEffect transition="in" filter="wipe(right)">
                                      <p:cBhvr>
                                        <p:cTn id="27" dur="500"/>
                                        <p:tgtEl>
                                          <p:spTgt spid="208"/>
                                        </p:tgtEl>
                                      </p:cBhvr>
                                    </p:animEffect>
                                  </p:childTnLst>
                                </p:cTn>
                              </p:par>
                            </p:childTnLst>
                          </p:cTn>
                        </p:par>
                        <p:par>
                          <p:cTn id="28" fill="hold">
                            <p:stCondLst>
                              <p:cond delay="2250"/>
                            </p:stCondLst>
                            <p:childTnLst>
                              <p:par>
                                <p:cTn id="29" presetID="53" presetClass="entr" presetSubtype="16" fill="hold" nodeType="afterEffect">
                                  <p:stCondLst>
                                    <p:cond delay="250"/>
                                  </p:stCondLst>
                                  <p:childTnLst>
                                    <p:set>
                                      <p:cBhvr>
                                        <p:cTn id="30" dur="1" fill="hold">
                                          <p:stCondLst>
                                            <p:cond delay="0"/>
                                          </p:stCondLst>
                                        </p:cTn>
                                        <p:tgtEl>
                                          <p:spTgt spid="87"/>
                                        </p:tgtEl>
                                        <p:attrNameLst>
                                          <p:attrName>style.visibility</p:attrName>
                                        </p:attrNameLst>
                                      </p:cBhvr>
                                      <p:to>
                                        <p:strVal val="visible"/>
                                      </p:to>
                                    </p:set>
                                    <p:anim calcmode="lin" valueType="num">
                                      <p:cBhvr>
                                        <p:cTn id="31" dur="500" fill="hold"/>
                                        <p:tgtEl>
                                          <p:spTgt spid="87"/>
                                        </p:tgtEl>
                                        <p:attrNameLst>
                                          <p:attrName>ppt_w</p:attrName>
                                        </p:attrNameLst>
                                      </p:cBhvr>
                                      <p:tavLst>
                                        <p:tav tm="0">
                                          <p:val>
                                            <p:fltVal val="0"/>
                                          </p:val>
                                        </p:tav>
                                        <p:tav tm="100000">
                                          <p:val>
                                            <p:strVal val="#ppt_w"/>
                                          </p:val>
                                        </p:tav>
                                      </p:tavLst>
                                    </p:anim>
                                    <p:anim calcmode="lin" valueType="num">
                                      <p:cBhvr>
                                        <p:cTn id="32" dur="500" fill="hold"/>
                                        <p:tgtEl>
                                          <p:spTgt spid="87"/>
                                        </p:tgtEl>
                                        <p:attrNameLst>
                                          <p:attrName>ppt_h</p:attrName>
                                        </p:attrNameLst>
                                      </p:cBhvr>
                                      <p:tavLst>
                                        <p:tav tm="0">
                                          <p:val>
                                            <p:fltVal val="0"/>
                                          </p:val>
                                        </p:tav>
                                        <p:tav tm="100000">
                                          <p:val>
                                            <p:strVal val="#ppt_h"/>
                                          </p:val>
                                        </p:tav>
                                      </p:tavLst>
                                    </p:anim>
                                    <p:animEffect transition="in" filter="fade">
                                      <p:cBhvr>
                                        <p:cTn id="33" dur="500"/>
                                        <p:tgtEl>
                                          <p:spTgt spid="87"/>
                                        </p:tgtEl>
                                      </p:cBhvr>
                                    </p:animEffect>
                                  </p:childTnLst>
                                </p:cTn>
                              </p:par>
                            </p:childTnLst>
                          </p:cTn>
                        </p:par>
                        <p:par>
                          <p:cTn id="34" fill="hold">
                            <p:stCondLst>
                              <p:cond delay="3000"/>
                            </p:stCondLst>
                            <p:childTnLst>
                              <p:par>
                                <p:cTn id="35" presetID="12" presetClass="entr" presetSubtype="8" fill="hold" nodeType="afterEffect">
                                  <p:stCondLst>
                                    <p:cond delay="0"/>
                                  </p:stCondLst>
                                  <p:childTnLst>
                                    <p:set>
                                      <p:cBhvr>
                                        <p:cTn id="36" dur="1" fill="hold">
                                          <p:stCondLst>
                                            <p:cond delay="0"/>
                                          </p:stCondLst>
                                        </p:cTn>
                                        <p:tgtEl>
                                          <p:spTgt spid="210"/>
                                        </p:tgtEl>
                                        <p:attrNameLst>
                                          <p:attrName>style.visibility</p:attrName>
                                        </p:attrNameLst>
                                      </p:cBhvr>
                                      <p:to>
                                        <p:strVal val="visible"/>
                                      </p:to>
                                    </p:set>
                                    <p:anim calcmode="lin" valueType="num">
                                      <p:cBhvr additive="base">
                                        <p:cTn id="37" dur="500"/>
                                        <p:tgtEl>
                                          <p:spTgt spid="210"/>
                                        </p:tgtEl>
                                        <p:attrNameLst>
                                          <p:attrName>ppt_x</p:attrName>
                                        </p:attrNameLst>
                                      </p:cBhvr>
                                      <p:tavLst>
                                        <p:tav tm="0">
                                          <p:val>
                                            <p:strVal val="#ppt_x-#ppt_w*1.125000"/>
                                          </p:val>
                                        </p:tav>
                                        <p:tav tm="100000">
                                          <p:val>
                                            <p:strVal val="#ppt_x"/>
                                          </p:val>
                                        </p:tav>
                                      </p:tavLst>
                                    </p:anim>
                                    <p:animEffect transition="in" filter="wipe(right)">
                                      <p:cBhvr>
                                        <p:cTn id="38" dur="500"/>
                                        <p:tgtEl>
                                          <p:spTgt spid="210"/>
                                        </p:tgtEl>
                                      </p:cBhvr>
                                    </p:animEffect>
                                  </p:childTnLst>
                                </p:cTn>
                              </p:par>
                            </p:childTnLst>
                          </p:cTn>
                        </p:par>
                        <p:par>
                          <p:cTn id="39" fill="hold">
                            <p:stCondLst>
                              <p:cond delay="3500"/>
                            </p:stCondLst>
                            <p:childTnLst>
                              <p:par>
                                <p:cTn id="40" presetID="53" presetClass="entr" presetSubtype="16" fill="hold" nodeType="afterEffect">
                                  <p:stCondLst>
                                    <p:cond delay="250"/>
                                  </p:stCondLst>
                                  <p:childTnLst>
                                    <p:set>
                                      <p:cBhvr>
                                        <p:cTn id="41" dur="1" fill="hold">
                                          <p:stCondLst>
                                            <p:cond delay="0"/>
                                          </p:stCondLst>
                                        </p:cTn>
                                        <p:tgtEl>
                                          <p:spTgt spid="90"/>
                                        </p:tgtEl>
                                        <p:attrNameLst>
                                          <p:attrName>style.visibility</p:attrName>
                                        </p:attrNameLst>
                                      </p:cBhvr>
                                      <p:to>
                                        <p:strVal val="visible"/>
                                      </p:to>
                                    </p:set>
                                    <p:anim calcmode="lin" valueType="num">
                                      <p:cBhvr>
                                        <p:cTn id="42" dur="500" fill="hold"/>
                                        <p:tgtEl>
                                          <p:spTgt spid="90"/>
                                        </p:tgtEl>
                                        <p:attrNameLst>
                                          <p:attrName>ppt_w</p:attrName>
                                        </p:attrNameLst>
                                      </p:cBhvr>
                                      <p:tavLst>
                                        <p:tav tm="0">
                                          <p:val>
                                            <p:fltVal val="0"/>
                                          </p:val>
                                        </p:tav>
                                        <p:tav tm="100000">
                                          <p:val>
                                            <p:strVal val="#ppt_w"/>
                                          </p:val>
                                        </p:tav>
                                      </p:tavLst>
                                    </p:anim>
                                    <p:anim calcmode="lin" valueType="num">
                                      <p:cBhvr>
                                        <p:cTn id="43" dur="500" fill="hold"/>
                                        <p:tgtEl>
                                          <p:spTgt spid="90"/>
                                        </p:tgtEl>
                                        <p:attrNameLst>
                                          <p:attrName>ppt_h</p:attrName>
                                        </p:attrNameLst>
                                      </p:cBhvr>
                                      <p:tavLst>
                                        <p:tav tm="0">
                                          <p:val>
                                            <p:fltVal val="0"/>
                                          </p:val>
                                        </p:tav>
                                        <p:tav tm="100000">
                                          <p:val>
                                            <p:strVal val="#ppt_h"/>
                                          </p:val>
                                        </p:tav>
                                      </p:tavLst>
                                    </p:anim>
                                    <p:animEffect transition="in" filter="fade">
                                      <p:cBhvr>
                                        <p:cTn id="44" dur="500"/>
                                        <p:tgtEl>
                                          <p:spTgt spid="90"/>
                                        </p:tgtEl>
                                      </p:cBhvr>
                                    </p:animEffect>
                                  </p:childTnLst>
                                </p:cTn>
                              </p:par>
                            </p:childTnLst>
                          </p:cTn>
                        </p:par>
                        <p:par>
                          <p:cTn id="45" fill="hold">
                            <p:stCondLst>
                              <p:cond delay="4250"/>
                            </p:stCondLst>
                            <p:childTnLst>
                              <p:par>
                                <p:cTn id="46" presetID="12" presetClass="entr" presetSubtype="8" fill="hold" nodeType="afterEffect">
                                  <p:stCondLst>
                                    <p:cond delay="0"/>
                                  </p:stCondLst>
                                  <p:childTnLst>
                                    <p:set>
                                      <p:cBhvr>
                                        <p:cTn id="47" dur="1" fill="hold">
                                          <p:stCondLst>
                                            <p:cond delay="0"/>
                                          </p:stCondLst>
                                        </p:cTn>
                                        <p:tgtEl>
                                          <p:spTgt spid="211"/>
                                        </p:tgtEl>
                                        <p:attrNameLst>
                                          <p:attrName>style.visibility</p:attrName>
                                        </p:attrNameLst>
                                      </p:cBhvr>
                                      <p:to>
                                        <p:strVal val="visible"/>
                                      </p:to>
                                    </p:set>
                                    <p:anim calcmode="lin" valueType="num">
                                      <p:cBhvr additive="base">
                                        <p:cTn id="48" dur="500"/>
                                        <p:tgtEl>
                                          <p:spTgt spid="211"/>
                                        </p:tgtEl>
                                        <p:attrNameLst>
                                          <p:attrName>ppt_x</p:attrName>
                                        </p:attrNameLst>
                                      </p:cBhvr>
                                      <p:tavLst>
                                        <p:tav tm="0">
                                          <p:val>
                                            <p:strVal val="#ppt_x-#ppt_w*1.125000"/>
                                          </p:val>
                                        </p:tav>
                                        <p:tav tm="100000">
                                          <p:val>
                                            <p:strVal val="#ppt_x"/>
                                          </p:val>
                                        </p:tav>
                                      </p:tavLst>
                                    </p:anim>
                                    <p:animEffect transition="in" filter="wipe(right)">
                                      <p:cBhvr>
                                        <p:cTn id="49"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BCB528BE-66DD-4C19-8D15-AD78038DAD4D}"/>
              </a:ext>
            </a:extLst>
          </p:cNvPr>
          <p:cNvSpPr>
            <a:spLocks noGrp="1"/>
          </p:cNvSpPr>
          <p:nvPr>
            <p:ph type="title"/>
          </p:nvPr>
        </p:nvSpPr>
        <p:spPr/>
        <p:txBody>
          <a:bodyPr/>
          <a:lstStyle/>
          <a:p>
            <a:r>
              <a:rPr lang="en-US" dirty="0"/>
              <a:t>Build the governance MVP </a:t>
            </a:r>
          </a:p>
        </p:txBody>
      </p:sp>
      <p:graphicFrame>
        <p:nvGraphicFramePr>
          <p:cNvPr id="3" name="Table 3">
            <a:extLst>
              <a:ext uri="{FF2B5EF4-FFF2-40B4-BE49-F238E27FC236}">
                <a16:creationId xmlns:a16="http://schemas.microsoft.com/office/drawing/2014/main" id="{5FBF70C3-3BC2-4F3B-A92A-5B3246CE82F3}"/>
              </a:ext>
            </a:extLst>
          </p:cNvPr>
          <p:cNvGraphicFramePr>
            <a:graphicFrameLocks noGrp="1"/>
          </p:cNvGraphicFramePr>
          <p:nvPr/>
        </p:nvGraphicFramePr>
        <p:xfrm>
          <a:off x="686175" y="1192213"/>
          <a:ext cx="10819650" cy="5379768"/>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117048529"/>
                    </a:ext>
                  </a:extLst>
                </a:gridCol>
                <a:gridCol w="182880">
                  <a:extLst>
                    <a:ext uri="{9D8B030D-6E8A-4147-A177-3AD203B41FA5}">
                      <a16:colId xmlns:a16="http://schemas.microsoft.com/office/drawing/2014/main" val="3563872657"/>
                    </a:ext>
                  </a:extLst>
                </a:gridCol>
                <a:gridCol w="5318385">
                  <a:extLst>
                    <a:ext uri="{9D8B030D-6E8A-4147-A177-3AD203B41FA5}">
                      <a16:colId xmlns:a16="http://schemas.microsoft.com/office/drawing/2014/main" val="4961336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r>
                        <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rPr>
                        <a:t>Standard enterprise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r>
                        <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rPr>
                        <a:t>Complex</a:t>
                      </a:r>
                      <a:r>
                        <a:rPr kumimoji="0" lang="en-US" sz="2000" b="0" i="0" u="none" strike="noStrike" kern="1200" cap="none" spc="0" normalizeH="0" baseline="0" noProof="0" dirty="0">
                          <a:ln>
                            <a:noFill/>
                          </a:ln>
                          <a:solidFill>
                            <a:schemeClr val="tx2"/>
                          </a:solidFill>
                          <a:effectLst/>
                          <a:uLnTx/>
                          <a:uFillTx/>
                          <a:latin typeface="Segoe UI "/>
                          <a:ea typeface="+mn-ea"/>
                          <a:cs typeface="Segoe UI Semibold" panose="020B0702040204020203" pitchFamily="34" charset="0"/>
                        </a:rPr>
                        <a:t> </a:t>
                      </a:r>
                      <a:r>
                        <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rPr>
                        <a:t>enterprise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6253599"/>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r>
                        <a:rPr lang="en-US" sz="1400" b="0" kern="1200" dirty="0">
                          <a:solidFill>
                            <a:schemeClr val="tx1"/>
                          </a:solidFill>
                          <a:latin typeface="+mn-lt"/>
                          <a:ea typeface="+mn-ea"/>
                          <a:cs typeface="+mn-cs"/>
                        </a:rPr>
                        <a:t>Customers or staff reside largely in one geography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r>
                        <a:rPr lang="en-US" sz="1400" b="0" kern="1200" dirty="0">
                          <a:solidFill>
                            <a:schemeClr val="tx1"/>
                          </a:solidFill>
                          <a:latin typeface="+mn-lt"/>
                          <a:ea typeface="+mn-ea"/>
                          <a:cs typeface="+mn-cs"/>
                        </a:rPr>
                        <a:t>Customers or staff reside in multiple geographies or require sovereign clouds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899932"/>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r>
                        <a:rPr lang="en-US" sz="1400" dirty="0">
                          <a:solidFill>
                            <a:schemeClr val="tx1"/>
                          </a:solidFill>
                        </a:rPr>
                        <a:t>Business units share a common IT infrastructure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r>
                        <a:rPr lang="en-US" sz="1400" kern="1200" dirty="0">
                          <a:solidFill>
                            <a:schemeClr val="tx1"/>
                          </a:solidFill>
                          <a:latin typeface="+mn-lt"/>
                          <a:ea typeface="+mn-ea"/>
                          <a:cs typeface="+mn-cs"/>
                        </a:rPr>
                        <a:t>Multiple business units that do not share a common IT infrastructure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3841097"/>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r>
                        <a:rPr lang="en-US" sz="1400" dirty="0">
                          <a:solidFill>
                            <a:schemeClr val="tx1"/>
                          </a:solidFill>
                        </a:rPr>
                        <a:t>Single IT budget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r>
                        <a:rPr lang="en-US" sz="1400" kern="1200" dirty="0">
                          <a:solidFill>
                            <a:schemeClr val="tx1"/>
                          </a:solidFill>
                          <a:latin typeface="+mn-lt"/>
                          <a:ea typeface="+mn-ea"/>
                          <a:cs typeface="+mn-cs"/>
                        </a:rPr>
                        <a:t>Budget allocated across business units and currencies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94591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r>
                        <a:rPr lang="en-US" sz="1400" dirty="0">
                          <a:solidFill>
                            <a:schemeClr val="tx1"/>
                          </a:solidFill>
                        </a:rPr>
                        <a:t>Capital expense-driven investments are planned yearly and usually cover only basic maintenance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r>
                        <a:rPr lang="en-US" sz="1400" kern="1200" dirty="0">
                          <a:solidFill>
                            <a:schemeClr val="tx1"/>
                          </a:solidFill>
                          <a:latin typeface="+mn-lt"/>
                          <a:ea typeface="+mn-ea"/>
                          <a:cs typeface="+mn-cs"/>
                        </a:rPr>
                        <a:t>Capital expense-driven investments are planned yearly;  often include maintenance and refresh cycles of 3-5 years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038443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r>
                        <a:rPr lang="en-US" sz="1400" dirty="0">
                          <a:solidFill>
                            <a:schemeClr val="tx1"/>
                          </a:solidFill>
                        </a:rPr>
                        <a:t>Datacenter or third-party hosting providers with fewer than five datacenters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r>
                        <a:rPr lang="en-US" sz="1400" kern="1200" dirty="0">
                          <a:solidFill>
                            <a:schemeClr val="tx1"/>
                          </a:solidFill>
                          <a:latin typeface="+mn-lt"/>
                          <a:ea typeface="+mn-ea"/>
                          <a:cs typeface="+mn-cs"/>
                        </a:rPr>
                        <a:t>Datacenter or third-party hosting providers with more than five datacenters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8305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r>
                        <a:rPr lang="en-US" sz="1400" dirty="0">
                          <a:solidFill>
                            <a:schemeClr val="tx1"/>
                          </a:solidFill>
                        </a:rPr>
                        <a:t>Networking includes no WAN; or 1-2 WAN providers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r>
                        <a:rPr lang="en-US" sz="1400" kern="1200" dirty="0">
                          <a:solidFill>
                            <a:schemeClr val="tx1"/>
                          </a:solidFill>
                          <a:latin typeface="+mn-lt"/>
                          <a:ea typeface="+mn-ea"/>
                          <a:cs typeface="+mn-cs"/>
                        </a:rPr>
                        <a:t>Networking includes complex network or global WAN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323023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r>
                        <a:rPr lang="en-US" sz="1400" kern="1200" dirty="0">
                          <a:solidFill>
                            <a:schemeClr val="tx1"/>
                          </a:solidFill>
                          <a:latin typeface="+mn-lt"/>
                          <a:ea typeface="+mn-ea"/>
                          <a:cs typeface="+mn-cs"/>
                        </a:rPr>
                        <a:t>Identity is a single forest, single domain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r>
                        <a:rPr lang="en-US" sz="1400" kern="1200" dirty="0">
                          <a:solidFill>
                            <a:schemeClr val="tx1"/>
                          </a:solidFill>
                          <a:latin typeface="+mn-lt"/>
                          <a:ea typeface="+mn-ea"/>
                          <a:cs typeface="+mn-cs"/>
                        </a:rPr>
                        <a:t>Identity consists of multiple forests, multiple domains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927270"/>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r>
                        <a:rPr lang="en-US" sz="1400" kern="1200" dirty="0">
                          <a:solidFill>
                            <a:schemeClr val="tx1"/>
                          </a:solidFill>
                          <a:latin typeface="+mn-lt"/>
                          <a:ea typeface="+mn-ea"/>
                          <a:cs typeface="+mn-cs"/>
                        </a:rPr>
                        <a:t>Cost Management (cloud accounting) </a:t>
                      </a:r>
                      <a:r>
                        <a:rPr lang="en-US" sz="1400" kern="1200" dirty="0" err="1">
                          <a:solidFill>
                            <a:schemeClr val="tx1"/>
                          </a:solidFill>
                          <a:latin typeface="+mn-lt"/>
                          <a:ea typeface="+mn-ea"/>
                          <a:cs typeface="+mn-cs"/>
                        </a:rPr>
                        <a:t>showback</a:t>
                      </a:r>
                      <a:r>
                        <a:rPr lang="en-US" sz="1400" kern="1200" dirty="0">
                          <a:solidFill>
                            <a:schemeClr val="tx1"/>
                          </a:solidFill>
                          <a:latin typeface="+mn-lt"/>
                          <a:ea typeface="+mn-ea"/>
                          <a:cs typeface="+mn-cs"/>
                        </a:rPr>
                        <a:t> model – billing is centralized through IT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r>
                        <a:rPr lang="en-US" sz="1400" kern="1200" dirty="0">
                          <a:solidFill>
                            <a:schemeClr val="tx1"/>
                          </a:solidFill>
                          <a:latin typeface="+mn-lt"/>
                          <a:ea typeface="+mn-ea"/>
                          <a:cs typeface="+mn-cs"/>
                        </a:rPr>
                        <a:t>Cost Management (cloud accounting) chargeback model – billing can be distributed through IT procurement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3495"/>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r>
                        <a:rPr lang="en-US" sz="1400" dirty="0">
                          <a:solidFill>
                            <a:schemeClr val="tx1"/>
                          </a:solidFill>
                        </a:rPr>
                        <a:t>Security Baseline – protected data: company financial data and IP. Limited customer data. No third-party compliance requirements.</a:t>
                      </a: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r>
                        <a:rPr lang="en-US" sz="1400" kern="1200" dirty="0">
                          <a:solidFill>
                            <a:schemeClr val="tx1"/>
                          </a:solidFill>
                          <a:latin typeface="+mn-lt"/>
                          <a:ea typeface="+mn-ea"/>
                          <a:cs typeface="+mn-cs"/>
                        </a:rPr>
                        <a:t>Security Baseline (protected data) – Multiple collections of customers' financial and personal data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688977"/>
                  </a:ext>
                </a:extLst>
              </a:tr>
            </a:tbl>
          </a:graphicData>
        </a:graphic>
      </p:graphicFrame>
    </p:spTree>
    <p:extLst>
      <p:ext uri="{BB962C8B-B14F-4D97-AF65-F5344CB8AC3E}">
        <p14:creationId xmlns:p14="http://schemas.microsoft.com/office/powerpoint/2010/main" val="257980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71DBD0C-C89B-46C2-9B49-DAC30C14D663}"/>
              </a:ext>
            </a:extLst>
          </p:cNvPr>
          <p:cNvSpPr/>
          <p:nvPr/>
        </p:nvSpPr>
        <p:spPr bwMode="auto">
          <a:xfrm>
            <a:off x="501582" y="1913686"/>
            <a:ext cx="11188836" cy="467471"/>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ED052C62-1A51-4FC4-9C26-C2AF3232EF79}"/>
              </a:ext>
            </a:extLst>
          </p:cNvPr>
          <p:cNvSpPr/>
          <p:nvPr/>
        </p:nvSpPr>
        <p:spPr bwMode="auto">
          <a:xfrm>
            <a:off x="455995" y="2194406"/>
            <a:ext cx="11553443" cy="2940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CF0D73F6-1681-4257-955F-A2A501099D52}"/>
              </a:ext>
            </a:extLst>
          </p:cNvPr>
          <p:cNvSpPr txBox="1"/>
          <p:nvPr/>
        </p:nvSpPr>
        <p:spPr>
          <a:xfrm>
            <a:off x="4861560" y="1759798"/>
            <a:ext cx="2468880" cy="307777"/>
          </a:xfrm>
          <a:prstGeom prst="rect">
            <a:avLst/>
          </a:prstGeom>
          <a:solidFill>
            <a:schemeClr val="bg2"/>
          </a:solidFill>
        </p:spPr>
        <p:txBody>
          <a:bodyPr wrap="square" lIns="0" tIns="0" rIns="0" bIns="0" rtlCol="0">
            <a:spAutoFit/>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r>
              <a:rPr kumimoji="0" lang="en-US" sz="2000" b="0" i="0" u="none" strike="noStrike" kern="1200" cap="none" spc="0" normalizeH="0" baseline="0" noProof="0" dirty="0">
                <a:ln>
                  <a:noFill/>
                </a:ln>
                <a:solidFill>
                  <a:srgbClr val="0078D3"/>
                </a:solidFill>
                <a:effectLst/>
                <a:uLnTx/>
                <a:uFillTx/>
                <a:latin typeface="Segoe UI "/>
                <a:ea typeface="+mn-ea"/>
                <a:cs typeface="Segoe UI Semibold" panose="020B0702040204020203" pitchFamily="34" charset="0"/>
              </a:rPr>
              <a:t>Cloud Native Tools</a:t>
            </a:r>
          </a:p>
        </p:txBody>
      </p:sp>
      <p:sp>
        <p:nvSpPr>
          <p:cNvPr id="17" name="Title 16"/>
          <p:cNvSpPr>
            <a:spLocks noGrp="1"/>
          </p:cNvSpPr>
          <p:nvPr>
            <p:ph type="title"/>
          </p:nvPr>
        </p:nvSpPr>
        <p:spPr/>
        <p:txBody>
          <a:bodyPr/>
          <a:lstStyle/>
          <a:p>
            <a:r>
              <a:rPr lang="en-US" dirty="0"/>
              <a:t>Making Governance Actionable with </a:t>
            </a:r>
            <a:r>
              <a:rPr lang="en-US" dirty="0">
                <a:solidFill>
                  <a:schemeClr val="tx2"/>
                </a:solidFill>
              </a:rPr>
              <a:t>Azure Native Tools</a:t>
            </a:r>
          </a:p>
        </p:txBody>
      </p:sp>
      <p:grpSp>
        <p:nvGrpSpPr>
          <p:cNvPr id="4" name="Group 3">
            <a:extLst>
              <a:ext uri="{FF2B5EF4-FFF2-40B4-BE49-F238E27FC236}">
                <a16:creationId xmlns:a16="http://schemas.microsoft.com/office/drawing/2014/main" id="{17DAE43E-9F48-4ACA-99AC-F145629D420E}"/>
              </a:ext>
            </a:extLst>
          </p:cNvPr>
          <p:cNvGrpSpPr/>
          <p:nvPr/>
        </p:nvGrpSpPr>
        <p:grpSpPr>
          <a:xfrm>
            <a:off x="501582" y="2194406"/>
            <a:ext cx="2201503" cy="4343397"/>
            <a:chOff x="501582" y="2194406"/>
            <a:chExt cx="2201503" cy="4343397"/>
          </a:xfrm>
        </p:grpSpPr>
        <p:sp>
          <p:nvSpPr>
            <p:cNvPr id="3" name="Rectangle 2">
              <a:extLst>
                <a:ext uri="{FF2B5EF4-FFF2-40B4-BE49-F238E27FC236}">
                  <a16:creationId xmlns:a16="http://schemas.microsoft.com/office/drawing/2014/main" id="{28EA9095-D6E6-4D78-82AE-2420EC750268}"/>
                </a:ext>
              </a:extLst>
            </p:cNvPr>
            <p:cNvSpPr/>
            <p:nvPr/>
          </p:nvSpPr>
          <p:spPr bwMode="auto">
            <a:xfrm>
              <a:off x="501582" y="2194406"/>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F141265C-30F5-4964-B65B-DE018C77EDAB}"/>
                </a:ext>
              </a:extLst>
            </p:cNvPr>
            <p:cNvSpPr txBox="1"/>
            <p:nvPr/>
          </p:nvSpPr>
          <p:spPr>
            <a:xfrm>
              <a:off x="686715" y="3368272"/>
              <a:ext cx="192024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Cost </a:t>
              </a:r>
              <a:b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Management</a:t>
              </a:r>
            </a:p>
          </p:txBody>
        </p:sp>
        <p:sp>
          <p:nvSpPr>
            <p:cNvPr id="16" name="TextBox 15">
              <a:extLst>
                <a:ext uri="{FF2B5EF4-FFF2-40B4-BE49-F238E27FC236}">
                  <a16:creationId xmlns:a16="http://schemas.microsoft.com/office/drawing/2014/main" id="{45F2F65F-D617-4D1B-84AB-46A455F2B24F}"/>
                </a:ext>
              </a:extLst>
            </p:cNvPr>
            <p:cNvSpPr txBox="1"/>
            <p:nvPr/>
          </p:nvSpPr>
          <p:spPr>
            <a:xfrm>
              <a:off x="686715" y="4071844"/>
              <a:ext cx="2016370" cy="109260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Blueprints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Policy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Cost Management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Advisor</a:t>
              </a:r>
            </a:p>
          </p:txBody>
        </p:sp>
        <p:sp>
          <p:nvSpPr>
            <p:cNvPr id="30" name="Freeform: Shape 29">
              <a:extLst>
                <a:ext uri="{FF2B5EF4-FFF2-40B4-BE49-F238E27FC236}">
                  <a16:creationId xmlns:a16="http://schemas.microsoft.com/office/drawing/2014/main" id="{87877805-8002-4E22-8F2F-4EB49D0C35E5}"/>
                </a:ext>
              </a:extLst>
            </p:cNvPr>
            <p:cNvSpPr/>
            <p:nvPr/>
          </p:nvSpPr>
          <p:spPr>
            <a:xfrm>
              <a:off x="1305953" y="2450938"/>
              <a:ext cx="262258" cy="179769"/>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C9A6B34D-E692-4923-8842-1AADFFA839EB}"/>
                </a:ext>
              </a:extLst>
            </p:cNvPr>
            <p:cNvSpPr/>
            <p:nvPr/>
          </p:nvSpPr>
          <p:spPr>
            <a:xfrm>
              <a:off x="1264176" y="2602642"/>
              <a:ext cx="90276" cy="303408"/>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18AC572-3295-4DC8-9283-13CBD36F337D}"/>
                </a:ext>
              </a:extLst>
            </p:cNvPr>
            <p:cNvSpPr/>
            <p:nvPr/>
          </p:nvSpPr>
          <p:spPr>
            <a:xfrm>
              <a:off x="1305953" y="2878032"/>
              <a:ext cx="262258" cy="179722"/>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106967B-5A95-4A43-8994-8A5F84B73FE2}"/>
                </a:ext>
              </a:extLst>
            </p:cNvPr>
            <p:cNvSpPr/>
            <p:nvPr/>
          </p:nvSpPr>
          <p:spPr>
            <a:xfrm>
              <a:off x="1568212" y="2450938"/>
              <a:ext cx="302792" cy="606817"/>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A4C4C6A-6BC9-4029-AE84-1DDDEB4A6D80}"/>
                </a:ext>
              </a:extLst>
            </p:cNvPr>
            <p:cNvSpPr/>
            <p:nvPr/>
          </p:nvSpPr>
          <p:spPr>
            <a:xfrm>
              <a:off x="1491744" y="2609847"/>
              <a:ext cx="151704" cy="288996"/>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343A92ED-4BFB-4561-A8D1-69428407D3D1}"/>
              </a:ext>
            </a:extLst>
          </p:cNvPr>
          <p:cNvGrpSpPr/>
          <p:nvPr/>
        </p:nvGrpSpPr>
        <p:grpSpPr>
          <a:xfrm>
            <a:off x="2750151" y="2201863"/>
            <a:ext cx="2356465" cy="4343397"/>
            <a:chOff x="2750151" y="2201863"/>
            <a:chExt cx="2356465" cy="4343397"/>
          </a:xfrm>
        </p:grpSpPr>
        <p:sp>
          <p:nvSpPr>
            <p:cNvPr id="74" name="Rectangle 73">
              <a:extLst>
                <a:ext uri="{FF2B5EF4-FFF2-40B4-BE49-F238E27FC236}">
                  <a16:creationId xmlns:a16="http://schemas.microsoft.com/office/drawing/2014/main" id="{76BB2364-58C8-434A-9E55-82F899214D22}"/>
                </a:ext>
              </a:extLst>
            </p:cNvPr>
            <p:cNvSpPr/>
            <p:nvPr/>
          </p:nvSpPr>
          <p:spPr bwMode="auto">
            <a:xfrm>
              <a:off x="2750151"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2E8091D5-48AD-4320-ADF1-A24701AF69AC}"/>
                </a:ext>
              </a:extLst>
            </p:cNvPr>
            <p:cNvSpPr txBox="1"/>
            <p:nvPr/>
          </p:nvSpPr>
          <p:spPr>
            <a:xfrm>
              <a:off x="2933414" y="3368272"/>
              <a:ext cx="192024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Security </a:t>
              </a:r>
              <a:b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22" name="Rectangle 21">
              <a:extLst>
                <a:ext uri="{FF2B5EF4-FFF2-40B4-BE49-F238E27FC236}">
                  <a16:creationId xmlns:a16="http://schemas.microsoft.com/office/drawing/2014/main" id="{28624FB6-3AAA-4D92-A5AE-E3425C3897C3}"/>
                </a:ext>
              </a:extLst>
            </p:cNvPr>
            <p:cNvSpPr/>
            <p:nvPr/>
          </p:nvSpPr>
          <p:spPr>
            <a:xfrm>
              <a:off x="2933414" y="4066706"/>
              <a:ext cx="2173202" cy="1477328"/>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Blueprints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Policy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Security Center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Sentinel</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Threat Protection</a:t>
              </a:r>
            </a:p>
          </p:txBody>
        </p:sp>
        <p:grpSp>
          <p:nvGrpSpPr>
            <p:cNvPr id="38" name="Group 37">
              <a:extLst>
                <a:ext uri="{FF2B5EF4-FFF2-40B4-BE49-F238E27FC236}">
                  <a16:creationId xmlns:a16="http://schemas.microsoft.com/office/drawing/2014/main" id="{7783B317-1E24-43DD-B788-E01CAFF22190}"/>
                </a:ext>
              </a:extLst>
            </p:cNvPr>
            <p:cNvGrpSpPr/>
            <p:nvPr/>
          </p:nvGrpSpPr>
          <p:grpSpPr>
            <a:xfrm>
              <a:off x="3618790" y="2484810"/>
              <a:ext cx="450098" cy="539073"/>
              <a:chOff x="3102115" y="3813045"/>
              <a:chExt cx="402957" cy="482498"/>
            </a:xfrm>
          </p:grpSpPr>
          <p:sp>
            <p:nvSpPr>
              <p:cNvPr id="40" name="Rectangle: Top Corners Rounded 39">
                <a:extLst>
                  <a:ext uri="{FF2B5EF4-FFF2-40B4-BE49-F238E27FC236}">
                    <a16:creationId xmlns:a16="http://schemas.microsoft.com/office/drawing/2014/main" id="{653D3FDE-9683-4604-8CD0-91853F66599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69666785-B0B6-4743-9A59-B723DCCF6915}"/>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6" name="Graphic 35">
                <a:extLst>
                  <a:ext uri="{FF2B5EF4-FFF2-40B4-BE49-F238E27FC236}">
                    <a16:creationId xmlns:a16="http://schemas.microsoft.com/office/drawing/2014/main" id="{5CBAC8A3-9C60-4668-8B53-B8F78307668A}"/>
                  </a:ext>
                </a:extLst>
              </p:cNvPr>
              <p:cNvGrpSpPr/>
              <p:nvPr/>
            </p:nvGrpSpPr>
            <p:grpSpPr>
              <a:xfrm>
                <a:off x="3257098" y="4078024"/>
                <a:ext cx="92990" cy="155525"/>
                <a:chOff x="3407034" y="4465249"/>
                <a:chExt cx="92990" cy="155525"/>
              </a:xfrm>
              <a:solidFill>
                <a:srgbClr val="0075C9"/>
              </a:solidFill>
            </p:grpSpPr>
            <p:sp>
              <p:nvSpPr>
                <p:cNvPr id="47" name="Freeform: Shape 46">
                  <a:extLst>
                    <a:ext uri="{FF2B5EF4-FFF2-40B4-BE49-F238E27FC236}">
                      <a16:creationId xmlns:a16="http://schemas.microsoft.com/office/drawing/2014/main" id="{7C21F05F-A0F0-417C-9C3A-9E7059C984A2}"/>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BF57F34A-C3AF-4D6E-BB4F-D799CA596123}"/>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FD271888-646D-4AB3-93A3-95B099FE830A}"/>
              </a:ext>
            </a:extLst>
          </p:cNvPr>
          <p:cNvGrpSpPr/>
          <p:nvPr/>
        </p:nvGrpSpPr>
        <p:grpSpPr>
          <a:xfrm>
            <a:off x="4998720" y="2201863"/>
            <a:ext cx="2424999" cy="4343397"/>
            <a:chOff x="4998720" y="2201863"/>
            <a:chExt cx="2424999" cy="4343397"/>
          </a:xfrm>
        </p:grpSpPr>
        <p:sp>
          <p:nvSpPr>
            <p:cNvPr id="75" name="Rectangle 74">
              <a:extLst>
                <a:ext uri="{FF2B5EF4-FFF2-40B4-BE49-F238E27FC236}">
                  <a16:creationId xmlns:a16="http://schemas.microsoft.com/office/drawing/2014/main" id="{68B61865-788B-4DB5-805E-522477482CF8}"/>
                </a:ext>
              </a:extLst>
            </p:cNvPr>
            <p:cNvSpPr/>
            <p:nvPr/>
          </p:nvSpPr>
          <p:spPr bwMode="auto">
            <a:xfrm>
              <a:off x="4998720"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ED48C2EF-0352-45D6-94D3-1E9C63EAC708}"/>
                </a:ext>
              </a:extLst>
            </p:cNvPr>
            <p:cNvSpPr txBox="1"/>
            <p:nvPr/>
          </p:nvSpPr>
          <p:spPr>
            <a:xfrm>
              <a:off x="5180113" y="3368272"/>
              <a:ext cx="192024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Identity </a:t>
              </a:r>
              <a:b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23" name="Rectangle 22">
              <a:extLst>
                <a:ext uri="{FF2B5EF4-FFF2-40B4-BE49-F238E27FC236}">
                  <a16:creationId xmlns:a16="http://schemas.microsoft.com/office/drawing/2014/main" id="{64D858DB-300A-4B7F-8EC6-4446E2E93662}"/>
                </a:ext>
              </a:extLst>
            </p:cNvPr>
            <p:cNvSpPr/>
            <p:nvPr/>
          </p:nvSpPr>
          <p:spPr>
            <a:xfrm>
              <a:off x="5180113" y="4066706"/>
              <a:ext cx="2243606" cy="2062103"/>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Blueprints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RBAC</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AD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AD B2B</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AD B2C</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Directory Federation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Directory Replication</a:t>
              </a:r>
            </a:p>
          </p:txBody>
        </p:sp>
        <p:grpSp>
          <p:nvGrpSpPr>
            <p:cNvPr id="49" name="Group 48">
              <a:extLst>
                <a:ext uri="{FF2B5EF4-FFF2-40B4-BE49-F238E27FC236}">
                  <a16:creationId xmlns:a16="http://schemas.microsoft.com/office/drawing/2014/main" id="{2AA3B01C-C0FE-461F-9AFE-568036738917}"/>
                </a:ext>
              </a:extLst>
            </p:cNvPr>
            <p:cNvGrpSpPr/>
            <p:nvPr/>
          </p:nvGrpSpPr>
          <p:grpSpPr>
            <a:xfrm>
              <a:off x="5816674" y="2510979"/>
              <a:ext cx="469954" cy="486736"/>
              <a:chOff x="-469127" y="-1184744"/>
              <a:chExt cx="667910" cy="691763"/>
            </a:xfrm>
          </p:grpSpPr>
          <p:sp>
            <p:nvSpPr>
              <p:cNvPr id="50" name="Freeform: Shape 49">
                <a:extLst>
                  <a:ext uri="{FF2B5EF4-FFF2-40B4-BE49-F238E27FC236}">
                    <a16:creationId xmlns:a16="http://schemas.microsoft.com/office/drawing/2014/main" id="{04A9CC0B-601D-461D-BBB0-70E942943469}"/>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BEFECD1E-65C3-4CD6-9BAE-1CB9DDB0E6F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04E52364-9B5F-4CFD-A44A-0B2567E8DE1C}"/>
              </a:ext>
            </a:extLst>
          </p:cNvPr>
          <p:cNvGrpSpPr/>
          <p:nvPr/>
        </p:nvGrpSpPr>
        <p:grpSpPr>
          <a:xfrm>
            <a:off x="7247289" y="2201863"/>
            <a:ext cx="2491537" cy="4343397"/>
            <a:chOff x="7247289" y="2201863"/>
            <a:chExt cx="2491537" cy="4343397"/>
          </a:xfrm>
        </p:grpSpPr>
        <p:sp>
          <p:nvSpPr>
            <p:cNvPr id="76" name="Rectangle 75">
              <a:extLst>
                <a:ext uri="{FF2B5EF4-FFF2-40B4-BE49-F238E27FC236}">
                  <a16:creationId xmlns:a16="http://schemas.microsoft.com/office/drawing/2014/main" id="{9C6A6941-3631-49AD-BDC2-92851D944D3D}"/>
                </a:ext>
              </a:extLst>
            </p:cNvPr>
            <p:cNvSpPr/>
            <p:nvPr/>
          </p:nvSpPr>
          <p:spPr bwMode="auto">
            <a:xfrm>
              <a:off x="7247289"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0519BECF-DFE2-466E-85CA-633BDF74C0A3}"/>
                </a:ext>
              </a:extLst>
            </p:cNvPr>
            <p:cNvSpPr txBox="1"/>
            <p:nvPr/>
          </p:nvSpPr>
          <p:spPr>
            <a:xfrm>
              <a:off x="7426812" y="3368272"/>
              <a:ext cx="192024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Resource </a:t>
              </a:r>
              <a:b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Consistency</a:t>
              </a:r>
            </a:p>
          </p:txBody>
        </p:sp>
        <p:sp>
          <p:nvSpPr>
            <p:cNvPr id="24" name="Rectangle 23">
              <a:extLst>
                <a:ext uri="{FF2B5EF4-FFF2-40B4-BE49-F238E27FC236}">
                  <a16:creationId xmlns:a16="http://schemas.microsoft.com/office/drawing/2014/main" id="{D42E8A78-C1A0-4974-9A03-2AE1D84A0D8C}"/>
                </a:ext>
              </a:extLst>
            </p:cNvPr>
            <p:cNvSpPr/>
            <p:nvPr/>
          </p:nvSpPr>
          <p:spPr>
            <a:xfrm>
              <a:off x="7426812" y="4066706"/>
              <a:ext cx="2312014" cy="2062103"/>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rPr>
                <a:t>Azure Blueprints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rPr>
                <a:t>Azure Policy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rPr>
                <a:t>Azure Monitor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rPr>
                <a:t>Change Tracking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rPr>
                <a:t>DSC</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rPr>
                <a:t>Update Management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rPr>
                <a:t>Automation</a:t>
              </a:r>
            </a:p>
          </p:txBody>
        </p:sp>
        <p:grpSp>
          <p:nvGrpSpPr>
            <p:cNvPr id="52" name="Graphic 39">
              <a:extLst>
                <a:ext uri="{FF2B5EF4-FFF2-40B4-BE49-F238E27FC236}">
                  <a16:creationId xmlns:a16="http://schemas.microsoft.com/office/drawing/2014/main" id="{10727ADF-76EF-4151-8D78-489F5BEB208B}"/>
                </a:ext>
              </a:extLst>
            </p:cNvPr>
            <p:cNvGrpSpPr/>
            <p:nvPr/>
          </p:nvGrpSpPr>
          <p:grpSpPr>
            <a:xfrm>
              <a:off x="8034414" y="2481009"/>
              <a:ext cx="467554" cy="546675"/>
              <a:chOff x="5527428" y="4748877"/>
              <a:chExt cx="685800" cy="838200"/>
            </a:xfrm>
          </p:grpSpPr>
          <p:sp>
            <p:nvSpPr>
              <p:cNvPr id="53" name="Freeform: Shape 52">
                <a:extLst>
                  <a:ext uri="{FF2B5EF4-FFF2-40B4-BE49-F238E27FC236}">
                    <a16:creationId xmlns:a16="http://schemas.microsoft.com/office/drawing/2014/main" id="{69F1A441-0A88-4A1E-8003-233D86B57AEA}"/>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97BCC61-60E0-4FC9-A63A-F037670D62F9}"/>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3FAEDEC-A794-4DCA-B48B-BC0A29F4A897}"/>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7A5DD6D-318E-43DA-9A49-AAAEB5EFCE86}"/>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2928B68C-8053-451F-8160-8858F4EC6B54}"/>
              </a:ext>
            </a:extLst>
          </p:cNvPr>
          <p:cNvGrpSpPr/>
          <p:nvPr/>
        </p:nvGrpSpPr>
        <p:grpSpPr>
          <a:xfrm>
            <a:off x="9495858" y="2201863"/>
            <a:ext cx="2430319" cy="4343397"/>
            <a:chOff x="9495858" y="2201863"/>
            <a:chExt cx="2430319" cy="4343397"/>
          </a:xfrm>
        </p:grpSpPr>
        <p:sp>
          <p:nvSpPr>
            <p:cNvPr id="77" name="Rectangle 76">
              <a:extLst>
                <a:ext uri="{FF2B5EF4-FFF2-40B4-BE49-F238E27FC236}">
                  <a16:creationId xmlns:a16="http://schemas.microsoft.com/office/drawing/2014/main" id="{99DF54FE-BEB4-423E-8FE2-D8B5F2150EC5}"/>
                </a:ext>
              </a:extLst>
            </p:cNvPr>
            <p:cNvSpPr/>
            <p:nvPr/>
          </p:nvSpPr>
          <p:spPr bwMode="auto">
            <a:xfrm>
              <a:off x="9495858"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ED006795-E76B-418F-946F-7FD99C5D0E04}"/>
                </a:ext>
              </a:extLst>
            </p:cNvPr>
            <p:cNvSpPr txBox="1"/>
            <p:nvPr/>
          </p:nvSpPr>
          <p:spPr>
            <a:xfrm>
              <a:off x="9673509" y="3368272"/>
              <a:ext cx="192024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Deployment </a:t>
              </a:r>
              <a:b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Acceleration</a:t>
              </a:r>
            </a:p>
          </p:txBody>
        </p:sp>
        <p:sp>
          <p:nvSpPr>
            <p:cNvPr id="25" name="Rectangle 24">
              <a:extLst>
                <a:ext uri="{FF2B5EF4-FFF2-40B4-BE49-F238E27FC236}">
                  <a16:creationId xmlns:a16="http://schemas.microsoft.com/office/drawing/2014/main" id="{3A329DD5-ACFB-46EB-8C0D-652858196269}"/>
                </a:ext>
              </a:extLst>
            </p:cNvPr>
            <p:cNvSpPr/>
            <p:nvPr/>
          </p:nvSpPr>
          <p:spPr>
            <a:xfrm>
              <a:off x="9673509" y="4066706"/>
              <a:ext cx="2252668" cy="235449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Blueprints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Policy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Resource Tagging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ARM Templates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DevOps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Site Recovery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Backup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a:ea typeface="+mn-ea"/>
                  <a:cs typeface="+mn-cs"/>
                </a:rPr>
                <a:t>Azure Automation</a:t>
              </a:r>
            </a:p>
          </p:txBody>
        </p:sp>
        <p:grpSp>
          <p:nvGrpSpPr>
            <p:cNvPr id="57" name="Group 56">
              <a:extLst>
                <a:ext uri="{FF2B5EF4-FFF2-40B4-BE49-F238E27FC236}">
                  <a16:creationId xmlns:a16="http://schemas.microsoft.com/office/drawing/2014/main" id="{069F8ABE-934B-4342-8E1C-747662691EAF}"/>
                </a:ext>
              </a:extLst>
            </p:cNvPr>
            <p:cNvGrpSpPr/>
            <p:nvPr/>
          </p:nvGrpSpPr>
          <p:grpSpPr>
            <a:xfrm>
              <a:off x="10249753" y="2521450"/>
              <a:ext cx="458094" cy="465793"/>
              <a:chOff x="-477078" y="-1431235"/>
              <a:chExt cx="946205" cy="962108"/>
            </a:xfrm>
          </p:grpSpPr>
          <p:sp>
            <p:nvSpPr>
              <p:cNvPr id="58" name="Rectangle 57">
                <a:extLst>
                  <a:ext uri="{FF2B5EF4-FFF2-40B4-BE49-F238E27FC236}">
                    <a16:creationId xmlns:a16="http://schemas.microsoft.com/office/drawing/2014/main" id="{6F80C8ED-3B1D-475B-B2DA-5324027E90E3}"/>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ED7099B0-BBB8-4FB9-A106-38F6139E1599}"/>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80E5EFD-7588-43C3-8620-C2A81243C358}"/>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1D0A94B-6D56-4D70-BA0D-B4F5E80D7973}"/>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32BED89-2E75-4AC9-BFB5-7D830CB40F89}"/>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7B6605DD-2EE9-4ED4-A373-D1FCE813E88A}"/>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73B140F6-605F-416D-9CC9-7818879ABCA4}"/>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FAF08AF5-E652-41DA-A1FB-477F115F0EB9}"/>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C1860BA-812B-48E4-90D0-C3A39A6E5160}"/>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678FC145-14C6-4B02-A6B0-06CB70D51657}"/>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B3E95782-BD71-4003-AF05-30684D6CB8EA}"/>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976F6EDF-9EAE-49F0-85F1-D96C13C3FBF5}"/>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52C7F943-A893-40BF-B271-F7C694D66CD3}"/>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774E9EF4-4BC8-4D58-BDA5-FF15FA6B8B19}"/>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6388D481-E517-441A-9A75-392C1560D34F}"/>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EC9E28D3-D72F-4C89-BFF2-AA2F3B3B381A}"/>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1305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64" presetClass="path" presetSubtype="0" decel="100000" fill="hold" grpId="1" nodeType="withEffect">
                                  <p:stCondLst>
                                    <p:cond delay="0"/>
                                  </p:stCondLst>
                                  <p:childTnLst>
                                    <p:animMotion origin="layout" path="M -2.70833E-6 0.10023 L -2.70833E-6 2.22222E-6 " pathEditMode="relative" rAng="0" ptsTypes="AA">
                                      <p:cBhvr>
                                        <p:cTn id="12" dur="750" fill="hold"/>
                                        <p:tgtEl>
                                          <p:spTgt spid="39"/>
                                        </p:tgtEl>
                                        <p:attrNameLst>
                                          <p:attrName>ppt_x</p:attrName>
                                          <p:attrName>ppt_y</p:attrName>
                                        </p:attrNameLst>
                                      </p:cBhvr>
                                      <p:rCtr x="0" y="-6736"/>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64" presetClass="path" presetSubtype="0" decel="100000" fill="hold" nodeType="withEffect">
                                  <p:stCondLst>
                                    <p:cond delay="0"/>
                                  </p:stCondLst>
                                  <p:childTnLst>
                                    <p:animMotion origin="layout" path="M -2.70833E-6 0.10023 L -2.70833E-6 2.22222E-6 " pathEditMode="relative" rAng="0" ptsTypes="AA">
                                      <p:cBhvr>
                                        <p:cTn id="18" dur="750" fill="hold"/>
                                        <p:tgtEl>
                                          <p:spTgt spid="4"/>
                                        </p:tgtEl>
                                        <p:attrNameLst>
                                          <p:attrName>ppt_x</p:attrName>
                                          <p:attrName>ppt_y</p:attrName>
                                        </p:attrNameLst>
                                      </p:cBhvr>
                                      <p:rCtr x="0" y="-6736"/>
                                    </p:animMotion>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0"/>
                                  </p:stCondLst>
                                  <p:childTnLst>
                                    <p:animMotion origin="layout" path="M -2.70833E-6 0.10023 L -2.70833E-6 2.22222E-6 " pathEditMode="relative" rAng="0" ptsTypes="AA">
                                      <p:cBhvr>
                                        <p:cTn id="24" dur="750" fill="hold"/>
                                        <p:tgtEl>
                                          <p:spTgt spid="5"/>
                                        </p:tgtEl>
                                        <p:attrNameLst>
                                          <p:attrName>ppt_x</p:attrName>
                                          <p:attrName>ppt_y</p:attrName>
                                        </p:attrNameLst>
                                      </p:cBhvr>
                                      <p:rCtr x="0" y="-6736"/>
                                    </p:animMotion>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64" presetClass="path" presetSubtype="0" decel="100000" fill="hold" nodeType="withEffect">
                                  <p:stCondLst>
                                    <p:cond delay="0"/>
                                  </p:stCondLst>
                                  <p:childTnLst>
                                    <p:animMotion origin="layout" path="M -2.70833E-6 0.10023 L -2.70833E-6 2.22222E-6 " pathEditMode="relative" rAng="0" ptsTypes="AA">
                                      <p:cBhvr>
                                        <p:cTn id="30" dur="750" fill="hold"/>
                                        <p:tgtEl>
                                          <p:spTgt spid="8"/>
                                        </p:tgtEl>
                                        <p:attrNameLst>
                                          <p:attrName>ppt_x</p:attrName>
                                          <p:attrName>ppt_y</p:attrName>
                                        </p:attrNameLst>
                                      </p:cBhvr>
                                      <p:rCtr x="0" y="-6736"/>
                                    </p:animMotion>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64" presetClass="path" presetSubtype="0" decel="100000" fill="hold" nodeType="withEffect">
                                  <p:stCondLst>
                                    <p:cond delay="0"/>
                                  </p:stCondLst>
                                  <p:childTnLst>
                                    <p:animMotion origin="layout" path="M -2.70833E-6 0.10023 L -2.70833E-6 2.22222E-6 " pathEditMode="relative" rAng="0" ptsTypes="AA">
                                      <p:cBhvr>
                                        <p:cTn id="36" dur="750" fill="hold"/>
                                        <p:tgtEl>
                                          <p:spTgt spid="9"/>
                                        </p:tgtEl>
                                        <p:attrNameLst>
                                          <p:attrName>ppt_x</p:attrName>
                                          <p:attrName>ppt_y</p:attrName>
                                        </p:attrNameLst>
                                      </p:cBhvr>
                                      <p:rCtr x="0" y="-6736"/>
                                    </p:animMotion>
                                  </p:childTnLst>
                                </p:cTn>
                              </p:par>
                            </p:childTnLst>
                          </p:cTn>
                        </p:par>
                        <p:par>
                          <p:cTn id="37" fill="hold">
                            <p:stCondLst>
                              <p:cond delay="375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64" presetClass="path" presetSubtype="0" decel="100000" fill="hold" nodeType="withEffect">
                                  <p:stCondLst>
                                    <p:cond delay="0"/>
                                  </p:stCondLst>
                                  <p:childTnLst>
                                    <p:animMotion origin="layout" path="M -2.70833E-6 0.10023 L -2.70833E-6 2.22222E-6 " pathEditMode="relative" rAng="0" ptsTypes="AA">
                                      <p:cBhvr>
                                        <p:cTn id="42" dur="750" fill="hold"/>
                                        <p:tgtEl>
                                          <p:spTgt spid="10"/>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9" grpId="0" animBg="1"/>
      <p:bldP spid="39" grpId="1"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795089"/>
          </a:xfrm>
        </p:spPr>
        <p:txBody>
          <a:bodyPr/>
          <a:lstStyle/>
          <a:p>
            <a:r>
              <a:rPr lang="en-US" dirty="0"/>
              <a:t>Sample policies:</a:t>
            </a:r>
            <a:br>
              <a:rPr lang="en-US" dirty="0"/>
            </a:br>
            <a:r>
              <a:rPr lang="en-US" dirty="0">
                <a:solidFill>
                  <a:schemeClr val="tx2"/>
                </a:solidFill>
              </a:rPr>
              <a:t>Cost management</a:t>
            </a:r>
          </a:p>
        </p:txBody>
      </p:sp>
      <p:sp>
        <p:nvSpPr>
          <p:cNvPr id="7" name="Text Placeholder 3">
            <a:extLst>
              <a:ext uri="{FF2B5EF4-FFF2-40B4-BE49-F238E27FC236}">
                <a16:creationId xmlns:a16="http://schemas.microsoft.com/office/drawing/2014/main" id="{299A8732-4491-441E-8533-589ADE2CA140}"/>
              </a:ext>
            </a:extLst>
          </p:cNvPr>
          <p:cNvSpPr>
            <a:spLocks noGrp="1"/>
          </p:cNvSpPr>
          <p:nvPr>
            <p:ph type="body" sz="quarter" idx="10"/>
          </p:nvPr>
        </p:nvSpPr>
        <p:spPr>
          <a:xfrm>
            <a:off x="455995" y="1922586"/>
            <a:ext cx="11154758" cy="2514471"/>
          </a:xfrm>
        </p:spPr>
        <p:txBody>
          <a:bodyPr/>
          <a:lstStyle/>
          <a:p>
            <a:pPr>
              <a:spcAft>
                <a:spcPts val="600"/>
              </a:spcAft>
            </a:pPr>
            <a:r>
              <a:rPr lang="en-US" sz="1800" dirty="0"/>
              <a:t>Modify </a:t>
            </a:r>
            <a:r>
              <a:rPr lang="en-US" sz="1800" dirty="0" err="1"/>
              <a:t>CostCenter</a:t>
            </a:r>
            <a:r>
              <a:rPr lang="en-US" sz="1800" dirty="0"/>
              <a:t> Tag &amp; its value from Resource Group</a:t>
            </a:r>
          </a:p>
          <a:p>
            <a:pPr>
              <a:spcAft>
                <a:spcPts val="600"/>
              </a:spcAft>
            </a:pPr>
            <a:r>
              <a:rPr lang="en-US" sz="1800" dirty="0"/>
              <a:t>Modify </a:t>
            </a:r>
            <a:r>
              <a:rPr lang="en-US" sz="1800" dirty="0" err="1"/>
              <a:t>CostCenter</a:t>
            </a:r>
            <a:r>
              <a:rPr lang="en-US" sz="1800" dirty="0"/>
              <a:t> Tag to Resource Groups</a:t>
            </a:r>
          </a:p>
          <a:p>
            <a:pPr>
              <a:spcAft>
                <a:spcPts val="600"/>
              </a:spcAft>
            </a:pPr>
            <a:r>
              <a:rPr lang="en-US" sz="1800" dirty="0"/>
              <a:t>For tracking purposes, all assets must be assigned to an application owner </a:t>
            </a:r>
            <a:br>
              <a:rPr lang="en-US" sz="1800" dirty="0"/>
            </a:br>
            <a:r>
              <a:rPr lang="en-US" sz="1800" dirty="0"/>
              <a:t>within one of the core business functions.</a:t>
            </a:r>
          </a:p>
          <a:p>
            <a:pPr>
              <a:spcAft>
                <a:spcPts val="600"/>
              </a:spcAft>
            </a:pPr>
            <a:r>
              <a:rPr lang="en-US" sz="1800" dirty="0"/>
              <a:t>When cost concerns arise, additional governance requirements will be established with the finance team.</a:t>
            </a:r>
          </a:p>
          <a:p>
            <a:pPr>
              <a:spcAft>
                <a:spcPts val="600"/>
              </a:spcAft>
            </a:pPr>
            <a:r>
              <a:rPr lang="en-US" sz="1800" dirty="0"/>
              <a:t>Allowed Azure Region for Resources and Resource Groups​</a:t>
            </a:r>
          </a:p>
          <a:p>
            <a:pPr>
              <a:spcAft>
                <a:spcPts val="600"/>
              </a:spcAft>
            </a:pPr>
            <a:r>
              <a:rPr lang="en-US" sz="1800" dirty="0"/>
              <a:t>Allowed Azure VM SKUs</a:t>
            </a:r>
          </a:p>
        </p:txBody>
      </p:sp>
      <p:grpSp>
        <p:nvGrpSpPr>
          <p:cNvPr id="12" name="Graphic 32">
            <a:extLst>
              <a:ext uri="{FF2B5EF4-FFF2-40B4-BE49-F238E27FC236}">
                <a16:creationId xmlns:a16="http://schemas.microsoft.com/office/drawing/2014/main" id="{C374E1AC-9B19-402A-AA9C-F0B4A1C02A5F}"/>
              </a:ext>
            </a:extLst>
          </p:cNvPr>
          <p:cNvGrpSpPr/>
          <p:nvPr/>
        </p:nvGrpSpPr>
        <p:grpSpPr>
          <a:xfrm>
            <a:off x="10502901" y="620428"/>
            <a:ext cx="1301542" cy="1301542"/>
            <a:chOff x="747414" y="4300405"/>
            <a:chExt cx="494289" cy="494289"/>
          </a:xfrm>
        </p:grpSpPr>
        <p:sp>
          <p:nvSpPr>
            <p:cNvPr id="13" name="Freeform: Shape 12">
              <a:extLst>
                <a:ext uri="{FF2B5EF4-FFF2-40B4-BE49-F238E27FC236}">
                  <a16:creationId xmlns:a16="http://schemas.microsoft.com/office/drawing/2014/main" id="{6BD1EE73-3CCA-411D-9AE8-2F17394ADDBF}"/>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3FF8ED8-08FD-44D7-986F-066817C692E0}"/>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D3A2131D-7C4E-4D11-86E0-E4921F0FEA70}"/>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6F08D707-C9B8-451D-AE01-DE1C300D4C0D}"/>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F29FEB6-9053-4F8C-94E6-124558DE86A1}"/>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7628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dvAuto="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795089"/>
          </a:xfrm>
        </p:spPr>
        <p:txBody>
          <a:bodyPr/>
          <a:lstStyle/>
          <a:p>
            <a:r>
              <a:rPr lang="en-US" dirty="0"/>
              <a:t>Sample policies:</a:t>
            </a:r>
            <a:br>
              <a:rPr lang="en-US" dirty="0"/>
            </a:br>
            <a:r>
              <a:rPr lang="en-US" dirty="0">
                <a:solidFill>
                  <a:schemeClr val="tx2"/>
                </a:solidFill>
              </a:rPr>
              <a:t>Security baseline</a:t>
            </a:r>
            <a:endParaRPr lang="en-US" dirty="0"/>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55995" y="1922586"/>
            <a:ext cx="10186606" cy="4438074"/>
          </a:xfrm>
        </p:spPr>
        <p:txBody>
          <a:bodyPr/>
          <a:lstStyle/>
          <a:p>
            <a:pPr>
              <a:spcAft>
                <a:spcPts val="600"/>
              </a:spcAft>
            </a:pPr>
            <a:r>
              <a:rPr lang="en-US" sz="1800" dirty="0"/>
              <a:t>All deployed assets must be categorized by criticality and data classification. </a:t>
            </a:r>
          </a:p>
          <a:p>
            <a:pPr>
              <a:spcAft>
                <a:spcPts val="600"/>
              </a:spcAft>
            </a:pPr>
            <a:r>
              <a:rPr lang="en-US" sz="1800" dirty="0"/>
              <a:t>All protected data must be encrypted when at rest.</a:t>
            </a:r>
          </a:p>
          <a:p>
            <a:pPr>
              <a:spcAft>
                <a:spcPts val="600"/>
              </a:spcAft>
            </a:pPr>
            <a:r>
              <a:rPr lang="en-US" sz="1800" dirty="0"/>
              <a:t>Network subnets containing protected data must be isolated from any other subnets. Network traffic between protected data subnets is to be audited regularly.</a:t>
            </a:r>
          </a:p>
          <a:p>
            <a:pPr>
              <a:spcAft>
                <a:spcPts val="600"/>
              </a:spcAft>
            </a:pPr>
            <a:r>
              <a:rPr lang="en-US" sz="1800" dirty="0"/>
              <a:t>All connections between the on-premises and cloud networks must take place either through a secure encrypted VPN connection or a dedicated private WAN link.</a:t>
            </a:r>
          </a:p>
          <a:p>
            <a:pPr>
              <a:spcAft>
                <a:spcPts val="600"/>
              </a:spcAft>
            </a:pPr>
            <a:r>
              <a:rPr lang="en-US" sz="1800" dirty="0"/>
              <a:t>No public facing web site backed by IaaS should be exposed to the internet without DDoS.</a:t>
            </a:r>
          </a:p>
          <a:p>
            <a:pPr>
              <a:spcAft>
                <a:spcPts val="600"/>
              </a:spcAft>
            </a:pPr>
            <a:r>
              <a:rPr lang="en-US" sz="1800" dirty="0"/>
              <a:t>Governance tooling must audit and enforce network configuration requirements defined by the Security Baseline team.</a:t>
            </a:r>
          </a:p>
          <a:p>
            <a:pPr>
              <a:spcAft>
                <a:spcPts val="600"/>
              </a:spcAft>
            </a:pPr>
            <a:r>
              <a:rPr lang="en-US" sz="1800" dirty="0"/>
              <a:t>Trends and potential exploits that could affect cloud deployments should be reviewed regularly by the security team to provide updates to Security Baseline tooling used in the cloud..</a:t>
            </a:r>
          </a:p>
        </p:txBody>
      </p:sp>
      <p:grpSp>
        <p:nvGrpSpPr>
          <p:cNvPr id="6" name="Group 5">
            <a:extLst>
              <a:ext uri="{FF2B5EF4-FFF2-40B4-BE49-F238E27FC236}">
                <a16:creationId xmlns:a16="http://schemas.microsoft.com/office/drawing/2014/main" id="{081E8E08-24BD-43CC-8DFF-B609BDA90D75}"/>
              </a:ext>
            </a:extLst>
          </p:cNvPr>
          <p:cNvGrpSpPr/>
          <p:nvPr/>
        </p:nvGrpSpPr>
        <p:grpSpPr>
          <a:xfrm>
            <a:off x="10642601" y="691760"/>
            <a:ext cx="1038710" cy="1244041"/>
            <a:chOff x="3102115" y="3813045"/>
            <a:chExt cx="402957" cy="482498"/>
          </a:xfrm>
        </p:grpSpPr>
        <p:sp>
          <p:nvSpPr>
            <p:cNvPr id="7" name="Rectangle: Top Corners Rounded 6">
              <a:extLst>
                <a:ext uri="{FF2B5EF4-FFF2-40B4-BE49-F238E27FC236}">
                  <a16:creationId xmlns:a16="http://schemas.microsoft.com/office/drawing/2014/main" id="{83E2DDE9-C4E3-4D91-90C0-F89FD93A6B49}"/>
                </a:ext>
              </a:extLst>
            </p:cNvPr>
            <p:cNvSpPr/>
            <p:nvPr/>
          </p:nvSpPr>
          <p:spPr bwMode="auto">
            <a:xfrm>
              <a:off x="3183649" y="3813045"/>
              <a:ext cx="239888" cy="278892"/>
            </a:xfrm>
            <a:prstGeom prst="round2SameRect">
              <a:avLst>
                <a:gd name="adj1" fmla="val 50000"/>
                <a:gd name="adj2" fmla="val 0"/>
              </a:avLst>
            </a:prstGeom>
            <a:noFill/>
            <a:ln w="1079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E487DBF2-23D5-4EB4-9218-5F27059D58AF}"/>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aphic 35">
              <a:extLst>
                <a:ext uri="{FF2B5EF4-FFF2-40B4-BE49-F238E27FC236}">
                  <a16:creationId xmlns:a16="http://schemas.microsoft.com/office/drawing/2014/main" id="{590A7D75-F63E-46C8-BBD6-9323149343BB}"/>
                </a:ext>
              </a:extLst>
            </p:cNvPr>
            <p:cNvGrpSpPr/>
            <p:nvPr/>
          </p:nvGrpSpPr>
          <p:grpSpPr>
            <a:xfrm>
              <a:off x="3257098" y="4078024"/>
              <a:ext cx="92990" cy="155525"/>
              <a:chOff x="3407034" y="4465249"/>
              <a:chExt cx="92990" cy="155525"/>
            </a:xfrm>
            <a:solidFill>
              <a:srgbClr val="0075C9"/>
            </a:solidFill>
          </p:grpSpPr>
          <p:sp>
            <p:nvSpPr>
              <p:cNvPr id="10" name="Freeform: Shape 9">
                <a:extLst>
                  <a:ext uri="{FF2B5EF4-FFF2-40B4-BE49-F238E27FC236}">
                    <a16:creationId xmlns:a16="http://schemas.microsoft.com/office/drawing/2014/main" id="{4826B123-3DC9-4DA7-BFBA-ABDF651F09DE}"/>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442757B-D7F9-40E6-AC89-F7EA282AB5BD}"/>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944733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1192634"/>
          </a:xfrm>
        </p:spPr>
        <p:txBody>
          <a:bodyPr/>
          <a:lstStyle/>
          <a:p>
            <a:r>
              <a:rPr lang="en-US" dirty="0"/>
              <a:t>Sample policies:</a:t>
            </a:r>
            <a:br>
              <a:rPr lang="en-US" dirty="0"/>
            </a:br>
            <a:r>
              <a:rPr lang="en-US" dirty="0">
                <a:solidFill>
                  <a:schemeClr val="tx2"/>
                </a:solidFill>
              </a:rPr>
              <a:t>Resource consistency</a:t>
            </a:r>
            <a:br>
              <a:rPr lang="en-US" dirty="0"/>
            </a:br>
            <a:endParaRPr lang="en-US" dirty="0"/>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55996" y="1922586"/>
            <a:ext cx="9092042" cy="3745577"/>
          </a:xfrm>
        </p:spPr>
        <p:txBody>
          <a:bodyPr/>
          <a:lstStyle/>
          <a:p>
            <a:pPr>
              <a:spcAft>
                <a:spcPts val="600"/>
              </a:spcAft>
            </a:pPr>
            <a:r>
              <a:rPr lang="en-US" sz="1800" dirty="0"/>
              <a:t>All deployed assets must be categorized by criticality and data classification.</a:t>
            </a:r>
          </a:p>
          <a:p>
            <a:pPr>
              <a:spcAft>
                <a:spcPts val="600"/>
              </a:spcAft>
            </a:pPr>
            <a:r>
              <a:rPr lang="en-US" sz="1800" dirty="0"/>
              <a:t>Subnets containing mission-critical applications must be protected by a firewall solution capable of detecting intrusions and responding to attacks.</a:t>
            </a:r>
          </a:p>
          <a:p>
            <a:pPr>
              <a:spcAft>
                <a:spcPts val="600"/>
              </a:spcAft>
            </a:pPr>
            <a:r>
              <a:rPr lang="en-US" sz="1800" dirty="0"/>
              <a:t>Governance tooling must audit and enforce network configuration requirements defined by the Security Management team.</a:t>
            </a:r>
          </a:p>
          <a:p>
            <a:pPr>
              <a:spcAft>
                <a:spcPts val="600"/>
              </a:spcAft>
            </a:pPr>
            <a:r>
              <a:rPr lang="en-US" sz="1800" dirty="0"/>
              <a:t>Governance tooling must validate that all assets related to mission-critical apps or protected data are included in monitoring for resource depletion and optimization.</a:t>
            </a:r>
          </a:p>
          <a:p>
            <a:pPr>
              <a:spcAft>
                <a:spcPts val="600"/>
              </a:spcAft>
            </a:pPr>
            <a:r>
              <a:rPr lang="en-US" sz="1800" dirty="0"/>
              <a:t>Governance tooling must validate that the appropriate level of logging data is being collected for all mission-critical applications or protected data.</a:t>
            </a:r>
          </a:p>
          <a:p>
            <a:pPr>
              <a:spcAft>
                <a:spcPts val="600"/>
              </a:spcAft>
            </a:pPr>
            <a:r>
              <a:rPr lang="en-US" sz="1800" dirty="0"/>
              <a:t>Governance process must validate that backup, recovery, and SLA adherence are properly implemented for mission-critical applications and protected data.</a:t>
            </a:r>
          </a:p>
        </p:txBody>
      </p:sp>
      <p:grpSp>
        <p:nvGrpSpPr>
          <p:cNvPr id="6" name="Graphic 39">
            <a:extLst>
              <a:ext uri="{FF2B5EF4-FFF2-40B4-BE49-F238E27FC236}">
                <a16:creationId xmlns:a16="http://schemas.microsoft.com/office/drawing/2014/main" id="{415FBF6C-A9E5-47E2-8273-46D7C1783B85}"/>
              </a:ext>
            </a:extLst>
          </p:cNvPr>
          <p:cNvGrpSpPr/>
          <p:nvPr/>
        </p:nvGrpSpPr>
        <p:grpSpPr>
          <a:xfrm>
            <a:off x="10680700" y="620428"/>
            <a:ext cx="942123" cy="1101551"/>
            <a:chOff x="5527428" y="4748877"/>
            <a:chExt cx="685800" cy="838200"/>
          </a:xfrm>
        </p:grpSpPr>
        <p:sp>
          <p:nvSpPr>
            <p:cNvPr id="7" name="Freeform: Shape 6">
              <a:extLst>
                <a:ext uri="{FF2B5EF4-FFF2-40B4-BE49-F238E27FC236}">
                  <a16:creationId xmlns:a16="http://schemas.microsoft.com/office/drawing/2014/main" id="{D7B0F578-EBD8-4457-A488-81F9FBA05A09}"/>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E4974D7-10E3-4AC0-9019-A1409428195A}"/>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6AFFA097-FCE2-4E2A-B6B1-F364B3180DF2}"/>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FBCDE782-6FE3-4357-9DCE-6B0E5D70966E}"/>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793173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795089"/>
          </a:xfrm>
        </p:spPr>
        <p:txBody>
          <a:bodyPr/>
          <a:lstStyle/>
          <a:p>
            <a:r>
              <a:rPr lang="en-US" dirty="0"/>
              <a:t>Sample policies:</a:t>
            </a:r>
            <a:br>
              <a:rPr lang="en-US" dirty="0"/>
            </a:br>
            <a:r>
              <a:rPr lang="en-US" dirty="0">
                <a:solidFill>
                  <a:schemeClr val="tx2"/>
                </a:solidFill>
              </a:rPr>
              <a:t>Identity baseline</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55995" y="1922586"/>
            <a:ext cx="9384447" cy="4361130"/>
          </a:xfrm>
        </p:spPr>
        <p:txBody>
          <a:bodyPr/>
          <a:lstStyle/>
          <a:p>
            <a:pPr>
              <a:spcAft>
                <a:spcPts val="600"/>
              </a:spcAft>
            </a:pPr>
            <a:r>
              <a:rPr lang="en-US" sz="1800" dirty="0"/>
              <a:t>All assets deployed to the cloud should be controlled using identities and roles approved by current governance policies.</a:t>
            </a:r>
          </a:p>
          <a:p>
            <a:pPr>
              <a:spcAft>
                <a:spcPts val="600"/>
              </a:spcAft>
            </a:pPr>
            <a:r>
              <a:rPr lang="en-US" sz="1800" dirty="0"/>
              <a:t>A least-privilege access model will be applied to any resources involved in mission-critical applications or protected data.</a:t>
            </a:r>
          </a:p>
          <a:p>
            <a:pPr>
              <a:spcAft>
                <a:spcPts val="600"/>
              </a:spcAft>
            </a:pPr>
            <a:r>
              <a:rPr lang="en-US" sz="1800" dirty="0"/>
              <a:t>Elevated permissions should be an exception, and any such exceptions must be recorded with the cloud governance team. Exceptions will be audited regularly.</a:t>
            </a:r>
          </a:p>
          <a:p>
            <a:pPr>
              <a:spcAft>
                <a:spcPts val="600"/>
              </a:spcAft>
            </a:pPr>
            <a:r>
              <a:rPr lang="en-US" sz="1800" dirty="0"/>
              <a:t>All groups in the on-premises Active Directory infrastructure that have elevated privileges should be mapped to an approved RBAC role.</a:t>
            </a:r>
          </a:p>
          <a:p>
            <a:pPr>
              <a:spcAft>
                <a:spcPts val="600"/>
              </a:spcAft>
            </a:pPr>
            <a:r>
              <a:rPr lang="en-US" sz="1800" dirty="0"/>
              <a:t>All accounts are required to sign in to secured resources using a multi-factor authentication method.</a:t>
            </a:r>
          </a:p>
          <a:p>
            <a:pPr>
              <a:spcAft>
                <a:spcPts val="600"/>
              </a:spcAft>
            </a:pPr>
            <a:r>
              <a:rPr lang="en-US" sz="1800" dirty="0"/>
              <a:t>Deployment of any applications that require customer authentication must use an approved identity provider that is compatible with the primary identity provider for internal users.</a:t>
            </a:r>
          </a:p>
        </p:txBody>
      </p:sp>
      <p:grpSp>
        <p:nvGrpSpPr>
          <p:cNvPr id="6" name="Group 5">
            <a:extLst>
              <a:ext uri="{FF2B5EF4-FFF2-40B4-BE49-F238E27FC236}">
                <a16:creationId xmlns:a16="http://schemas.microsoft.com/office/drawing/2014/main" id="{D0F9A63E-5A3A-4614-B938-72E1B91D89B5}"/>
              </a:ext>
            </a:extLst>
          </p:cNvPr>
          <p:cNvGrpSpPr/>
          <p:nvPr/>
        </p:nvGrpSpPr>
        <p:grpSpPr>
          <a:xfrm>
            <a:off x="10731500" y="714774"/>
            <a:ext cx="921955" cy="954878"/>
            <a:chOff x="-469127" y="-1184744"/>
            <a:chExt cx="667910" cy="691763"/>
          </a:xfrm>
        </p:grpSpPr>
        <p:sp>
          <p:nvSpPr>
            <p:cNvPr id="7" name="Freeform: Shape 6">
              <a:extLst>
                <a:ext uri="{FF2B5EF4-FFF2-40B4-BE49-F238E27FC236}">
                  <a16:creationId xmlns:a16="http://schemas.microsoft.com/office/drawing/2014/main" id="{C3B299AE-FDD2-4B0A-AF9E-7E93C8E25BD7}"/>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C9697C32-E37D-4C58-B780-0200EA2EF70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2452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11306469" cy="795089"/>
          </a:xfrm>
        </p:spPr>
        <p:txBody>
          <a:bodyPr/>
          <a:lstStyle/>
          <a:p>
            <a:r>
              <a:rPr lang="en-US" dirty="0"/>
              <a:t>Sample policies:</a:t>
            </a:r>
            <a:br>
              <a:rPr lang="en-US" dirty="0"/>
            </a:br>
            <a:r>
              <a:rPr lang="en-US" dirty="0">
                <a:solidFill>
                  <a:schemeClr val="tx2"/>
                </a:solidFill>
              </a:rPr>
              <a:t>Deployment acceleration</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55995" y="1922586"/>
            <a:ext cx="9384447" cy="3283912"/>
          </a:xfrm>
        </p:spPr>
        <p:txBody>
          <a:bodyPr/>
          <a:lstStyle/>
          <a:p>
            <a:pPr>
              <a:spcAft>
                <a:spcPts val="600"/>
              </a:spcAft>
            </a:pPr>
            <a:r>
              <a:rPr lang="en-US" sz="1800" dirty="0"/>
              <a:t>All assets deployed to the cloud should be deployed using templates or automation scripts whenever possible.</a:t>
            </a:r>
          </a:p>
          <a:p>
            <a:pPr>
              <a:spcAft>
                <a:spcPts val="600"/>
              </a:spcAft>
            </a:pPr>
            <a:r>
              <a:rPr lang="en-US" sz="1800" dirty="0"/>
              <a:t>Key metrics and diagnostics measures will be identified for all production systems and components. </a:t>
            </a:r>
          </a:p>
          <a:p>
            <a:pPr>
              <a:spcAft>
                <a:spcPts val="600"/>
              </a:spcAft>
            </a:pPr>
            <a:r>
              <a:rPr lang="en-US" sz="1800" dirty="0"/>
              <a:t>Operations will consider using monitoring and diagnostic tools in nonproduction environments such as Staging and QA to identify system issues before they occur in the production environment.</a:t>
            </a:r>
          </a:p>
          <a:p>
            <a:pPr>
              <a:spcAft>
                <a:spcPts val="600"/>
              </a:spcAft>
            </a:pPr>
            <a:r>
              <a:rPr lang="en-US" sz="1800" dirty="0"/>
              <a:t>Cloud governance processes must include monthly review with configuration management teams to identify malicious actors or usage patterns that should be prevented by cloud asset configuration.</a:t>
            </a:r>
          </a:p>
        </p:txBody>
      </p:sp>
      <p:grpSp>
        <p:nvGrpSpPr>
          <p:cNvPr id="6" name="Group 5">
            <a:extLst>
              <a:ext uri="{FF2B5EF4-FFF2-40B4-BE49-F238E27FC236}">
                <a16:creationId xmlns:a16="http://schemas.microsoft.com/office/drawing/2014/main" id="{E39771C6-2576-4921-9646-0796D19EFF69}"/>
              </a:ext>
            </a:extLst>
          </p:cNvPr>
          <p:cNvGrpSpPr/>
          <p:nvPr/>
        </p:nvGrpSpPr>
        <p:grpSpPr>
          <a:xfrm>
            <a:off x="10718800" y="759211"/>
            <a:ext cx="851688" cy="866003"/>
            <a:chOff x="-477078" y="-1431235"/>
            <a:chExt cx="946205" cy="962108"/>
          </a:xfrm>
        </p:grpSpPr>
        <p:sp>
          <p:nvSpPr>
            <p:cNvPr id="7" name="Rectangle 6">
              <a:extLst>
                <a:ext uri="{FF2B5EF4-FFF2-40B4-BE49-F238E27FC236}">
                  <a16:creationId xmlns:a16="http://schemas.microsoft.com/office/drawing/2014/main" id="{C9E4D7D2-AFA4-4631-8002-5542D5D5F462}"/>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388A4B2-CF08-4DC1-844A-58C89CEE7E10}"/>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F2D65C85-CA78-4DAB-B127-861518D9FB4C}"/>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898F4F97-6358-4AB1-95EB-CF2B49D5D084}"/>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BD9D0-FD2B-4657-A54E-9DC206716076}"/>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0C9D12D-D4F5-4F03-9EE2-3364CD854167}"/>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778FC2C-D10D-48EF-B665-4CB50D276A1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12A755F-A3A0-45FB-AC34-0568C60C0880}"/>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B6FBB3E7-40DF-4278-A6D0-943B5EDE21F0}"/>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95C9AE8-F7C3-4C88-BB6A-C3524276B10E}"/>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DD1086B-7693-40B3-B0CE-9E5688758FFE}"/>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4464BC8-481B-49E1-B453-93492D9485E3}"/>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E2D6A5E-B018-4720-AB62-3E1889AB7212}"/>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BF5978C-E10C-4F91-94F9-F5B704D1A409}"/>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9B790B6-5DBF-411F-A7A6-C617CB5F06E0}"/>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2A276C93-6B60-4877-B308-5212106C22CC}"/>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64913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dvAuto="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rmAutofit fontScale="90000"/>
          </a:bodyPr>
          <a:lstStyle/>
          <a:p>
            <a:r>
              <a:rPr lang="en-US" dirty="0"/>
              <a:t>Task 6</a:t>
            </a:r>
            <a:br>
              <a:rPr lang="en-US" dirty="0"/>
            </a:br>
            <a:br>
              <a:rPr lang="en-US" dirty="0"/>
            </a:br>
            <a:r>
              <a:rPr lang="en-US" dirty="0">
                <a:solidFill>
                  <a:schemeClr val="tx2"/>
                </a:solidFill>
              </a:rPr>
              <a:t>Define governance model</a:t>
            </a:r>
          </a:p>
        </p:txBody>
      </p:sp>
      <p:pic>
        <p:nvPicPr>
          <p:cNvPr id="10" name="Picture 9">
            <a:extLst>
              <a:ext uri="{FF2B5EF4-FFF2-40B4-BE49-F238E27FC236}">
                <a16:creationId xmlns:a16="http://schemas.microsoft.com/office/drawing/2014/main" id="{13244C81-6A6D-4401-8F9C-3C20419326C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58" r="58"/>
          <a:stretch/>
        </p:blipFill>
        <p:spPr>
          <a:xfrm flipH="1">
            <a:off x="8069262" y="0"/>
            <a:ext cx="4122737" cy="6858000"/>
          </a:xfrm>
          <a:prstGeom prst="rect">
            <a:avLst/>
          </a:prstGeom>
        </p:spPr>
      </p:pic>
    </p:spTree>
    <p:extLst>
      <p:ext uri="{BB962C8B-B14F-4D97-AF65-F5344CB8AC3E}">
        <p14:creationId xmlns:p14="http://schemas.microsoft.com/office/powerpoint/2010/main" val="37822041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1013546" y="445012"/>
            <a:ext cx="6313422" cy="414344"/>
          </a:xfrm>
        </p:spPr>
        <p:txBody>
          <a:bodyPr/>
          <a:lstStyle/>
          <a:p>
            <a:r>
              <a:rPr lang="en-US" sz="3600" dirty="0">
                <a:latin typeface="Segoe UI Semibold" panose="020B0702040204020203" pitchFamily="34" charset="0"/>
                <a:cs typeface="Segoe UI Semibold" panose="020B0702040204020203" pitchFamily="34" charset="0"/>
              </a:rPr>
              <a:t>Cloud Adoption Motivations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1104615" y="2797500"/>
            <a:ext cx="4382334" cy="2329422"/>
          </a:xfrm>
        </p:spPr>
        <p:txBody>
          <a:bodyPr>
            <a:noAutofit/>
          </a:bodyPr>
          <a:lstStyle/>
          <a:p>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Critical Business Events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Data center exit</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Mergers, acquisition or divestiture</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Reductions in capital expenses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End of support for mission critical technologies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Regulatory compliance, data sovereignty requirements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6712362" y="2113000"/>
            <a:ext cx="4538547"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Migration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Cost Savings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Reduction in vendor or technical complexity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Optimization of internal operations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Increase business agility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6745129" y="4376634"/>
            <a:ext cx="4782302"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Innovation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Build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Improve customer experiences / engagements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Transform products or services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Disrupt the market with new products or services</a:t>
            </a:r>
          </a:p>
        </p:txBody>
      </p:sp>
      <p:sp>
        <p:nvSpPr>
          <p:cNvPr id="7" name="Isosceles Triangle 6">
            <a:extLst>
              <a:ext uri="{FF2B5EF4-FFF2-40B4-BE49-F238E27FC236}">
                <a16:creationId xmlns:a16="http://schemas.microsoft.com/office/drawing/2014/main" id="{1D2BAAEE-3D11-4290-BCAD-C4E33108DD5E}"/>
              </a:ext>
            </a:extLst>
          </p:cNvPr>
          <p:cNvSpPr/>
          <p:nvPr/>
        </p:nvSpPr>
        <p:spPr bwMode="auto">
          <a:xfrm rot="5400000">
            <a:off x="4248596" y="3621608"/>
            <a:ext cx="2681787" cy="55804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0" name="nodes" descr="nodes">
            <a:extLst>
              <a:ext uri="{FF2B5EF4-FFF2-40B4-BE49-F238E27FC236}">
                <a16:creationId xmlns:a16="http://schemas.microsoft.com/office/drawing/2014/main" id="{FEF371B9-547A-4AB9-9DC2-6C7EF878D8D8}"/>
              </a:ext>
            </a:extLst>
          </p:cNvPr>
          <p:cNvGrpSpPr>
            <a:grpSpLocks noChangeAspect="1"/>
          </p:cNvGrpSpPr>
          <p:nvPr/>
        </p:nvGrpSpPr>
        <p:grpSpPr bwMode="auto">
          <a:xfrm>
            <a:off x="6745129" y="1946307"/>
            <a:ext cx="403184" cy="420304"/>
            <a:chOff x="1018" y="767"/>
            <a:chExt cx="316" cy="315"/>
          </a:xfrm>
        </p:grpSpPr>
        <p:sp>
          <p:nvSpPr>
            <p:cNvPr id="11" name="AutoShape 3">
              <a:extLst>
                <a:ext uri="{FF2B5EF4-FFF2-40B4-BE49-F238E27FC236}">
                  <a16:creationId xmlns:a16="http://schemas.microsoft.com/office/drawing/2014/main" id="{2CDB8AED-DA9F-4C71-96D5-A194F93EC4A2}"/>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AFD50034-95DB-41CD-9FE9-ADBE3FE817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53922EBE-0CA7-4297-BFD3-1BBDBFB68A20}"/>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5E245758-21D4-46C5-8339-5EED1F6DA313}"/>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09FB003F-EF84-4D6E-B9BE-4E593B3DDAF2}"/>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6335E9AA-F0C0-46BA-A36B-8CD622285259}"/>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2E32A71F-7313-4EC2-BE7E-E7C59608B3FE}"/>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1">
              <a:extLst>
                <a:ext uri="{FF2B5EF4-FFF2-40B4-BE49-F238E27FC236}">
                  <a16:creationId xmlns:a16="http://schemas.microsoft.com/office/drawing/2014/main" id="{09FB2656-E60B-491C-88B4-DD2D1631B34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2">
              <a:extLst>
                <a:ext uri="{FF2B5EF4-FFF2-40B4-BE49-F238E27FC236}">
                  <a16:creationId xmlns:a16="http://schemas.microsoft.com/office/drawing/2014/main" id="{03BF6ED1-AB3D-4E5E-86D8-917A797350AC}"/>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3">
              <a:extLst>
                <a:ext uri="{FF2B5EF4-FFF2-40B4-BE49-F238E27FC236}">
                  <a16:creationId xmlns:a16="http://schemas.microsoft.com/office/drawing/2014/main" id="{63B0F7F2-EAD1-42DE-90A5-F61F8E88ECD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14">
              <a:extLst>
                <a:ext uri="{FF2B5EF4-FFF2-40B4-BE49-F238E27FC236}">
                  <a16:creationId xmlns:a16="http://schemas.microsoft.com/office/drawing/2014/main" id="{DC8067DF-3F8C-4055-AC28-5FA40F16D958}"/>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a:extLst>
                <a:ext uri="{FF2B5EF4-FFF2-40B4-BE49-F238E27FC236}">
                  <a16:creationId xmlns:a16="http://schemas.microsoft.com/office/drawing/2014/main" id="{4C9776BB-5D97-48E2-88E7-EBA3D8FC362A}"/>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8B28DC0D-9E09-4FC6-8EB7-F90DB58B67F9}"/>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90716AE9-4CA9-4F87-A740-F52EBAD68D4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18">
              <a:extLst>
                <a:ext uri="{FF2B5EF4-FFF2-40B4-BE49-F238E27FC236}">
                  <a16:creationId xmlns:a16="http://schemas.microsoft.com/office/drawing/2014/main" id="{41239CA8-E6F6-4567-9695-32C587F98845}"/>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aphic 26" descr="Lightbulb">
            <a:extLst>
              <a:ext uri="{FF2B5EF4-FFF2-40B4-BE49-F238E27FC236}">
                <a16:creationId xmlns:a16="http://schemas.microsoft.com/office/drawing/2014/main" id="{CC3A6489-8676-4308-867C-459A24B59FF1}"/>
              </a:ext>
            </a:extLst>
          </p:cNvPr>
          <p:cNvGrpSpPr/>
          <p:nvPr/>
        </p:nvGrpSpPr>
        <p:grpSpPr>
          <a:xfrm>
            <a:off x="6703349" y="4164050"/>
            <a:ext cx="457200" cy="457200"/>
            <a:chOff x="5638800" y="2971800"/>
            <a:chExt cx="914400" cy="914400"/>
          </a:xfrm>
          <a:solidFill>
            <a:srgbClr val="4BE8FF"/>
          </a:solidFill>
        </p:grpSpPr>
        <p:sp>
          <p:nvSpPr>
            <p:cNvPr id="29" name="Freeform: Shape 28">
              <a:extLst>
                <a:ext uri="{FF2B5EF4-FFF2-40B4-BE49-F238E27FC236}">
                  <a16:creationId xmlns:a16="http://schemas.microsoft.com/office/drawing/2014/main" id="{635C2167-5711-4A58-B78C-D7892952E4DD}"/>
                </a:ext>
              </a:extLst>
            </p:cNvPr>
            <p:cNvSpPr/>
            <p:nvPr/>
          </p:nvSpPr>
          <p:spPr>
            <a:xfrm>
              <a:off x="5972175" y="358140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7D353D2-B8A1-46E3-AE58-10AD8D7E6F0B}"/>
                </a:ext>
              </a:extLst>
            </p:cNvPr>
            <p:cNvSpPr/>
            <p:nvPr/>
          </p:nvSpPr>
          <p:spPr>
            <a:xfrm>
              <a:off x="5972175" y="367665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35A205F4-D465-4FB7-BD24-5FECE60AEA41}"/>
                </a:ext>
              </a:extLst>
            </p:cNvPr>
            <p:cNvSpPr/>
            <p:nvPr/>
          </p:nvSpPr>
          <p:spPr>
            <a:xfrm>
              <a:off x="6034087" y="377190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42727F6-CF23-4EA2-8EC8-991518F33037}"/>
                </a:ext>
              </a:extLst>
            </p:cNvPr>
            <p:cNvSpPr/>
            <p:nvPr/>
          </p:nvSpPr>
          <p:spPr>
            <a:xfrm>
              <a:off x="5848350" y="302895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grpSp>
      <p:grpSp>
        <p:nvGrpSpPr>
          <p:cNvPr id="35" name="Graphic 33" descr="Compass">
            <a:extLst>
              <a:ext uri="{FF2B5EF4-FFF2-40B4-BE49-F238E27FC236}">
                <a16:creationId xmlns:a16="http://schemas.microsoft.com/office/drawing/2014/main" id="{BE38E0C5-43E9-49B9-A882-242C5498FC09}"/>
              </a:ext>
            </a:extLst>
          </p:cNvPr>
          <p:cNvGrpSpPr/>
          <p:nvPr/>
        </p:nvGrpSpPr>
        <p:grpSpPr>
          <a:xfrm>
            <a:off x="947286" y="2496049"/>
            <a:ext cx="636096" cy="611408"/>
            <a:chOff x="427391" y="1737495"/>
            <a:chExt cx="914400" cy="914400"/>
          </a:xfrm>
        </p:grpSpPr>
        <p:sp>
          <p:nvSpPr>
            <p:cNvPr id="36" name="Freeform: Shape 35">
              <a:extLst>
                <a:ext uri="{FF2B5EF4-FFF2-40B4-BE49-F238E27FC236}">
                  <a16:creationId xmlns:a16="http://schemas.microsoft.com/office/drawing/2014/main" id="{D101DEA5-C167-461C-B45C-43FE7BEAF19C}"/>
                </a:ext>
              </a:extLst>
            </p:cNvPr>
            <p:cNvSpPr/>
            <p:nvPr/>
          </p:nvSpPr>
          <p:spPr>
            <a:xfrm>
              <a:off x="522641" y="18327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57150 h 723900"/>
                <a:gd name="connsiteX6" fmla="*/ 666750 w 723900"/>
                <a:gd name="connsiteY6" fmla="*/ 361950 h 723900"/>
                <a:gd name="connsiteX7" fmla="*/ 361950 w 723900"/>
                <a:gd name="connsiteY7" fmla="*/ 666750 h 723900"/>
                <a:gd name="connsiteX8" fmla="*/ 57150 w 723900"/>
                <a:gd name="connsiteY8" fmla="*/ 361950 h 723900"/>
                <a:gd name="connsiteX9" fmla="*/ 361950 w 723900"/>
                <a:gd name="connsiteY9" fmla="*/ 571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57150"/>
                  </a:moveTo>
                  <a:cubicBezTo>
                    <a:pt x="529590" y="57150"/>
                    <a:pt x="666750" y="19431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8D8BD265-C7EE-40EF-99CD-FBCD677984DB}"/>
                </a:ext>
              </a:extLst>
            </p:cNvPr>
            <p:cNvSpPr/>
            <p:nvPr/>
          </p:nvSpPr>
          <p:spPr>
            <a:xfrm>
              <a:off x="736001" y="2048009"/>
              <a:ext cx="295275" cy="295275"/>
            </a:xfrm>
            <a:custGeom>
              <a:avLst/>
              <a:gdLst>
                <a:gd name="connsiteX0" fmla="*/ 0 w 295275"/>
                <a:gd name="connsiteY0" fmla="*/ 295275 h 295275"/>
                <a:gd name="connsiteX1" fmla="*/ 209550 w 295275"/>
                <a:gd name="connsiteY1" fmla="*/ 209550 h 295275"/>
                <a:gd name="connsiteX2" fmla="*/ 295275 w 295275"/>
                <a:gd name="connsiteY2" fmla="*/ 0 h 295275"/>
                <a:gd name="connsiteX3" fmla="*/ 85725 w 295275"/>
                <a:gd name="connsiteY3" fmla="*/ 87630 h 295275"/>
                <a:gd name="connsiteX4" fmla="*/ 0 w 295275"/>
                <a:gd name="connsiteY4" fmla="*/ 295275 h 295275"/>
                <a:gd name="connsiteX5" fmla="*/ 148590 w 295275"/>
                <a:gd name="connsiteY5" fmla="*/ 127635 h 295275"/>
                <a:gd name="connsiteX6" fmla="*/ 167640 w 295275"/>
                <a:gd name="connsiteY6" fmla="*/ 146685 h 295275"/>
                <a:gd name="connsiteX7" fmla="*/ 148590 w 295275"/>
                <a:gd name="connsiteY7" fmla="*/ 165735 h 295275"/>
                <a:gd name="connsiteX8" fmla="*/ 129540 w 295275"/>
                <a:gd name="connsiteY8" fmla="*/ 146685 h 295275"/>
                <a:gd name="connsiteX9" fmla="*/ 148590 w 295275"/>
                <a:gd name="connsiteY9" fmla="*/ 12763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295275">
                  <a:moveTo>
                    <a:pt x="0" y="295275"/>
                  </a:moveTo>
                  <a:lnTo>
                    <a:pt x="209550" y="209550"/>
                  </a:lnTo>
                  <a:lnTo>
                    <a:pt x="295275" y="0"/>
                  </a:lnTo>
                  <a:lnTo>
                    <a:pt x="85725" y="87630"/>
                  </a:lnTo>
                  <a:lnTo>
                    <a:pt x="0" y="295275"/>
                  </a:lnTo>
                  <a:close/>
                  <a:moveTo>
                    <a:pt x="148590" y="127635"/>
                  </a:moveTo>
                  <a:cubicBezTo>
                    <a:pt x="160020" y="127635"/>
                    <a:pt x="167640" y="135255"/>
                    <a:pt x="167640" y="146685"/>
                  </a:cubicBezTo>
                  <a:cubicBezTo>
                    <a:pt x="167640" y="158115"/>
                    <a:pt x="160020" y="165735"/>
                    <a:pt x="148590" y="165735"/>
                  </a:cubicBezTo>
                  <a:cubicBezTo>
                    <a:pt x="137160" y="165735"/>
                    <a:pt x="129540" y="158115"/>
                    <a:pt x="129540" y="146685"/>
                  </a:cubicBezTo>
                  <a:cubicBezTo>
                    <a:pt x="129540" y="135255"/>
                    <a:pt x="137160" y="127635"/>
                    <a:pt x="148590" y="127635"/>
                  </a:cubicBezTo>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E8FF"/>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D4093DD-8B7A-46F0-9791-6F9F8C35EDF7}"/>
              </a:ext>
            </a:extLst>
          </p:cNvPr>
          <p:cNvSpPr txBox="1"/>
          <p:nvPr/>
        </p:nvSpPr>
        <p:spPr>
          <a:xfrm>
            <a:off x="1013546" y="974137"/>
            <a:ext cx="68107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Engage stakeholders across business and technology to understand your motivations for cloud adoption</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500"/>
                                        <p:tgtEl>
                                          <p:spTgt spid="5">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fade">
                                      <p:cBhvr>
                                        <p:cTn id="67" dur="500"/>
                                        <p:tgtEl>
                                          <p:spTgt spid="6">
                                            <p:txEl>
                                              <p:pRg st="5" end="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6" end="6"/>
                                            </p:txEl>
                                          </p:spTgt>
                                        </p:tgtEl>
                                        <p:attrNameLst>
                                          <p:attrName>style.visibility</p:attrName>
                                        </p:attrNameLst>
                                      </p:cBhvr>
                                      <p:to>
                                        <p:strVal val="visible"/>
                                      </p:to>
                                    </p:set>
                                    <p:animEffect transition="in" filter="fade">
                                      <p:cBhvr>
                                        <p:cTn id="70" dur="500"/>
                                        <p:tgtEl>
                                          <p:spTgt spid="6">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7" end="7"/>
                                            </p:txEl>
                                          </p:spTgt>
                                        </p:tgtEl>
                                        <p:attrNameLst>
                                          <p:attrName>style.visibility</p:attrName>
                                        </p:attrNameLst>
                                      </p:cBhvr>
                                      <p:to>
                                        <p:strVal val="visible"/>
                                      </p:to>
                                    </p:set>
                                    <p:animEffect transition="in" filter="fade">
                                      <p:cBhvr>
                                        <p:cTn id="7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5160" y="691502"/>
            <a:ext cx="9947077" cy="54310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147"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5766" y="2910739"/>
            <a:ext cx="25683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lt"/>
                <a:cs typeface="Segoe UI Semibold"/>
              </a:rPr>
              <a:t>Define strategy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dirty="0">
              <a:ln>
                <a:noFill/>
              </a:ln>
              <a:solidFill>
                <a:srgbClr val="000000"/>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513" y="2910739"/>
            <a:ext cx="2422342"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57" y="2910739"/>
            <a:ext cx="2536895"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Ready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004" y="2910739"/>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Adopt</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Migrate</a:t>
            </a:r>
            <a:r>
              <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Innovate</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114"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385" y="4900151"/>
            <a:ext cx="24004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Govern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Comply, control and secure</a:t>
            </a:r>
          </a:p>
          <a:p>
            <a:pPr marL="0" marR="0" lvl="0" indent="0" algn="l" defTabSz="932114"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131" y="4900151"/>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Manage</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9283" y="3225125"/>
            <a:ext cx="642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958"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318" y="3225125"/>
            <a:ext cx="191692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423"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135" y="3225125"/>
            <a:ext cx="1821706"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019"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744729" y="5142251"/>
            <a:ext cx="1993106" cy="15353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48802" y="5123121"/>
            <a:ext cx="1295032" cy="15353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809" y="5209368"/>
            <a:ext cx="1666401"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437" y="2449781"/>
            <a:ext cx="297675" cy="368951"/>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11" y="2408483"/>
            <a:ext cx="453117" cy="451547"/>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481" y="2448395"/>
            <a:ext cx="371463" cy="371718"/>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653" y="4579044"/>
            <a:ext cx="344935" cy="351491"/>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690" y="4605375"/>
            <a:ext cx="333587" cy="333575"/>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937" y="2471667"/>
            <a:ext cx="463644" cy="32517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2331" y="1193263"/>
            <a:ext cx="11016957" cy="923199"/>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9682" marR="0" lvl="1" indent="0" algn="l" defTabSz="896354" rtl="0" eaLnBrk="1" fontAlgn="auto" latinLnBrk="0" hangingPunct="1">
              <a:lnSpc>
                <a:spcPct val="100000"/>
              </a:lnSpc>
              <a:spcBef>
                <a:spcPts val="0"/>
              </a:spcBef>
              <a:spcAft>
                <a:spcPts val="1345"/>
              </a:spcAft>
              <a:buClrTx/>
              <a:buSzPct val="90000"/>
              <a:buFont typeface="Wingdings" panose="05000000000000000000" pitchFamily="2" charset="2"/>
              <a:buNone/>
              <a:tabLst/>
              <a:defRPr/>
            </a:pPr>
            <a:r>
              <a:rPr kumimoji="0" lang="en-US" sz="1961" b="0" i="1" u="none" strike="noStrike" kern="1200" cap="none" spc="0" normalizeH="0" baseline="0" noProof="0" dirty="0">
                <a:ln>
                  <a:noFill/>
                </a:ln>
                <a:solidFill>
                  <a:srgbClr val="0078D3"/>
                </a:solidFill>
                <a:effectLst/>
                <a:uLnTx/>
                <a:uFillTx/>
                <a:latin typeface="Segoe UI "/>
                <a:ea typeface="+mn-ea"/>
                <a:cs typeface="+mn-cs"/>
              </a:rPr>
              <a:t>Proven business and technical guidance to help customers create and implement the </a:t>
            </a:r>
            <a:r>
              <a:rPr kumimoji="0" lang="en-US" sz="1961" b="1" i="1" u="none" strike="noStrike" kern="1200" cap="none" spc="0" normalizeH="0" baseline="0" noProof="0" dirty="0">
                <a:ln>
                  <a:noFill/>
                </a:ln>
                <a:solidFill>
                  <a:srgbClr val="0078D3"/>
                </a:solidFill>
                <a:effectLst/>
                <a:uLnTx/>
                <a:uFillTx/>
                <a:latin typeface="Segoe UI "/>
                <a:ea typeface="+mn-ea"/>
                <a:cs typeface="+mn-cs"/>
              </a:rPr>
              <a:t>business and technology strategies </a:t>
            </a:r>
            <a:r>
              <a:rPr kumimoji="0" lang="en-US" sz="1961" b="0" i="1" u="none" strike="noStrike" kern="1200" cap="none" spc="0" normalizeH="0" baseline="0" noProof="0" dirty="0">
                <a:ln>
                  <a:noFill/>
                </a:ln>
                <a:solidFill>
                  <a:srgbClr val="0078D3"/>
                </a:solidFill>
                <a:effectLst/>
                <a:uLnTx/>
                <a:uFillTx/>
                <a:latin typeface="Segoe UI "/>
                <a:ea typeface="+mn-ea"/>
                <a:cs typeface="+mn-cs"/>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6994508" y="4406726"/>
            <a:ext cx="2718823" cy="2225019"/>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29932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F59C9B-B5DE-4786-A6C7-FA25464E57B3}"/>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4" name="Picture 3">
            <a:extLst>
              <a:ext uri="{FF2B5EF4-FFF2-40B4-BE49-F238E27FC236}">
                <a16:creationId xmlns:a16="http://schemas.microsoft.com/office/drawing/2014/main" id="{491999B5-5223-48CA-9435-6C5AA51BA68F}"/>
              </a:ext>
            </a:extLst>
          </p:cNvPr>
          <p:cNvPicPr>
            <a:picLocks noChangeAspect="1"/>
          </p:cNvPicPr>
          <p:nvPr/>
        </p:nvPicPr>
        <p:blipFill>
          <a:blip r:embed="rId3"/>
          <a:stretch>
            <a:fillRect/>
          </a:stretch>
        </p:blipFill>
        <p:spPr>
          <a:xfrm>
            <a:off x="1433512" y="1866467"/>
            <a:ext cx="9324975" cy="4143375"/>
          </a:xfrm>
          <a:prstGeom prst="rect">
            <a:avLst/>
          </a:prstGeom>
        </p:spPr>
      </p:pic>
      <p:sp>
        <p:nvSpPr>
          <p:cNvPr id="7" name="Title 3">
            <a:extLst>
              <a:ext uri="{FF2B5EF4-FFF2-40B4-BE49-F238E27FC236}">
                <a16:creationId xmlns:a16="http://schemas.microsoft.com/office/drawing/2014/main" id="{2397BB40-D499-41E3-BC20-3AF664192A98}"/>
              </a:ext>
            </a:extLst>
          </p:cNvPr>
          <p:cNvSpPr>
            <a:spLocks noGrp="1"/>
          </p:cNvSpPr>
          <p:nvPr>
            <p:ph type="title"/>
          </p:nvPr>
        </p:nvSpPr>
        <p:spPr>
          <a:xfrm>
            <a:off x="455996" y="620429"/>
            <a:ext cx="11306469" cy="403137"/>
          </a:xfrm>
        </p:spPr>
        <p:txBody>
          <a:bodyPr/>
          <a:lstStyle/>
          <a:p>
            <a:r>
              <a:rPr lang="en-IN"/>
              <a:t>Evolution of the IT Business Model</a:t>
            </a:r>
          </a:p>
        </p:txBody>
      </p:sp>
      <p:sp>
        <p:nvSpPr>
          <p:cNvPr id="8" name="TextBox 7">
            <a:extLst>
              <a:ext uri="{FF2B5EF4-FFF2-40B4-BE49-F238E27FC236}">
                <a16:creationId xmlns:a16="http://schemas.microsoft.com/office/drawing/2014/main" id="{3224403A-A8C0-4BFE-9B9C-A3D0E89ED17C}"/>
              </a:ext>
            </a:extLst>
          </p:cNvPr>
          <p:cNvSpPr txBox="1"/>
          <p:nvPr/>
        </p:nvSpPr>
        <p:spPr>
          <a:xfrm>
            <a:off x="455996" y="1051223"/>
            <a:ext cx="8611443" cy="369332"/>
          </a:xfrm>
          <a:prstGeom prst="rect">
            <a:avLst/>
          </a:prstGeom>
          <a:noFill/>
        </p:spPr>
        <p:txBody>
          <a:bodyPr wrap="square" l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The cloud is causing a paradigm shift in the function of Operations Management</a:t>
            </a:r>
          </a:p>
        </p:txBody>
      </p:sp>
    </p:spTree>
    <p:extLst>
      <p:ext uri="{BB962C8B-B14F-4D97-AF65-F5344CB8AC3E}">
        <p14:creationId xmlns:p14="http://schemas.microsoft.com/office/powerpoint/2010/main" val="1625201483"/>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6" y="620429"/>
            <a:ext cx="11306469" cy="795089"/>
          </a:xfrm>
        </p:spPr>
        <p:txBody>
          <a:bodyPr/>
          <a:lstStyle/>
          <a:p>
            <a:r>
              <a:rPr lang="en-IN"/>
              <a:t>Cloud management for </a:t>
            </a:r>
            <a:br>
              <a:rPr lang="en-IN"/>
            </a:br>
            <a:r>
              <a:rPr lang="en-IN"/>
              <a:t>cloud adoption efficiency</a:t>
            </a:r>
          </a:p>
        </p:txBody>
      </p:sp>
      <p:grpSp>
        <p:nvGrpSpPr>
          <p:cNvPr id="3" name="Group 2">
            <a:extLst>
              <a:ext uri="{FF2B5EF4-FFF2-40B4-BE49-F238E27FC236}">
                <a16:creationId xmlns:a16="http://schemas.microsoft.com/office/drawing/2014/main" id="{4E5C9DBD-2CDB-4992-B2B9-33A1763EBABC}"/>
              </a:ext>
            </a:extLst>
          </p:cNvPr>
          <p:cNvGrpSpPr/>
          <p:nvPr/>
        </p:nvGrpSpPr>
        <p:grpSpPr>
          <a:xfrm>
            <a:off x="500385" y="1994980"/>
            <a:ext cx="6838153" cy="851386"/>
            <a:chOff x="500385" y="1764071"/>
            <a:chExt cx="6838153" cy="851386"/>
          </a:xfrm>
        </p:grpSpPr>
        <p:sp>
          <p:nvSpPr>
            <p:cNvPr id="6" name="Rectangle 5"/>
            <p:cNvSpPr/>
            <p:nvPr/>
          </p:nvSpPr>
          <p:spPr bwMode="auto">
            <a:xfrm>
              <a:off x="3141882" y="1764071"/>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the criticality classifications, cloud management tools, and processes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itle 1"/>
            <p:cNvSpPr txBox="1">
              <a:spLocks/>
            </p:cNvSpPr>
            <p:nvPr/>
          </p:nvSpPr>
          <p:spPr>
            <a:xfrm>
              <a:off x="752077" y="1777923"/>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Establish management baseline</a:t>
              </a:r>
              <a:endParaRPr kumimoji="0" lang="en-US" sz="14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endParaRPr>
            </a:p>
          </p:txBody>
        </p:sp>
        <p:sp>
          <p:nvSpPr>
            <p:cNvPr id="8" name="Oval 7"/>
            <p:cNvSpPr/>
            <p:nvPr/>
          </p:nvSpPr>
          <p:spPr bwMode="auto">
            <a:xfrm>
              <a:off x="500385" y="1945897"/>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 name="Group 1">
            <a:extLst>
              <a:ext uri="{FF2B5EF4-FFF2-40B4-BE49-F238E27FC236}">
                <a16:creationId xmlns:a16="http://schemas.microsoft.com/office/drawing/2014/main" id="{0507D3CA-CB16-4005-BC3A-0646AE5C39D3}"/>
              </a:ext>
            </a:extLst>
          </p:cNvPr>
          <p:cNvGrpSpPr/>
          <p:nvPr/>
        </p:nvGrpSpPr>
        <p:grpSpPr>
          <a:xfrm>
            <a:off x="500385" y="3079387"/>
            <a:ext cx="6838153" cy="839331"/>
            <a:chOff x="500385" y="3014733"/>
            <a:chExt cx="6838153" cy="839331"/>
          </a:xfrm>
        </p:grpSpPr>
        <p:sp>
          <p:nvSpPr>
            <p:cNvPr id="9" name="Rectangle 8"/>
            <p:cNvSpPr/>
            <p:nvPr/>
          </p:nvSpPr>
          <p:spPr bwMode="auto">
            <a:xfrm>
              <a:off x="3141882" y="3014733"/>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Document supported workloads to establish operational commitments </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itle 1"/>
            <p:cNvSpPr txBox="1">
              <a:spLocks/>
            </p:cNvSpPr>
            <p:nvPr/>
          </p:nvSpPr>
          <p:spPr>
            <a:xfrm>
              <a:off x="752077" y="3014734"/>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11" name="Oval 10"/>
            <p:cNvSpPr/>
            <p:nvPr/>
          </p:nvSpPr>
          <p:spPr bwMode="auto">
            <a:xfrm>
              <a:off x="500385" y="3182708"/>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 name="Group 4">
            <a:extLst>
              <a:ext uri="{FF2B5EF4-FFF2-40B4-BE49-F238E27FC236}">
                <a16:creationId xmlns:a16="http://schemas.microsoft.com/office/drawing/2014/main" id="{59AB133C-BD50-4AFE-B3D6-29F66AB0C387}"/>
              </a:ext>
            </a:extLst>
          </p:cNvPr>
          <p:cNvGrpSpPr/>
          <p:nvPr/>
        </p:nvGrpSpPr>
        <p:grpSpPr>
          <a:xfrm>
            <a:off x="500385" y="4163794"/>
            <a:ext cx="6838153" cy="839331"/>
            <a:chOff x="500385" y="4253340"/>
            <a:chExt cx="6838153" cy="839331"/>
          </a:xfrm>
        </p:grpSpPr>
        <p:sp>
          <p:nvSpPr>
            <p:cNvPr id="23" name="Rectangle 22"/>
            <p:cNvSpPr/>
            <p:nvPr/>
          </p:nvSpPr>
          <p:spPr bwMode="auto">
            <a:xfrm>
              <a:off x="3141882" y="4253340"/>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Make use of the included best practices </a:t>
              </a:r>
              <a:b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based on business commitments and operations decisions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4" name="Title 1"/>
            <p:cNvSpPr txBox="1">
              <a:spLocks/>
            </p:cNvSpPr>
            <p:nvPr/>
          </p:nvSpPr>
          <p:spPr>
            <a:xfrm>
              <a:off x="752077" y="4253341"/>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25" name="Oval 24"/>
            <p:cNvSpPr/>
            <p:nvPr/>
          </p:nvSpPr>
          <p:spPr bwMode="auto">
            <a:xfrm>
              <a:off x="500385" y="4421315"/>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grpSp>
      <p:grpSp>
        <p:nvGrpSpPr>
          <p:cNvPr id="12" name="Group 11">
            <a:extLst>
              <a:ext uri="{FF2B5EF4-FFF2-40B4-BE49-F238E27FC236}">
                <a16:creationId xmlns:a16="http://schemas.microsoft.com/office/drawing/2014/main" id="{BAD97F97-1316-4695-B3DC-BB254F95DF04}"/>
              </a:ext>
            </a:extLst>
          </p:cNvPr>
          <p:cNvGrpSpPr/>
          <p:nvPr/>
        </p:nvGrpSpPr>
        <p:grpSpPr>
          <a:xfrm>
            <a:off x="500385" y="5246406"/>
            <a:ext cx="6838153" cy="839331"/>
            <a:chOff x="500385" y="5491948"/>
            <a:chExt cx="6838153" cy="839331"/>
          </a:xfrm>
        </p:grpSpPr>
        <p:sp>
          <p:nvSpPr>
            <p:cNvPr id="27" name="Rectangle 26"/>
            <p:cNvSpPr/>
            <p:nvPr/>
          </p:nvSpPr>
          <p:spPr bwMode="auto">
            <a:xfrm>
              <a:off x="3141882" y="5491948"/>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Use a deeper architecture review to deliver on resiliency and reliability commitments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8" name="Title 1"/>
            <p:cNvSpPr txBox="1">
              <a:spLocks/>
            </p:cNvSpPr>
            <p:nvPr/>
          </p:nvSpPr>
          <p:spPr>
            <a:xfrm>
              <a:off x="752077" y="5491949"/>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29" name="Oval 28"/>
            <p:cNvSpPr/>
            <p:nvPr/>
          </p:nvSpPr>
          <p:spPr bwMode="auto">
            <a:xfrm>
              <a:off x="500385" y="5659923"/>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Tree>
    <p:extLst>
      <p:ext uri="{BB962C8B-B14F-4D97-AF65-F5344CB8AC3E}">
        <p14:creationId xmlns:p14="http://schemas.microsoft.com/office/powerpoint/2010/main" val="403429777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233C9B3E-D8DD-4E92-B7DF-957C67372390}"/>
              </a:ext>
            </a:extLst>
          </p:cNvPr>
          <p:cNvGrpSpPr/>
          <p:nvPr/>
        </p:nvGrpSpPr>
        <p:grpSpPr>
          <a:xfrm>
            <a:off x="390731" y="1559477"/>
            <a:ext cx="11209971" cy="4495665"/>
            <a:chOff x="390731" y="1559477"/>
            <a:chExt cx="11209971" cy="4495665"/>
          </a:xfrm>
        </p:grpSpPr>
        <p:sp>
          <p:nvSpPr>
            <p:cNvPr id="2" name="Rectangle: Rounded Corners 1">
              <a:extLst>
                <a:ext uri="{FF2B5EF4-FFF2-40B4-BE49-F238E27FC236}">
                  <a16:creationId xmlns:a16="http://schemas.microsoft.com/office/drawing/2014/main" id="{DF048D9B-999E-4322-8C20-D28A4730942C}"/>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p:cNvSpPr txBox="1"/>
            <p:nvPr/>
          </p:nvSpPr>
          <p:spPr>
            <a:xfrm>
              <a:off x="4256508" y="1731510"/>
              <a:ext cx="23724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18" name="TextBox 17"/>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19" name="TextBox 18"/>
            <p:cNvSpPr txBox="1"/>
            <p:nvPr/>
          </p:nvSpPr>
          <p:spPr>
            <a:xfrm>
              <a:off x="2136016" y="4316600"/>
              <a:ext cx="9040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20" name="Rounded Rectangle 19"/>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24" name="Rounded Rectangle 23"/>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25" name="Rounded Rectangle 24"/>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26" name="Rounded Rectangle 25"/>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28" name="Straight Arrow Connector 27"/>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29" name="TextBox 28"/>
            <p:cNvSpPr txBox="1"/>
            <p:nvPr/>
          </p:nvSpPr>
          <p:spPr>
            <a:xfrm>
              <a:off x="9452633" y="1731510"/>
              <a:ext cx="16286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34" name="Rounded Rectangle 33"/>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35" name="Straight Connector 34"/>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36" name="Straight Connector 35"/>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37" name="Oval 36"/>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43" name="Rectangle 42"/>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44" name="Oval 43"/>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46" name="Rectangle 45"/>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47" name="Oval 46"/>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49" name="Rectangle 48"/>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50" name="Oval 49"/>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sp>
        <p:nvSpPr>
          <p:cNvPr id="51" name="Title 1"/>
          <p:cNvSpPr>
            <a:spLocks noGrp="1"/>
          </p:cNvSpPr>
          <p:nvPr>
            <p:ph type="title"/>
          </p:nvPr>
        </p:nvSpPr>
        <p:spPr>
          <a:xfrm>
            <a:off x="455997" y="620429"/>
            <a:ext cx="7190800" cy="403137"/>
          </a:xfrm>
        </p:spPr>
        <p:txBody>
          <a:bodyPr/>
          <a:lstStyle/>
          <a:p>
            <a:r>
              <a:rPr lang="en-IN" b="1"/>
              <a:t>Methodology to enable cloud management</a:t>
            </a:r>
            <a:endParaRPr lang="en-IN"/>
          </a:p>
        </p:txBody>
      </p:sp>
    </p:spTree>
    <p:extLst>
      <p:ext uri="{BB962C8B-B14F-4D97-AF65-F5344CB8AC3E}">
        <p14:creationId xmlns:p14="http://schemas.microsoft.com/office/powerpoint/2010/main" val="403387116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3152001"/>
            <a:ext cx="10478121" cy="553998"/>
          </a:xfrm>
          <a:noFill/>
        </p:spPr>
        <p:txBody>
          <a:bodyPr/>
          <a:lstStyle/>
          <a:p>
            <a:r>
              <a:rPr lang="en-US" sz="4000" dirty="0">
                <a:latin typeface="Segoe UI Semibold" panose="020B0702040204020203" pitchFamily="34" charset="0"/>
                <a:cs typeface="Segoe UI Semibold" panose="020B0702040204020203" pitchFamily="34" charset="0"/>
              </a:rPr>
              <a:t>Establish management baseline</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85518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6" y="620429"/>
            <a:ext cx="6997427" cy="795089"/>
          </a:xfrm>
        </p:spPr>
        <p:txBody>
          <a:bodyPr/>
          <a:lstStyle/>
          <a:p>
            <a:r>
              <a:rPr lang="en-IN"/>
              <a:t>Cloud management for </a:t>
            </a:r>
            <a:br>
              <a:rPr lang="en-IN"/>
            </a:br>
            <a:r>
              <a:rPr lang="en-IN"/>
              <a:t>cloud adoption efficiency</a:t>
            </a:r>
          </a:p>
        </p:txBody>
      </p:sp>
      <p:grpSp>
        <p:nvGrpSpPr>
          <p:cNvPr id="3" name="Group 2">
            <a:extLst>
              <a:ext uri="{FF2B5EF4-FFF2-40B4-BE49-F238E27FC236}">
                <a16:creationId xmlns:a16="http://schemas.microsoft.com/office/drawing/2014/main" id="{4E5C9DBD-2CDB-4992-B2B9-33A1763EBABC}"/>
              </a:ext>
            </a:extLst>
          </p:cNvPr>
          <p:cNvGrpSpPr/>
          <p:nvPr/>
        </p:nvGrpSpPr>
        <p:grpSpPr>
          <a:xfrm>
            <a:off x="500385" y="1994980"/>
            <a:ext cx="6838153" cy="851386"/>
            <a:chOff x="500385" y="1764071"/>
            <a:chExt cx="6838153" cy="851386"/>
          </a:xfrm>
        </p:grpSpPr>
        <p:sp>
          <p:nvSpPr>
            <p:cNvPr id="6" name="Rectangle 5"/>
            <p:cNvSpPr/>
            <p:nvPr/>
          </p:nvSpPr>
          <p:spPr bwMode="auto">
            <a:xfrm>
              <a:off x="3141882" y="1764071"/>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the criticality classifications, cloud management tools, and processes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itle 1"/>
            <p:cNvSpPr txBox="1">
              <a:spLocks/>
            </p:cNvSpPr>
            <p:nvPr/>
          </p:nvSpPr>
          <p:spPr>
            <a:xfrm>
              <a:off x="752077" y="1777923"/>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Establish management baseline</a:t>
              </a:r>
              <a:endParaRPr kumimoji="0" lang="en-US" sz="14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endParaRPr>
            </a:p>
          </p:txBody>
        </p:sp>
        <p:sp>
          <p:nvSpPr>
            <p:cNvPr id="8" name="Oval 7"/>
            <p:cNvSpPr/>
            <p:nvPr/>
          </p:nvSpPr>
          <p:spPr bwMode="auto">
            <a:xfrm>
              <a:off x="500385" y="1945897"/>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 name="Group 1">
            <a:extLst>
              <a:ext uri="{FF2B5EF4-FFF2-40B4-BE49-F238E27FC236}">
                <a16:creationId xmlns:a16="http://schemas.microsoft.com/office/drawing/2014/main" id="{0507D3CA-CB16-4005-BC3A-0646AE5C39D3}"/>
              </a:ext>
            </a:extLst>
          </p:cNvPr>
          <p:cNvGrpSpPr/>
          <p:nvPr/>
        </p:nvGrpSpPr>
        <p:grpSpPr>
          <a:xfrm>
            <a:off x="500385" y="3079387"/>
            <a:ext cx="6838153" cy="839331"/>
            <a:chOff x="500385" y="3014733"/>
            <a:chExt cx="6838153" cy="839331"/>
          </a:xfrm>
        </p:grpSpPr>
        <p:sp>
          <p:nvSpPr>
            <p:cNvPr id="9" name="Rectangle 8"/>
            <p:cNvSpPr/>
            <p:nvPr/>
          </p:nvSpPr>
          <p:spPr bwMode="auto">
            <a:xfrm>
              <a:off x="3141882" y="3014733"/>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Document supported workloads to establish operational commitments </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itle 1"/>
            <p:cNvSpPr txBox="1">
              <a:spLocks/>
            </p:cNvSpPr>
            <p:nvPr/>
          </p:nvSpPr>
          <p:spPr>
            <a:xfrm>
              <a:off x="752077" y="3014734"/>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11" name="Oval 10"/>
            <p:cNvSpPr/>
            <p:nvPr/>
          </p:nvSpPr>
          <p:spPr bwMode="auto">
            <a:xfrm>
              <a:off x="500385" y="3182708"/>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 name="Group 4">
            <a:extLst>
              <a:ext uri="{FF2B5EF4-FFF2-40B4-BE49-F238E27FC236}">
                <a16:creationId xmlns:a16="http://schemas.microsoft.com/office/drawing/2014/main" id="{59AB133C-BD50-4AFE-B3D6-29F66AB0C387}"/>
              </a:ext>
            </a:extLst>
          </p:cNvPr>
          <p:cNvGrpSpPr/>
          <p:nvPr/>
        </p:nvGrpSpPr>
        <p:grpSpPr>
          <a:xfrm>
            <a:off x="500385" y="4163794"/>
            <a:ext cx="6838153" cy="839331"/>
            <a:chOff x="500385" y="4253340"/>
            <a:chExt cx="6838153" cy="839331"/>
          </a:xfrm>
        </p:grpSpPr>
        <p:sp>
          <p:nvSpPr>
            <p:cNvPr id="23" name="Rectangle 22"/>
            <p:cNvSpPr/>
            <p:nvPr/>
          </p:nvSpPr>
          <p:spPr bwMode="auto">
            <a:xfrm>
              <a:off x="3141882" y="4253340"/>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Make use of the included best practices </a:t>
              </a:r>
              <a:b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based on business commitments and operations decisions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4" name="Title 1"/>
            <p:cNvSpPr txBox="1">
              <a:spLocks/>
            </p:cNvSpPr>
            <p:nvPr/>
          </p:nvSpPr>
          <p:spPr>
            <a:xfrm>
              <a:off x="752077" y="4253341"/>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25" name="Oval 24"/>
            <p:cNvSpPr/>
            <p:nvPr/>
          </p:nvSpPr>
          <p:spPr bwMode="auto">
            <a:xfrm>
              <a:off x="500385" y="4421315"/>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grpSp>
      <p:grpSp>
        <p:nvGrpSpPr>
          <p:cNvPr id="12" name="Group 11">
            <a:extLst>
              <a:ext uri="{FF2B5EF4-FFF2-40B4-BE49-F238E27FC236}">
                <a16:creationId xmlns:a16="http://schemas.microsoft.com/office/drawing/2014/main" id="{BAD97F97-1316-4695-B3DC-BB254F95DF04}"/>
              </a:ext>
            </a:extLst>
          </p:cNvPr>
          <p:cNvGrpSpPr/>
          <p:nvPr/>
        </p:nvGrpSpPr>
        <p:grpSpPr>
          <a:xfrm>
            <a:off x="500385" y="5246406"/>
            <a:ext cx="6838153" cy="839331"/>
            <a:chOff x="500385" y="5491948"/>
            <a:chExt cx="6838153" cy="839331"/>
          </a:xfrm>
        </p:grpSpPr>
        <p:sp>
          <p:nvSpPr>
            <p:cNvPr id="27" name="Rectangle 26"/>
            <p:cNvSpPr/>
            <p:nvPr/>
          </p:nvSpPr>
          <p:spPr bwMode="auto">
            <a:xfrm>
              <a:off x="3141882" y="5491948"/>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Use a deeper architecture review to deliver on resiliency and reliability commitments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8" name="Title 1"/>
            <p:cNvSpPr txBox="1">
              <a:spLocks/>
            </p:cNvSpPr>
            <p:nvPr/>
          </p:nvSpPr>
          <p:spPr>
            <a:xfrm>
              <a:off x="752077" y="5491949"/>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Advanced operations &amp; design principals</a:t>
              </a:r>
            </a:p>
          </p:txBody>
        </p:sp>
        <p:sp>
          <p:nvSpPr>
            <p:cNvPr id="29" name="Oval 28"/>
            <p:cNvSpPr/>
            <p:nvPr/>
          </p:nvSpPr>
          <p:spPr bwMode="auto">
            <a:xfrm>
              <a:off x="500385" y="5659923"/>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20" name="Rectangle 19">
            <a:extLst>
              <a:ext uri="{FF2B5EF4-FFF2-40B4-BE49-F238E27FC236}">
                <a16:creationId xmlns:a16="http://schemas.microsoft.com/office/drawing/2014/main" id="{659A2D2D-755E-4C34-A7D6-FCDCC3D52A2B}"/>
              </a:ext>
            </a:extLst>
          </p:cNvPr>
          <p:cNvSpPr/>
          <p:nvPr/>
        </p:nvSpPr>
        <p:spPr>
          <a:xfrm>
            <a:off x="0" y="3002285"/>
            <a:ext cx="7741328" cy="385571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250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t>Management baseline</a:t>
            </a:r>
          </a:p>
        </p:txBody>
      </p:sp>
      <p:sp>
        <p:nvSpPr>
          <p:cNvPr id="10" name="Rectangle: Rounded Corners 9">
            <a:extLst>
              <a:ext uri="{FF2B5EF4-FFF2-40B4-BE49-F238E27FC236}">
                <a16:creationId xmlns:a16="http://schemas.microsoft.com/office/drawing/2014/main" id="{6FDE0D81-ABC8-4897-828E-7B4FAA28F119}"/>
              </a:ext>
            </a:extLst>
          </p:cNvPr>
          <p:cNvSpPr/>
          <p:nvPr/>
        </p:nvSpPr>
        <p:spPr bwMode="auto">
          <a:xfrm>
            <a:off x="4858442" y="978674"/>
            <a:ext cx="6745295" cy="2152765"/>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Why do you need this?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A well-guided management baseline</a:t>
            </a:r>
            <a:r>
              <a:rPr kumimoji="0" lang="en-IN" sz="1600" b="0" i="0" u="none" strike="noStrike" kern="1200" cap="none" spc="0" normalizeH="0" baseline="0" noProof="0">
                <a:ln>
                  <a:noFill/>
                </a:ln>
                <a:solidFill>
                  <a:srgbClr val="FF0000"/>
                </a:solidFill>
                <a:effectLst/>
                <a:uLnTx/>
                <a:uFillTx/>
                <a:latin typeface="Segoe UI"/>
                <a:ea typeface="+mn-ea"/>
                <a:cs typeface="+mn-cs"/>
              </a:rPr>
              <a:t> </a:t>
            </a:r>
            <a:r>
              <a:rPr kumimoji="0" lang="en-IN" sz="1600" b="0" i="0" u="none" strike="noStrike" kern="1200" cap="none" spc="0" normalizeH="0" baseline="0" noProof="0">
                <a:ln>
                  <a:noFill/>
                </a:ln>
                <a:solidFill>
                  <a:srgbClr val="3C3C41"/>
                </a:solidFill>
                <a:effectLst/>
                <a:uLnTx/>
                <a:uFillTx/>
                <a:latin typeface="Segoe UI"/>
                <a:ea typeface="+mn-ea"/>
                <a:cs typeface="+mn-cs"/>
              </a:rPr>
              <a:t>defines a set of cloud management tools and processes required to deliver your minimum commitment to operations management</a:t>
            </a:r>
            <a:r>
              <a:rPr kumimoji="0" lang="en-IN" sz="1600" b="0" i="0" u="none" strike="noStrike" kern="1200" cap="none" spc="0" normalizeH="0" baseline="0" noProof="0">
                <a:ln>
                  <a:noFill/>
                </a:ln>
                <a:solidFill>
                  <a:srgbClr val="000000"/>
                </a:solidFill>
                <a:effectLst/>
                <a:uLnTx/>
                <a:uFillTx/>
                <a:latin typeface="Segoe UI"/>
                <a:ea typeface="+mn-ea"/>
                <a:cs typeface="+mn-cs"/>
              </a:rPr>
              <a:t>.</a:t>
            </a:r>
          </a:p>
        </p:txBody>
      </p:sp>
      <p:sp>
        <p:nvSpPr>
          <p:cNvPr id="11" name="Rectangle: Rounded Corners 10">
            <a:extLst>
              <a:ext uri="{FF2B5EF4-FFF2-40B4-BE49-F238E27FC236}">
                <a16:creationId xmlns:a16="http://schemas.microsoft.com/office/drawing/2014/main" id="{C797918E-309D-4DEA-AA08-2AE9AD6978A9}"/>
              </a:ext>
            </a:extLst>
          </p:cNvPr>
          <p:cNvSpPr/>
          <p:nvPr/>
        </p:nvSpPr>
        <p:spPr bwMode="auto">
          <a:xfrm>
            <a:off x="4858442" y="3253563"/>
            <a:ext cx="6745295" cy="2906077"/>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Goals for management baseline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Define the basic tools needed for managing operations around any Azure production environments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Focus on the minimum options and processes necessary instead of all the available options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Use the management baseline to apply resource consistency across different resources on the Azure platform</a:t>
            </a:r>
          </a:p>
        </p:txBody>
      </p:sp>
    </p:spTree>
    <p:extLst>
      <p:ext uri="{BB962C8B-B14F-4D97-AF65-F5344CB8AC3E}">
        <p14:creationId xmlns:p14="http://schemas.microsoft.com/office/powerpoint/2010/main" val="83967697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p:txBody>
          <a:bodyPr/>
          <a:lstStyle/>
          <a:p>
            <a:r>
              <a:rPr lang="en-IN" b="1"/>
              <a:t>Methodology to enable cloud management</a:t>
            </a:r>
            <a:endParaRPr lang="en-IN"/>
          </a:p>
        </p:txBody>
      </p:sp>
      <p:sp>
        <p:nvSpPr>
          <p:cNvPr id="40" name="Rectangle: Rounded Corners 39">
            <a:extLst>
              <a:ext uri="{FF2B5EF4-FFF2-40B4-BE49-F238E27FC236}">
                <a16:creationId xmlns:a16="http://schemas.microsoft.com/office/drawing/2014/main" id="{8AEB2632-A26D-4BE6-BC48-392765BC5DB2}"/>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BDEB7ABA-E0F6-43E6-9B8C-67254AA86661}"/>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48AA0291-41BF-4FE4-8D05-8B5BC9603F2D}"/>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94F59522-06D2-4BFF-A212-C6EB7C5A0E4D}"/>
              </a:ext>
            </a:extLst>
          </p:cNvPr>
          <p:cNvSpPr/>
          <p:nvPr/>
        </p:nvSpPr>
        <p:spPr bwMode="auto">
          <a:xfrm>
            <a:off x="5168850" y="3995191"/>
            <a:ext cx="3621722" cy="1947026"/>
          </a:xfrm>
          <a:prstGeom prst="roundRect">
            <a:avLst>
              <a:gd name="adj" fmla="val 9106"/>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D4DD0987-4B6C-4D6B-8BE0-C126AECC1283}"/>
              </a:ext>
            </a:extLst>
          </p:cNvPr>
          <p:cNvSpPr txBox="1"/>
          <p:nvPr/>
        </p:nvSpPr>
        <p:spPr>
          <a:xfrm>
            <a:off x="2136016" y="4316600"/>
            <a:ext cx="93134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53" name="Rounded Rectangle 23">
            <a:extLst>
              <a:ext uri="{FF2B5EF4-FFF2-40B4-BE49-F238E27FC236}">
                <a16:creationId xmlns:a16="http://schemas.microsoft.com/office/drawing/2014/main" id="{03302526-2682-4A02-8AD6-6640E3E0B2A3}"/>
              </a:ext>
            </a:extLst>
          </p:cNvPr>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54" name="Rounded Rectangle 24">
            <a:extLst>
              <a:ext uri="{FF2B5EF4-FFF2-40B4-BE49-F238E27FC236}">
                <a16:creationId xmlns:a16="http://schemas.microsoft.com/office/drawing/2014/main" id="{4F6A6B6B-80DA-4AC1-8DC3-56E0D8BEBF4A}"/>
              </a:ext>
            </a:extLst>
          </p:cNvPr>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a:t>
            </a:r>
            <a:r>
              <a:rPr kumimoji="0" lang="en-IN" sz="14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specialization</a:t>
            </a:r>
            <a:endPar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ounded Rectangle 25">
            <a:extLst>
              <a:ext uri="{FF2B5EF4-FFF2-40B4-BE49-F238E27FC236}">
                <a16:creationId xmlns:a16="http://schemas.microsoft.com/office/drawing/2014/main" id="{EC6F14A8-1213-4C58-8523-494413A4B2C0}"/>
              </a:ext>
            </a:extLst>
          </p:cNvPr>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56" name="Straight Arrow Connector 55">
            <a:extLst>
              <a:ext uri="{FF2B5EF4-FFF2-40B4-BE49-F238E27FC236}">
                <a16:creationId xmlns:a16="http://schemas.microsoft.com/office/drawing/2014/main" id="{AE814D3E-8395-4002-9C42-68DFBBD20D1B}"/>
              </a:ext>
            </a:extLst>
          </p:cNvPr>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D332AD7-9F24-4FA1-86CC-89C97E73E4DE}"/>
              </a:ext>
            </a:extLst>
          </p:cNvPr>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9FA30E9-2935-42B8-BE6F-6995D5E91F19}"/>
              </a:ext>
            </a:extLst>
          </p:cNvPr>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26">
            <a:extLst>
              <a:ext uri="{FF2B5EF4-FFF2-40B4-BE49-F238E27FC236}">
                <a16:creationId xmlns:a16="http://schemas.microsoft.com/office/drawing/2014/main" id="{2D3D9092-9C56-4834-8C23-429ACEE1E59F}"/>
              </a:ext>
            </a:extLst>
          </p:cNvPr>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60" name="TextBox 59">
            <a:extLst>
              <a:ext uri="{FF2B5EF4-FFF2-40B4-BE49-F238E27FC236}">
                <a16:creationId xmlns:a16="http://schemas.microsoft.com/office/drawing/2014/main" id="{C880EF45-B7F2-4895-AA26-44F20D30F230}"/>
              </a:ext>
            </a:extLst>
          </p:cNvPr>
          <p:cNvSpPr txBox="1"/>
          <p:nvPr/>
        </p:nvSpPr>
        <p:spPr>
          <a:xfrm>
            <a:off x="9452633" y="1731510"/>
            <a:ext cx="165910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61" name="Rounded Rectangle 33">
            <a:extLst>
              <a:ext uri="{FF2B5EF4-FFF2-40B4-BE49-F238E27FC236}">
                <a16:creationId xmlns:a16="http://schemas.microsoft.com/office/drawing/2014/main" id="{36B205EA-39AB-4C52-A0FA-9F5E908F4AC4}"/>
              </a:ext>
            </a:extLst>
          </p:cNvPr>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62" name="Straight Connector 61">
            <a:extLst>
              <a:ext uri="{FF2B5EF4-FFF2-40B4-BE49-F238E27FC236}">
                <a16:creationId xmlns:a16="http://schemas.microsoft.com/office/drawing/2014/main" id="{67C1A271-0773-45DA-B03A-96C0315BF6FB}"/>
              </a:ext>
            </a:extLst>
          </p:cNvPr>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ounded Rectangle 32">
            <a:extLst>
              <a:ext uri="{FF2B5EF4-FFF2-40B4-BE49-F238E27FC236}">
                <a16:creationId xmlns:a16="http://schemas.microsoft.com/office/drawing/2014/main" id="{E4574AAA-E990-4371-A7FB-89BD1BB60E5E}"/>
              </a:ext>
            </a:extLst>
          </p:cNvPr>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64" name="Straight Connector 63">
            <a:extLst>
              <a:ext uri="{FF2B5EF4-FFF2-40B4-BE49-F238E27FC236}">
                <a16:creationId xmlns:a16="http://schemas.microsoft.com/office/drawing/2014/main" id="{BAC1670A-687B-407E-80CB-22E164B3F7E6}"/>
              </a:ext>
            </a:extLst>
          </p:cNvPr>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A41A1A48-A0C0-4099-A05E-9EFAF9F7CFA4}"/>
              </a:ext>
            </a:extLst>
          </p:cNvPr>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68" name="Oval 67">
            <a:extLst>
              <a:ext uri="{FF2B5EF4-FFF2-40B4-BE49-F238E27FC236}">
                <a16:creationId xmlns:a16="http://schemas.microsoft.com/office/drawing/2014/main" id="{F0CFEA3F-4082-4959-B579-2289FA72A376}"/>
              </a:ext>
            </a:extLst>
          </p:cNvPr>
          <p:cNvSpPr/>
          <p:nvPr/>
        </p:nvSpPr>
        <p:spPr bwMode="auto">
          <a:xfrm>
            <a:off x="1115555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69" name="Rectangle 68">
            <a:extLst>
              <a:ext uri="{FF2B5EF4-FFF2-40B4-BE49-F238E27FC236}">
                <a16:creationId xmlns:a16="http://schemas.microsoft.com/office/drawing/2014/main" id="{BDEDB179-2B63-4E91-969D-79C03BF2E5BC}"/>
              </a:ext>
            </a:extLst>
          </p:cNvPr>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70" name="Oval 69">
            <a:extLst>
              <a:ext uri="{FF2B5EF4-FFF2-40B4-BE49-F238E27FC236}">
                <a16:creationId xmlns:a16="http://schemas.microsoft.com/office/drawing/2014/main" id="{97E6C1D1-F77B-4B9E-B250-734D6C6C8808}"/>
              </a:ext>
            </a:extLst>
          </p:cNvPr>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71" name="Rectangle 70">
            <a:extLst>
              <a:ext uri="{FF2B5EF4-FFF2-40B4-BE49-F238E27FC236}">
                <a16:creationId xmlns:a16="http://schemas.microsoft.com/office/drawing/2014/main" id="{FB411F2C-A69E-4B91-9DD4-99B83A49161B}"/>
              </a:ext>
            </a:extLst>
          </p:cNvPr>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72" name="Oval 71">
            <a:extLst>
              <a:ext uri="{FF2B5EF4-FFF2-40B4-BE49-F238E27FC236}">
                <a16:creationId xmlns:a16="http://schemas.microsoft.com/office/drawing/2014/main" id="{3DBEE592-9149-47F9-A796-DE32D42DBF55}"/>
              </a:ext>
            </a:extLst>
          </p:cNvPr>
          <p:cNvSpPr/>
          <p:nvPr/>
        </p:nvSpPr>
        <p:spPr bwMode="auto">
          <a:xfrm>
            <a:off x="8648054"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sp>
        <p:nvSpPr>
          <p:cNvPr id="73" name="Rectangle 72">
            <a:extLst>
              <a:ext uri="{FF2B5EF4-FFF2-40B4-BE49-F238E27FC236}">
                <a16:creationId xmlns:a16="http://schemas.microsoft.com/office/drawing/2014/main" id="{B7AD5B8D-9A47-4BB8-9AA4-A1E75777BF70}"/>
              </a:ext>
            </a:extLst>
          </p:cNvPr>
          <p:cNvSpPr/>
          <p:nvPr/>
        </p:nvSpPr>
        <p:spPr>
          <a:xfrm>
            <a:off x="11336" y="1336430"/>
            <a:ext cx="12180664" cy="55215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7FFC09C-A5A6-4B27-ADB9-E16649E64DEB}"/>
              </a:ext>
            </a:extLst>
          </p:cNvPr>
          <p:cNvGrpSpPr/>
          <p:nvPr/>
        </p:nvGrpSpPr>
        <p:grpSpPr>
          <a:xfrm>
            <a:off x="390731" y="1731510"/>
            <a:ext cx="8399841" cy="1800752"/>
            <a:chOff x="390731" y="1731510"/>
            <a:chExt cx="8399841" cy="1800752"/>
          </a:xfrm>
        </p:grpSpPr>
        <p:sp>
          <p:nvSpPr>
            <p:cNvPr id="44" name="Rectangle: Rounded Corners 43">
              <a:extLst>
                <a:ext uri="{FF2B5EF4-FFF2-40B4-BE49-F238E27FC236}">
                  <a16:creationId xmlns:a16="http://schemas.microsoft.com/office/drawing/2014/main" id="{F6052285-C953-42A2-BFEF-24EC8ED0EEEE}"/>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2F85EF3D-04F7-4010-B8E9-D23BF72C5BD8}"/>
                </a:ext>
              </a:extLst>
            </p:cNvPr>
            <p:cNvSpPr txBox="1"/>
            <p:nvPr/>
          </p:nvSpPr>
          <p:spPr>
            <a:xfrm>
              <a:off x="4256508" y="1731510"/>
              <a:ext cx="23724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46" name="TextBox 45">
              <a:extLst>
                <a:ext uri="{FF2B5EF4-FFF2-40B4-BE49-F238E27FC236}">
                  <a16:creationId xmlns:a16="http://schemas.microsoft.com/office/drawing/2014/main" id="{9288A67C-A824-4639-AFB1-AFC33ED6F6D2}"/>
                </a:ext>
              </a:extLst>
            </p:cNvPr>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48" name="Rounded Rectangle 19">
              <a:extLst>
                <a:ext uri="{FF2B5EF4-FFF2-40B4-BE49-F238E27FC236}">
                  <a16:creationId xmlns:a16="http://schemas.microsoft.com/office/drawing/2014/main" id="{FC973EC7-11A9-4531-B455-C798C7FB5975}"/>
                </a:ext>
              </a:extLst>
            </p:cNvPr>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8122B8A5-6D14-4BE4-9EC4-249EECC7293A}"/>
                </a:ext>
              </a:extLst>
            </p:cNvPr>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50" name="Rectangle 49">
              <a:extLst>
                <a:ext uri="{FF2B5EF4-FFF2-40B4-BE49-F238E27FC236}">
                  <a16:creationId xmlns:a16="http://schemas.microsoft.com/office/drawing/2014/main" id="{8D36D98A-93C5-4769-924D-835BCFBA58E1}"/>
                </a:ext>
              </a:extLst>
            </p:cNvPr>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52" name="Rectangle 51">
              <a:extLst>
                <a:ext uri="{FF2B5EF4-FFF2-40B4-BE49-F238E27FC236}">
                  <a16:creationId xmlns:a16="http://schemas.microsoft.com/office/drawing/2014/main" id="{969BCEB6-F719-4D83-827D-7D167D50FB48}"/>
                </a:ext>
              </a:extLst>
            </p:cNvPr>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65" name="Rectangle 64">
              <a:extLst>
                <a:ext uri="{FF2B5EF4-FFF2-40B4-BE49-F238E27FC236}">
                  <a16:creationId xmlns:a16="http://schemas.microsoft.com/office/drawing/2014/main" id="{31D4FFDC-7736-44F3-A6BB-1DB7B9775371}"/>
                </a:ext>
              </a:extLst>
            </p:cNvPr>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66" name="Oval 65">
              <a:extLst>
                <a:ext uri="{FF2B5EF4-FFF2-40B4-BE49-F238E27FC236}">
                  <a16:creationId xmlns:a16="http://schemas.microsoft.com/office/drawing/2014/main" id="{8BF0F511-6530-48CA-9524-C01138211445}"/>
                </a:ext>
              </a:extLst>
            </p:cNvPr>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grpSp>
    </p:spTree>
    <p:extLst>
      <p:ext uri="{BB962C8B-B14F-4D97-AF65-F5344CB8AC3E}">
        <p14:creationId xmlns:p14="http://schemas.microsoft.com/office/powerpoint/2010/main" val="731883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Inventory and visibility</a:t>
            </a:r>
          </a:p>
        </p:txBody>
      </p:sp>
      <p:sp>
        <p:nvSpPr>
          <p:cNvPr id="3" name="Text Placeholder 2"/>
          <p:cNvSpPr>
            <a:spLocks noGrp="1"/>
          </p:cNvSpPr>
          <p:nvPr>
            <p:ph type="body" sz="quarter" idx="4294967295"/>
          </p:nvPr>
        </p:nvSpPr>
        <p:spPr>
          <a:xfrm>
            <a:off x="455996" y="1663012"/>
            <a:ext cx="6678451" cy="677108"/>
          </a:xfrm>
        </p:spPr>
        <p:txBody>
          <a:bodyPr/>
          <a:lstStyle/>
          <a:p>
            <a:r>
              <a:rPr lang="en-IN" sz="1600" spc="0">
                <a:solidFill>
                  <a:schemeClr val="tx2"/>
                </a:solidFill>
                <a:latin typeface="+mn-lt"/>
              </a:rPr>
              <a:t>Create an inventory of assets across multiple clouds, and develop deep visibility into the run state of each asset</a:t>
            </a:r>
          </a:p>
        </p:txBody>
      </p:sp>
      <p:sp>
        <p:nvSpPr>
          <p:cNvPr id="14" name="Text Placeholder 2"/>
          <p:cNvSpPr txBox="1">
            <a:spLocks/>
          </p:cNvSpPr>
          <p:nvPr/>
        </p:nvSpPr>
        <p:spPr>
          <a:xfrm>
            <a:off x="455995" y="2598490"/>
            <a:ext cx="7114385" cy="32419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Each monitoring tool has been configured with </a:t>
            </a: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proper access and scope</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 for each operations team</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Each asset must be </a:t>
            </a: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inventoried and classified </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towards stable operations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Centralization of logging </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drives reports about change management, service health, and configuration for IT operations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Awareness and understanding of technical changes </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across multiple workloads is essential for reliable operations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Understand the </a:t>
            </a: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telemetry about the stability, performance, and operations </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of the workload, and the assets which support the workload</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Management baseline</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258840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Service health</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Log analytics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change tracking and inventory service</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activity 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monitor for VMs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network watcher</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DNS analytics</a:t>
            </a:r>
          </a:p>
        </p:txBody>
      </p:sp>
      <p:grpSp>
        <p:nvGrpSpPr>
          <p:cNvPr id="22" name="Group 21">
            <a:extLst>
              <a:ext uri="{FF2B5EF4-FFF2-40B4-BE49-F238E27FC236}">
                <a16:creationId xmlns:a16="http://schemas.microsoft.com/office/drawing/2014/main" id="{EF6A85FF-012B-423A-BC08-CEEC43F33BE1}"/>
              </a:ext>
            </a:extLst>
          </p:cNvPr>
          <p:cNvGrpSpPr/>
          <p:nvPr/>
        </p:nvGrpSpPr>
        <p:grpSpPr>
          <a:xfrm>
            <a:off x="8541991" y="4646844"/>
            <a:ext cx="3261856" cy="1361762"/>
            <a:chOff x="6666614" y="6334335"/>
            <a:chExt cx="3261856" cy="1361762"/>
          </a:xfrm>
        </p:grpSpPr>
        <p:sp>
          <p:nvSpPr>
            <p:cNvPr id="18" name="Rectangle: Rounded Corners 17">
              <a:extLst>
                <a:ext uri="{FF2B5EF4-FFF2-40B4-BE49-F238E27FC236}">
                  <a16:creationId xmlns:a16="http://schemas.microsoft.com/office/drawing/2014/main" id="{AA2F0350-B561-469B-A2EE-F7EB1F16536D}"/>
                </a:ext>
              </a:extLst>
            </p:cNvPr>
            <p:cNvSpPr/>
            <p:nvPr/>
          </p:nvSpPr>
          <p:spPr bwMode="auto">
            <a:xfrm>
              <a:off x="6666614" y="6334335"/>
              <a:ext cx="3261856" cy="1361762"/>
            </a:xfrm>
            <a:prstGeom prst="roundRect">
              <a:avLst>
                <a:gd name="adj" fmla="val 19415"/>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99E4D1FA-E173-4305-9CD6-E27611761FD7}"/>
                </a:ext>
              </a:extLst>
            </p:cNvPr>
            <p:cNvSpPr txBox="1"/>
            <p:nvPr/>
          </p:nvSpPr>
          <p:spPr>
            <a:xfrm>
              <a:off x="6847367" y="6799773"/>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20" name="Rounded Rectangle 19">
              <a:extLst>
                <a:ext uri="{FF2B5EF4-FFF2-40B4-BE49-F238E27FC236}">
                  <a16:creationId xmlns:a16="http://schemas.microsoft.com/office/drawing/2014/main" id="{F167128C-D9A8-43E3-9658-B4C90FD8B915}"/>
                </a:ext>
              </a:extLst>
            </p:cNvPr>
            <p:cNvSpPr/>
            <p:nvPr/>
          </p:nvSpPr>
          <p:spPr bwMode="auto">
            <a:xfrm>
              <a:off x="8148394" y="6447709"/>
              <a:ext cx="1664242"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5D7C3B7-6B31-4FB6-9C0D-51D7B4E0C90E}"/>
                </a:ext>
              </a:extLst>
            </p:cNvPr>
            <p:cNvSpPr/>
            <p:nvPr/>
          </p:nvSpPr>
          <p:spPr bwMode="auto">
            <a:xfrm>
              <a:off x="8214452" y="6580208"/>
              <a:ext cx="1440000"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grpSp>
    </p:spTree>
    <p:extLst>
      <p:ext uri="{BB962C8B-B14F-4D97-AF65-F5344CB8AC3E}">
        <p14:creationId xmlns:p14="http://schemas.microsoft.com/office/powerpoint/2010/main" val="69747088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Operational compliance</a:t>
            </a:r>
          </a:p>
        </p:txBody>
      </p:sp>
      <p:sp>
        <p:nvSpPr>
          <p:cNvPr id="3" name="Text Placeholder 2"/>
          <p:cNvSpPr>
            <a:spLocks noGrp="1"/>
          </p:cNvSpPr>
          <p:nvPr>
            <p:ph type="body" sz="quarter" idx="4294967295"/>
          </p:nvPr>
        </p:nvSpPr>
        <p:spPr>
          <a:xfrm>
            <a:off x="455996" y="1436305"/>
            <a:ext cx="6678451" cy="677108"/>
          </a:xfrm>
        </p:spPr>
        <p:txBody>
          <a:bodyPr/>
          <a:lstStyle/>
          <a:p>
            <a:r>
              <a:rPr lang="en-US" sz="1600" spc="0">
                <a:solidFill>
                  <a:schemeClr val="tx2"/>
                </a:solidFill>
                <a:latin typeface="+mn-lt"/>
              </a:rPr>
              <a:t>Establish controls and processes to ensure each state is properly configured and running in a well-governed environment</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Management baseline</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1991314"/>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Primitives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update </a:t>
            </a:r>
            <a:br>
              <a:rPr kumimoji="0" lang="en-US" sz="1600" b="0" i="0" u="none" strike="noStrike" kern="1200" cap="none" spc="0" normalizeH="0" baseline="0" noProof="0">
                <a:ln>
                  <a:noFill/>
                </a:ln>
                <a:solidFill>
                  <a:srgbClr val="3C3C41"/>
                </a:solidFill>
                <a:effectLst/>
                <a:uLnTx/>
                <a:uFillTx/>
                <a:latin typeface="Segoe UI"/>
                <a:ea typeface="+mn-ea"/>
                <a:cs typeface="+mn-cs"/>
              </a:rPr>
            </a:br>
            <a:r>
              <a:rPr kumimoji="0" lang="en-US" sz="1600" b="0" i="0" u="none" strike="noStrike" kern="1200" cap="none" spc="0" normalizeH="0" baseline="0" noProof="0">
                <a:ln>
                  <a:noFill/>
                </a:ln>
                <a:solidFill>
                  <a:srgbClr val="3C3C41"/>
                </a:solidFill>
                <a:effectLst/>
                <a:uLnTx/>
                <a:uFillTx/>
                <a:latin typeface="Segoe UI"/>
                <a:ea typeface="+mn-ea"/>
                <a:cs typeface="+mn-cs"/>
              </a:rPr>
              <a:t>management service</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policy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blueprint</a:t>
            </a:r>
          </a:p>
        </p:txBody>
      </p:sp>
      <p:grpSp>
        <p:nvGrpSpPr>
          <p:cNvPr id="22" name="Group 21">
            <a:extLst>
              <a:ext uri="{FF2B5EF4-FFF2-40B4-BE49-F238E27FC236}">
                <a16:creationId xmlns:a16="http://schemas.microsoft.com/office/drawing/2014/main" id="{EF6A85FF-012B-423A-BC08-CEEC43F33BE1}"/>
              </a:ext>
            </a:extLst>
          </p:cNvPr>
          <p:cNvGrpSpPr/>
          <p:nvPr/>
        </p:nvGrpSpPr>
        <p:grpSpPr>
          <a:xfrm>
            <a:off x="8541991" y="4646844"/>
            <a:ext cx="3261856" cy="1361762"/>
            <a:chOff x="6666614" y="6334335"/>
            <a:chExt cx="3261856" cy="1361762"/>
          </a:xfrm>
        </p:grpSpPr>
        <p:sp>
          <p:nvSpPr>
            <p:cNvPr id="18" name="Rectangle: Rounded Corners 17">
              <a:extLst>
                <a:ext uri="{FF2B5EF4-FFF2-40B4-BE49-F238E27FC236}">
                  <a16:creationId xmlns:a16="http://schemas.microsoft.com/office/drawing/2014/main" id="{AA2F0350-B561-469B-A2EE-F7EB1F16536D}"/>
                </a:ext>
              </a:extLst>
            </p:cNvPr>
            <p:cNvSpPr/>
            <p:nvPr/>
          </p:nvSpPr>
          <p:spPr bwMode="auto">
            <a:xfrm>
              <a:off x="6666614" y="6334335"/>
              <a:ext cx="3261856" cy="1361762"/>
            </a:xfrm>
            <a:prstGeom prst="roundRect">
              <a:avLst>
                <a:gd name="adj" fmla="val 19415"/>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99E4D1FA-E173-4305-9CD6-E27611761FD7}"/>
                </a:ext>
              </a:extLst>
            </p:cNvPr>
            <p:cNvSpPr txBox="1"/>
            <p:nvPr/>
          </p:nvSpPr>
          <p:spPr>
            <a:xfrm>
              <a:off x="6847367" y="6799773"/>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20" name="Rounded Rectangle 19">
              <a:extLst>
                <a:ext uri="{FF2B5EF4-FFF2-40B4-BE49-F238E27FC236}">
                  <a16:creationId xmlns:a16="http://schemas.microsoft.com/office/drawing/2014/main" id="{F167128C-D9A8-43E3-9658-B4C90FD8B915}"/>
                </a:ext>
              </a:extLst>
            </p:cNvPr>
            <p:cNvSpPr/>
            <p:nvPr/>
          </p:nvSpPr>
          <p:spPr bwMode="auto">
            <a:xfrm>
              <a:off x="8148394" y="6447709"/>
              <a:ext cx="1664242"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5D7C3B7-6B31-4FB6-9C0D-51D7B4E0C90E}"/>
                </a:ext>
              </a:extLst>
            </p:cNvPr>
            <p:cNvSpPr/>
            <p:nvPr/>
          </p:nvSpPr>
          <p:spPr bwMode="auto">
            <a:xfrm>
              <a:off x="8214452" y="6580208"/>
              <a:ext cx="1440000"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grpSp>
      <p:sp>
        <p:nvSpPr>
          <p:cNvPr id="2" name="TextBox 1">
            <a:extLst>
              <a:ext uri="{FF2B5EF4-FFF2-40B4-BE49-F238E27FC236}">
                <a16:creationId xmlns:a16="http://schemas.microsoft.com/office/drawing/2014/main" id="{05580C96-EB8F-445D-B289-80F7CAED2D28}"/>
              </a:ext>
            </a:extLst>
          </p:cNvPr>
          <p:cNvSpPr txBox="1"/>
          <p:nvPr/>
        </p:nvSpPr>
        <p:spPr>
          <a:xfrm>
            <a:off x="455996" y="2299088"/>
            <a:ext cx="7526530" cy="393954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Streamline and </a:t>
            </a: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update management solutions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to schedule and control all required updates to be deployed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Ensure </a:t>
            </a: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policy enforcement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across configuration of operating systems, applications, and underlying environments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Get </a:t>
            </a: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automated compliance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for core services to enforce operational compliance in an environment</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Effective operational compliance </a:t>
            </a:r>
            <a:r>
              <a:rPr kumimoji="0" lang="en-US" sz="1600" b="0" i="0" u="none" strike="noStrike" kern="1200" cap="none" spc="0" normalizeH="0" baseline="0" noProof="0">
                <a:ln>
                  <a:noFill/>
                </a:ln>
                <a:solidFill>
                  <a:srgbClr val="3C3C41"/>
                </a:solidFill>
                <a:effectLst/>
                <a:uLnTx/>
                <a:uFillTx/>
                <a:latin typeface="Segoe UI"/>
                <a:ea typeface="+mn-ea"/>
                <a:cs typeface="+mn-cs"/>
              </a:rPr>
              <a:t>requires consistency:</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Established </a:t>
            </a:r>
            <a:r>
              <a:rPr kumimoji="0" lang="en-US" sz="1600" b="1" i="0" u="none" strike="noStrike" kern="1200" cap="none" spc="0" normalizeH="0" baseline="0" noProof="0">
                <a:ln>
                  <a:noFill/>
                </a:ln>
                <a:solidFill>
                  <a:srgbClr val="3C3C41"/>
                </a:solidFill>
                <a:effectLst/>
                <a:uLnTx/>
                <a:uFillTx/>
                <a:latin typeface="Segoe UI"/>
                <a:ea typeface="+mn-ea"/>
                <a:cs typeface="+mn-cs"/>
              </a:rPr>
              <a:t>resource consistency </a:t>
            </a:r>
            <a:r>
              <a:rPr kumimoji="0" lang="en-US" sz="1600" b="0" i="0" u="none" strike="noStrike" kern="1200" cap="none" spc="0" normalizeH="0" baseline="0" noProof="0">
                <a:ln>
                  <a:noFill/>
                </a:ln>
                <a:solidFill>
                  <a:srgbClr val="3C3C41"/>
                </a:solidFill>
                <a:effectLst/>
                <a:uLnTx/>
                <a:uFillTx/>
                <a:latin typeface="Segoe UI"/>
                <a:ea typeface="+mn-ea"/>
                <a:cs typeface="+mn-cs"/>
              </a:rPr>
              <a:t>with resource organization and tagging</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Consistent environment</a:t>
            </a:r>
            <a:r>
              <a:rPr kumimoji="0" lang="en-US" sz="1600" b="0" i="0" u="none" strike="noStrike" kern="1200" cap="none" spc="0" normalizeH="0" baseline="0" noProof="0">
                <a:ln>
                  <a:noFill/>
                </a:ln>
                <a:solidFill>
                  <a:srgbClr val="3C3C41"/>
                </a:solidFill>
                <a:effectLst/>
                <a:uLnTx/>
                <a:uFillTx/>
                <a:latin typeface="Segoe UI"/>
                <a:ea typeface="+mn-ea"/>
                <a:cs typeface="+mn-cs"/>
              </a:rPr>
              <a:t> or </a:t>
            </a:r>
            <a:r>
              <a:rPr kumimoji="0" lang="en-US" sz="1600" b="1" i="0" u="none" strike="noStrike" kern="1200" cap="none" spc="0" normalizeH="0" baseline="0" noProof="0">
                <a:ln>
                  <a:noFill/>
                </a:ln>
                <a:solidFill>
                  <a:srgbClr val="3C3C41"/>
                </a:solidFill>
                <a:effectLst/>
                <a:uLnTx/>
                <a:uFillTx/>
                <a:latin typeface="Segoe UI"/>
                <a:ea typeface="+mn-ea"/>
                <a:cs typeface="+mn-cs"/>
              </a:rPr>
              <a:t>landing zones </a:t>
            </a:r>
            <a:r>
              <a:rPr kumimoji="0" lang="en-US" sz="1600" b="0" i="0" u="none" strike="noStrike" kern="1200" cap="none" spc="0" normalizeH="0" baseline="0" noProof="0">
                <a:ln>
                  <a:noFill/>
                </a:ln>
                <a:solidFill>
                  <a:srgbClr val="3C3C41"/>
                </a:solidFill>
                <a:effectLst/>
                <a:uLnTx/>
                <a:uFillTx/>
                <a:latin typeface="Segoe UI"/>
                <a:ea typeface="+mn-ea"/>
                <a:cs typeface="+mn-cs"/>
              </a:rPr>
              <a:t>enforced through automated tools</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Resource configuration consistency </a:t>
            </a:r>
            <a:r>
              <a:rPr kumimoji="0" lang="en-US" sz="1600" b="0" i="0" u="none" strike="noStrike" kern="1200" cap="none" spc="0" normalizeH="0" baseline="0" noProof="0">
                <a:ln>
                  <a:noFill/>
                </a:ln>
                <a:solidFill>
                  <a:srgbClr val="3C3C41"/>
                </a:solidFill>
                <a:effectLst/>
                <a:uLnTx/>
                <a:uFillTx/>
                <a:latin typeface="Segoe UI"/>
                <a:ea typeface="+mn-ea"/>
                <a:cs typeface="+mn-cs"/>
              </a:rPr>
              <a:t>with ongoing monitoring and evaluation processes</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Updated consistency </a:t>
            </a:r>
            <a:r>
              <a:rPr kumimoji="0" lang="en-US" sz="1600" b="0" i="0" u="none" strike="noStrike" kern="1200" cap="none" spc="0" normalizeH="0" baseline="0" noProof="0">
                <a:ln>
                  <a:noFill/>
                </a:ln>
                <a:solidFill>
                  <a:srgbClr val="3C3C41"/>
                </a:solidFill>
                <a:effectLst/>
                <a:uLnTx/>
                <a:uFillTx/>
                <a:latin typeface="Segoe UI"/>
                <a:ea typeface="+mn-ea"/>
                <a:cs typeface="+mn-cs"/>
              </a:rPr>
              <a:t>with scheduling, controlling, and automating necessary updates</a:t>
            </a:r>
          </a:p>
          <a:p>
            <a:pPr marL="731520" marR="0" lvl="2" indent="-27432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Automated remediation </a:t>
            </a:r>
            <a:r>
              <a:rPr kumimoji="0" lang="en-US" sz="1600" b="0" i="0" u="none" strike="noStrike" kern="1200" cap="none" spc="0" normalizeH="0" baseline="0" noProof="0">
                <a:ln>
                  <a:noFill/>
                </a:ln>
                <a:solidFill>
                  <a:srgbClr val="3C3C41"/>
                </a:solidFill>
                <a:effectLst/>
                <a:uLnTx/>
                <a:uFillTx/>
                <a:latin typeface="Segoe UI"/>
                <a:ea typeface="+mn-ea"/>
                <a:cs typeface="+mn-cs"/>
              </a:rPr>
              <a:t>to reduce cloud management efforts and increase user satisfaction</a:t>
            </a:r>
          </a:p>
        </p:txBody>
      </p:sp>
    </p:spTree>
    <p:extLst>
      <p:ext uri="{BB962C8B-B14F-4D97-AF65-F5344CB8AC3E}">
        <p14:creationId xmlns:p14="http://schemas.microsoft.com/office/powerpoint/2010/main" val="36947187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923330"/>
          </a:xfrm>
        </p:spPr>
        <p:txBody>
          <a:bodyPr/>
          <a:lstStyle/>
          <a:p>
            <a:r>
              <a:rPr lang="en-US" dirty="0"/>
              <a:t>Migrate existing workloads </a:t>
            </a:r>
            <a:br>
              <a:rPr lang="en-US" dirty="0"/>
            </a:br>
            <a:r>
              <a:rPr lang="en-US" sz="2400" i="1" dirty="0">
                <a:solidFill>
                  <a:schemeClr val="accent1">
                    <a:lumMod val="40000"/>
                    <a:lumOff val="60000"/>
                  </a:schemeClr>
                </a:solidFill>
              </a:rPr>
              <a:t>Managed From </a:t>
            </a:r>
            <a:r>
              <a:rPr lang="en-US" sz="2400" dirty="0">
                <a:solidFill>
                  <a:schemeClr val="accent1">
                    <a:lumMod val="40000"/>
                    <a:lumOff val="60000"/>
                  </a:schemeClr>
                </a:solidFill>
              </a:rPr>
              <a:t>Modernization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aka.ms/adopt/getstarted-migrate</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198462" y="239246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9</a:t>
              </a: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10</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partner s</a:t>
            </a:r>
            <a:r>
              <a:rPr kumimoji="0" lang="en-US" sz="1200" b="0" i="0" u="none" strike="noStrike" kern="1200" cap="none" spc="0" normalizeH="0" baseline="0" noProof="0" err="1">
                <a:ln>
                  <a:noFill/>
                </a:ln>
                <a:solidFill>
                  <a:srgbClr val="FFFFFF"/>
                </a:solidFill>
                <a:effectLst/>
                <a:uLnTx/>
                <a:uFillTx/>
                <a:latin typeface="Segoe UI "/>
                <a:ea typeface="+mn-lt"/>
                <a:cs typeface="Segoe UI Semibold"/>
              </a:rPr>
              <a:t>upport</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Migrate first 10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Make a business case</a:t>
            </a: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migration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governance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operations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Protect and recover</a:t>
            </a:r>
          </a:p>
        </p:txBody>
      </p:sp>
      <p:sp>
        <p:nvSpPr>
          <p:cNvPr id="3" name="Text Placeholder 2"/>
          <p:cNvSpPr>
            <a:spLocks noGrp="1"/>
          </p:cNvSpPr>
          <p:nvPr>
            <p:ph type="body" sz="quarter" idx="4294967295"/>
          </p:nvPr>
        </p:nvSpPr>
        <p:spPr>
          <a:xfrm>
            <a:off x="455996" y="1436305"/>
            <a:ext cx="5498237" cy="677108"/>
          </a:xfrm>
        </p:spPr>
        <p:txBody>
          <a:bodyPr/>
          <a:lstStyle/>
          <a:p>
            <a:r>
              <a:rPr lang="en-US" sz="1600" spc="0">
                <a:solidFill>
                  <a:schemeClr val="tx2"/>
                </a:solidFill>
                <a:latin typeface="+mn-lt"/>
              </a:rPr>
              <a:t>Ensure all managed assets are protected and can be recovered using baseline management tooling</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Management baseline</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87408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Backup</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Site Recovery</a:t>
            </a:r>
          </a:p>
        </p:txBody>
      </p:sp>
      <p:sp>
        <p:nvSpPr>
          <p:cNvPr id="2" name="TextBox 1">
            <a:extLst>
              <a:ext uri="{FF2B5EF4-FFF2-40B4-BE49-F238E27FC236}">
                <a16:creationId xmlns:a16="http://schemas.microsoft.com/office/drawing/2014/main" id="{05580C96-EB8F-445D-B289-80F7CAED2D28}"/>
              </a:ext>
            </a:extLst>
          </p:cNvPr>
          <p:cNvSpPr txBox="1"/>
          <p:nvPr/>
        </p:nvSpPr>
        <p:spPr>
          <a:xfrm>
            <a:off x="455996" y="2299088"/>
            <a:ext cx="6933632" cy="2609945"/>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Protect and recover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business critical workloads in the cloud to anticipate and prepare for a potential workload outage</a:t>
            </a:r>
          </a:p>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Define plans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to back up, protect, and recover your data and VMs in Azure</a:t>
            </a:r>
          </a:p>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Get </a:t>
            </a: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short- and long-term backup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without the need to deploy complex on-premises backup solutions</a:t>
            </a:r>
          </a:p>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Replicate VMs and workloads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to the secondary location to ensure business continuity</a:t>
            </a:r>
          </a:p>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Failover to secondary location</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 and access apps and workloads even during outages</a:t>
            </a:r>
          </a:p>
        </p:txBody>
      </p:sp>
      <p:grpSp>
        <p:nvGrpSpPr>
          <p:cNvPr id="13" name="Group 12">
            <a:extLst>
              <a:ext uri="{FF2B5EF4-FFF2-40B4-BE49-F238E27FC236}">
                <a16:creationId xmlns:a16="http://schemas.microsoft.com/office/drawing/2014/main" id="{06DF6249-6783-4FC5-99DB-E6CF27F1644A}"/>
              </a:ext>
            </a:extLst>
          </p:cNvPr>
          <p:cNvGrpSpPr/>
          <p:nvPr/>
        </p:nvGrpSpPr>
        <p:grpSpPr>
          <a:xfrm>
            <a:off x="8541991" y="4646844"/>
            <a:ext cx="3261856" cy="1361762"/>
            <a:chOff x="6666614" y="6334335"/>
            <a:chExt cx="3261856" cy="1361762"/>
          </a:xfrm>
        </p:grpSpPr>
        <p:sp>
          <p:nvSpPr>
            <p:cNvPr id="14" name="Rectangle: Rounded Corners 13">
              <a:extLst>
                <a:ext uri="{FF2B5EF4-FFF2-40B4-BE49-F238E27FC236}">
                  <a16:creationId xmlns:a16="http://schemas.microsoft.com/office/drawing/2014/main" id="{96AA7025-1DBB-4D60-AD21-CA2154169E32}"/>
                </a:ext>
              </a:extLst>
            </p:cNvPr>
            <p:cNvSpPr/>
            <p:nvPr/>
          </p:nvSpPr>
          <p:spPr bwMode="auto">
            <a:xfrm>
              <a:off x="6666614" y="6334335"/>
              <a:ext cx="3261856" cy="1361762"/>
            </a:xfrm>
            <a:prstGeom prst="roundRect">
              <a:avLst>
                <a:gd name="adj" fmla="val 19415"/>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C7E2C7B6-A9A3-4CF0-A8B2-F8D6FE82E5E1}"/>
                </a:ext>
              </a:extLst>
            </p:cNvPr>
            <p:cNvSpPr txBox="1"/>
            <p:nvPr/>
          </p:nvSpPr>
          <p:spPr>
            <a:xfrm>
              <a:off x="6847367" y="6799773"/>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17" name="Rounded Rectangle 19">
              <a:extLst>
                <a:ext uri="{FF2B5EF4-FFF2-40B4-BE49-F238E27FC236}">
                  <a16:creationId xmlns:a16="http://schemas.microsoft.com/office/drawing/2014/main" id="{A7B59274-86F6-49F9-8325-4B3CF35420DD}"/>
                </a:ext>
              </a:extLst>
            </p:cNvPr>
            <p:cNvSpPr/>
            <p:nvPr/>
          </p:nvSpPr>
          <p:spPr bwMode="auto">
            <a:xfrm>
              <a:off x="8148394" y="6447709"/>
              <a:ext cx="1664242"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48FF97F3-D7DA-476B-B0C9-7058FAF635D1}"/>
                </a:ext>
              </a:extLst>
            </p:cNvPr>
            <p:cNvSpPr/>
            <p:nvPr/>
          </p:nvSpPr>
          <p:spPr bwMode="auto">
            <a:xfrm>
              <a:off x="8214452" y="6580208"/>
              <a:ext cx="1440000"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grpSp>
    </p:spTree>
    <p:extLst>
      <p:ext uri="{BB962C8B-B14F-4D97-AF65-F5344CB8AC3E}">
        <p14:creationId xmlns:p14="http://schemas.microsoft.com/office/powerpoint/2010/main" val="856060949"/>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3152001"/>
            <a:ext cx="10478121" cy="553998"/>
          </a:xfrm>
          <a:noFill/>
        </p:spPr>
        <p:txBody>
          <a:bodyPr/>
          <a:lstStyle/>
          <a:p>
            <a:r>
              <a:rPr lang="en-US" sz="4000" dirty="0">
                <a:latin typeface="Segoe UI Semibold" panose="020B0702040204020203" pitchFamily="34" charset="0"/>
                <a:cs typeface="Segoe UI Semibold" panose="020B0702040204020203" pitchFamily="34" charset="0"/>
              </a:rPr>
              <a:t>Define business commitments</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81964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6" y="620429"/>
            <a:ext cx="6997427" cy="795089"/>
          </a:xfrm>
        </p:spPr>
        <p:txBody>
          <a:bodyPr/>
          <a:lstStyle/>
          <a:p>
            <a:r>
              <a:rPr lang="en-IN"/>
              <a:t>Cloud management for </a:t>
            </a:r>
            <a:br>
              <a:rPr lang="en-IN"/>
            </a:br>
            <a:r>
              <a:rPr lang="en-IN"/>
              <a:t>cloud adoption efficiency</a:t>
            </a:r>
          </a:p>
        </p:txBody>
      </p:sp>
      <p:grpSp>
        <p:nvGrpSpPr>
          <p:cNvPr id="3" name="Group 2">
            <a:extLst>
              <a:ext uri="{FF2B5EF4-FFF2-40B4-BE49-F238E27FC236}">
                <a16:creationId xmlns:a16="http://schemas.microsoft.com/office/drawing/2014/main" id="{4E5C9DBD-2CDB-4992-B2B9-33A1763EBABC}"/>
              </a:ext>
            </a:extLst>
          </p:cNvPr>
          <p:cNvGrpSpPr/>
          <p:nvPr/>
        </p:nvGrpSpPr>
        <p:grpSpPr>
          <a:xfrm>
            <a:off x="500385" y="1994980"/>
            <a:ext cx="6838153" cy="851386"/>
            <a:chOff x="500385" y="1764071"/>
            <a:chExt cx="6838153" cy="851386"/>
          </a:xfrm>
        </p:grpSpPr>
        <p:sp>
          <p:nvSpPr>
            <p:cNvPr id="6" name="Rectangle 5"/>
            <p:cNvSpPr/>
            <p:nvPr/>
          </p:nvSpPr>
          <p:spPr bwMode="auto">
            <a:xfrm>
              <a:off x="3141882" y="1764071"/>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the criticality classifications, cloud management tools, and processes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itle 1"/>
            <p:cNvSpPr txBox="1">
              <a:spLocks/>
            </p:cNvSpPr>
            <p:nvPr/>
          </p:nvSpPr>
          <p:spPr>
            <a:xfrm>
              <a:off x="752077" y="1777923"/>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Establish management baseline</a:t>
              </a:r>
              <a:endParaRPr kumimoji="0" lang="en-US" sz="14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endParaRPr>
            </a:p>
          </p:txBody>
        </p:sp>
        <p:sp>
          <p:nvSpPr>
            <p:cNvPr id="8" name="Oval 7"/>
            <p:cNvSpPr/>
            <p:nvPr/>
          </p:nvSpPr>
          <p:spPr bwMode="auto">
            <a:xfrm>
              <a:off x="500385" y="1945897"/>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 name="Group 1">
            <a:extLst>
              <a:ext uri="{FF2B5EF4-FFF2-40B4-BE49-F238E27FC236}">
                <a16:creationId xmlns:a16="http://schemas.microsoft.com/office/drawing/2014/main" id="{0507D3CA-CB16-4005-BC3A-0646AE5C39D3}"/>
              </a:ext>
            </a:extLst>
          </p:cNvPr>
          <p:cNvGrpSpPr/>
          <p:nvPr/>
        </p:nvGrpSpPr>
        <p:grpSpPr>
          <a:xfrm>
            <a:off x="500385" y="3079387"/>
            <a:ext cx="6838153" cy="839331"/>
            <a:chOff x="500385" y="3014733"/>
            <a:chExt cx="6838153" cy="839331"/>
          </a:xfrm>
        </p:grpSpPr>
        <p:sp>
          <p:nvSpPr>
            <p:cNvPr id="9" name="Rectangle 8"/>
            <p:cNvSpPr/>
            <p:nvPr/>
          </p:nvSpPr>
          <p:spPr bwMode="auto">
            <a:xfrm>
              <a:off x="3141882" y="3014733"/>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Document supported workloads to establish operational commitments </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itle 1"/>
            <p:cNvSpPr txBox="1">
              <a:spLocks/>
            </p:cNvSpPr>
            <p:nvPr/>
          </p:nvSpPr>
          <p:spPr>
            <a:xfrm>
              <a:off x="752077" y="3014734"/>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11" name="Oval 10"/>
            <p:cNvSpPr/>
            <p:nvPr/>
          </p:nvSpPr>
          <p:spPr bwMode="auto">
            <a:xfrm>
              <a:off x="500385" y="3182708"/>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 name="Group 4">
            <a:extLst>
              <a:ext uri="{FF2B5EF4-FFF2-40B4-BE49-F238E27FC236}">
                <a16:creationId xmlns:a16="http://schemas.microsoft.com/office/drawing/2014/main" id="{59AB133C-BD50-4AFE-B3D6-29F66AB0C387}"/>
              </a:ext>
            </a:extLst>
          </p:cNvPr>
          <p:cNvGrpSpPr/>
          <p:nvPr/>
        </p:nvGrpSpPr>
        <p:grpSpPr>
          <a:xfrm>
            <a:off x="500385" y="4163794"/>
            <a:ext cx="6838153" cy="839331"/>
            <a:chOff x="500385" y="4253340"/>
            <a:chExt cx="6838153" cy="839331"/>
          </a:xfrm>
        </p:grpSpPr>
        <p:sp>
          <p:nvSpPr>
            <p:cNvPr id="23" name="Rectangle 22"/>
            <p:cNvSpPr/>
            <p:nvPr/>
          </p:nvSpPr>
          <p:spPr bwMode="auto">
            <a:xfrm>
              <a:off x="3141882" y="4253340"/>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Make use of the included best practices </a:t>
              </a:r>
              <a:b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based on business commitments and operations decisions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4" name="Title 1"/>
            <p:cNvSpPr txBox="1">
              <a:spLocks/>
            </p:cNvSpPr>
            <p:nvPr/>
          </p:nvSpPr>
          <p:spPr>
            <a:xfrm>
              <a:off x="752077" y="4253341"/>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25" name="Oval 24"/>
            <p:cNvSpPr/>
            <p:nvPr/>
          </p:nvSpPr>
          <p:spPr bwMode="auto">
            <a:xfrm>
              <a:off x="500385" y="4421315"/>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grpSp>
      <p:grpSp>
        <p:nvGrpSpPr>
          <p:cNvPr id="12" name="Group 11">
            <a:extLst>
              <a:ext uri="{FF2B5EF4-FFF2-40B4-BE49-F238E27FC236}">
                <a16:creationId xmlns:a16="http://schemas.microsoft.com/office/drawing/2014/main" id="{BAD97F97-1316-4695-B3DC-BB254F95DF04}"/>
              </a:ext>
            </a:extLst>
          </p:cNvPr>
          <p:cNvGrpSpPr/>
          <p:nvPr/>
        </p:nvGrpSpPr>
        <p:grpSpPr>
          <a:xfrm>
            <a:off x="500385" y="5246406"/>
            <a:ext cx="6838153" cy="839331"/>
            <a:chOff x="500385" y="5491948"/>
            <a:chExt cx="6838153" cy="839331"/>
          </a:xfrm>
        </p:grpSpPr>
        <p:sp>
          <p:nvSpPr>
            <p:cNvPr id="27" name="Rectangle 26"/>
            <p:cNvSpPr/>
            <p:nvPr/>
          </p:nvSpPr>
          <p:spPr bwMode="auto">
            <a:xfrm>
              <a:off x="3141882" y="5491948"/>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Use a deeper architecture review to deliver on resiliency and reliability commitments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8" name="Title 1"/>
            <p:cNvSpPr txBox="1">
              <a:spLocks/>
            </p:cNvSpPr>
            <p:nvPr/>
          </p:nvSpPr>
          <p:spPr>
            <a:xfrm>
              <a:off x="752077" y="5491949"/>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Advanced operations &amp; design principals</a:t>
              </a:r>
            </a:p>
          </p:txBody>
        </p:sp>
        <p:sp>
          <p:nvSpPr>
            <p:cNvPr id="29" name="Oval 28"/>
            <p:cNvSpPr/>
            <p:nvPr/>
          </p:nvSpPr>
          <p:spPr bwMode="auto">
            <a:xfrm>
              <a:off x="500385" y="5659923"/>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20" name="Rectangle 19">
            <a:extLst>
              <a:ext uri="{FF2B5EF4-FFF2-40B4-BE49-F238E27FC236}">
                <a16:creationId xmlns:a16="http://schemas.microsoft.com/office/drawing/2014/main" id="{659A2D2D-755E-4C34-A7D6-FCDCC3D52A2B}"/>
              </a:ext>
            </a:extLst>
          </p:cNvPr>
          <p:cNvSpPr/>
          <p:nvPr/>
        </p:nvSpPr>
        <p:spPr>
          <a:xfrm>
            <a:off x="-1" y="4023689"/>
            <a:ext cx="7936638" cy="283431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988795D-CA56-4DDE-9E97-AD678944AE6B}"/>
              </a:ext>
            </a:extLst>
          </p:cNvPr>
          <p:cNvSpPr/>
          <p:nvPr/>
        </p:nvSpPr>
        <p:spPr>
          <a:xfrm>
            <a:off x="0" y="1857137"/>
            <a:ext cx="8063345" cy="11451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573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367049" cy="5683250"/>
          </a:xfrm>
        </p:spPr>
        <p:txBody>
          <a:bodyPr/>
          <a:lstStyle/>
          <a:p>
            <a:r>
              <a:rPr lang="en-IN"/>
              <a:t>Business alignments and commitments</a:t>
            </a:r>
          </a:p>
        </p:txBody>
      </p:sp>
      <p:sp>
        <p:nvSpPr>
          <p:cNvPr id="10" name="Rectangle: Rounded Corners 9">
            <a:extLst>
              <a:ext uri="{FF2B5EF4-FFF2-40B4-BE49-F238E27FC236}">
                <a16:creationId xmlns:a16="http://schemas.microsoft.com/office/drawing/2014/main" id="{6FDE0D81-ABC8-4897-828E-7B4FAA28F119}"/>
              </a:ext>
            </a:extLst>
          </p:cNvPr>
          <p:cNvSpPr/>
          <p:nvPr/>
        </p:nvSpPr>
        <p:spPr bwMode="auto">
          <a:xfrm>
            <a:off x="4858442" y="978674"/>
            <a:ext cx="6745295" cy="2152765"/>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Why do you need this?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Business alignment with cloud management is required to rethink commitments to operational management in partnership with </a:t>
            </a:r>
            <a:br>
              <a:rPr kumimoji="0" lang="en-IN" sz="1600" b="0" i="0" u="none" strike="noStrike" kern="1200" cap="none" spc="0" normalizeH="0" baseline="0" noProof="0">
                <a:ln>
                  <a:noFill/>
                </a:ln>
                <a:solidFill>
                  <a:srgbClr val="000000"/>
                </a:solidFill>
                <a:effectLst/>
                <a:uLnTx/>
                <a:uFillTx/>
                <a:latin typeface="Segoe UI"/>
                <a:ea typeface="+mn-ea"/>
                <a:cs typeface="+mn-cs"/>
              </a:rPr>
            </a:br>
            <a:r>
              <a:rPr kumimoji="0" lang="en-IN" sz="1600" b="0" i="0" u="none" strike="noStrike" kern="1200" cap="none" spc="0" normalizeH="0" baseline="0" noProof="0">
                <a:ln>
                  <a:noFill/>
                </a:ln>
                <a:solidFill>
                  <a:srgbClr val="000000"/>
                </a:solidFill>
                <a:effectLst/>
                <a:uLnTx/>
                <a:uFillTx/>
                <a:latin typeface="Segoe UI"/>
                <a:ea typeface="+mn-ea"/>
                <a:cs typeface="+mn-cs"/>
              </a:rPr>
              <a:t>the business.</a:t>
            </a:r>
          </a:p>
        </p:txBody>
      </p:sp>
      <p:sp>
        <p:nvSpPr>
          <p:cNvPr id="11" name="Rectangle: Rounded Corners 10">
            <a:extLst>
              <a:ext uri="{FF2B5EF4-FFF2-40B4-BE49-F238E27FC236}">
                <a16:creationId xmlns:a16="http://schemas.microsoft.com/office/drawing/2014/main" id="{C797918E-309D-4DEA-AA08-2AE9AD6978A9}"/>
              </a:ext>
            </a:extLst>
          </p:cNvPr>
          <p:cNvSpPr/>
          <p:nvPr/>
        </p:nvSpPr>
        <p:spPr bwMode="auto">
          <a:xfrm>
            <a:off x="4858442" y="3253563"/>
            <a:ext cx="6745295" cy="2881423"/>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Goals for management baseline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Document the criticality and relative business value of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each workload</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Establish clear performance expectations and business interruption time/value metrics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Document, track, and report on commitments to cost and performance</a:t>
            </a:r>
          </a:p>
        </p:txBody>
      </p:sp>
    </p:spTree>
    <p:extLst>
      <p:ext uri="{BB962C8B-B14F-4D97-AF65-F5344CB8AC3E}">
        <p14:creationId xmlns:p14="http://schemas.microsoft.com/office/powerpoint/2010/main" val="1524549543"/>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p:txBody>
          <a:bodyPr/>
          <a:lstStyle/>
          <a:p>
            <a:r>
              <a:rPr lang="en-IN" b="1"/>
              <a:t>Methodology to enable cloud management</a:t>
            </a:r>
            <a:endParaRPr lang="en-IN"/>
          </a:p>
        </p:txBody>
      </p:sp>
      <p:sp>
        <p:nvSpPr>
          <p:cNvPr id="42" name="Rectangle: Rounded Corners 41">
            <a:extLst>
              <a:ext uri="{FF2B5EF4-FFF2-40B4-BE49-F238E27FC236}">
                <a16:creationId xmlns:a16="http://schemas.microsoft.com/office/drawing/2014/main" id="{68C2515B-3806-477A-A26B-F42B1F4FE5FF}"/>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31FAF609-9E6E-42B7-9F86-C10A4A95D84A}"/>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6CECAEBC-7EE4-46AB-A686-396919A7EE93}"/>
              </a:ext>
            </a:extLst>
          </p:cNvPr>
          <p:cNvSpPr/>
          <p:nvPr/>
        </p:nvSpPr>
        <p:spPr bwMode="auto">
          <a:xfrm>
            <a:off x="5168850" y="3995191"/>
            <a:ext cx="3621722" cy="1947026"/>
          </a:xfrm>
          <a:prstGeom prst="roundRect">
            <a:avLst>
              <a:gd name="adj" fmla="val 9106"/>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65FD1EB0-8AED-4C2A-BFB6-3DF45238F84E}"/>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A787E870-2778-404B-80CC-18E5F84E9835}"/>
              </a:ext>
            </a:extLst>
          </p:cNvPr>
          <p:cNvSpPr txBox="1"/>
          <p:nvPr/>
        </p:nvSpPr>
        <p:spPr>
          <a:xfrm>
            <a:off x="4256508" y="1731510"/>
            <a:ext cx="239488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48" name="TextBox 47">
            <a:extLst>
              <a:ext uri="{FF2B5EF4-FFF2-40B4-BE49-F238E27FC236}">
                <a16:creationId xmlns:a16="http://schemas.microsoft.com/office/drawing/2014/main" id="{DD02C046-7BBB-49E1-9C61-85AEC25C6CF9}"/>
              </a:ext>
            </a:extLst>
          </p:cNvPr>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49" name="TextBox 48">
            <a:extLst>
              <a:ext uri="{FF2B5EF4-FFF2-40B4-BE49-F238E27FC236}">
                <a16:creationId xmlns:a16="http://schemas.microsoft.com/office/drawing/2014/main" id="{010436ED-5B85-4F4E-B29C-B095DED77BB4}"/>
              </a:ext>
            </a:extLst>
          </p:cNvPr>
          <p:cNvSpPr txBox="1"/>
          <p:nvPr/>
        </p:nvSpPr>
        <p:spPr>
          <a:xfrm>
            <a:off x="2136016" y="4316600"/>
            <a:ext cx="93134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50" name="Rounded Rectangle 19">
            <a:extLst>
              <a:ext uri="{FF2B5EF4-FFF2-40B4-BE49-F238E27FC236}">
                <a16:creationId xmlns:a16="http://schemas.microsoft.com/office/drawing/2014/main" id="{EB69DE92-E6AA-4E53-915B-8D1035FE44BA}"/>
              </a:ext>
            </a:extLst>
          </p:cNvPr>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B14E3408-E03B-4F0D-90D8-662491D16BDE}"/>
              </a:ext>
            </a:extLst>
          </p:cNvPr>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53" name="Rectangle 52">
            <a:extLst>
              <a:ext uri="{FF2B5EF4-FFF2-40B4-BE49-F238E27FC236}">
                <a16:creationId xmlns:a16="http://schemas.microsoft.com/office/drawing/2014/main" id="{8F5AF715-25CD-40CA-AB26-30D293766A42}"/>
              </a:ext>
            </a:extLst>
          </p:cNvPr>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54" name="Rectangle 53">
            <a:extLst>
              <a:ext uri="{FF2B5EF4-FFF2-40B4-BE49-F238E27FC236}">
                <a16:creationId xmlns:a16="http://schemas.microsoft.com/office/drawing/2014/main" id="{0D253C2C-DFD0-4857-A91F-10FAE35E7BDE}"/>
              </a:ext>
            </a:extLst>
          </p:cNvPr>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55" name="Rounded Rectangle 23">
            <a:extLst>
              <a:ext uri="{FF2B5EF4-FFF2-40B4-BE49-F238E27FC236}">
                <a16:creationId xmlns:a16="http://schemas.microsoft.com/office/drawing/2014/main" id="{9B60DB6E-2544-4B8B-9D33-D5E9BFB0258B}"/>
              </a:ext>
            </a:extLst>
          </p:cNvPr>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56" name="Rounded Rectangle 24">
            <a:extLst>
              <a:ext uri="{FF2B5EF4-FFF2-40B4-BE49-F238E27FC236}">
                <a16:creationId xmlns:a16="http://schemas.microsoft.com/office/drawing/2014/main" id="{1B022FD3-C5B3-410A-9602-294F836C8391}"/>
              </a:ext>
            </a:extLst>
          </p:cNvPr>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57" name="Rounded Rectangle 25">
            <a:extLst>
              <a:ext uri="{FF2B5EF4-FFF2-40B4-BE49-F238E27FC236}">
                <a16:creationId xmlns:a16="http://schemas.microsoft.com/office/drawing/2014/main" id="{302E5DA8-6A5E-4554-89CE-2CC868CC9226}"/>
              </a:ext>
            </a:extLst>
          </p:cNvPr>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58" name="Straight Arrow Connector 57">
            <a:extLst>
              <a:ext uri="{FF2B5EF4-FFF2-40B4-BE49-F238E27FC236}">
                <a16:creationId xmlns:a16="http://schemas.microsoft.com/office/drawing/2014/main" id="{3DABB990-F6E4-4A2D-9397-A45D8740814C}"/>
              </a:ext>
            </a:extLst>
          </p:cNvPr>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E1C0EED-B6FC-41DC-9B7B-FA244DBAD94B}"/>
              </a:ext>
            </a:extLst>
          </p:cNvPr>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4FE08E1-26DF-47B2-ACDB-96BA331AA167}"/>
              </a:ext>
            </a:extLst>
          </p:cNvPr>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CEEBF5-D6EE-4572-A57F-0D8FB60C3641}"/>
              </a:ext>
            </a:extLst>
          </p:cNvPr>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DC33FBB-3209-400E-B497-E28F4FBCBEBD}"/>
              </a:ext>
            </a:extLst>
          </p:cNvPr>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68" name="Oval 67">
            <a:extLst>
              <a:ext uri="{FF2B5EF4-FFF2-40B4-BE49-F238E27FC236}">
                <a16:creationId xmlns:a16="http://schemas.microsoft.com/office/drawing/2014/main" id="{782A671E-EB6E-4E2E-A878-480E23180D93}"/>
              </a:ext>
            </a:extLst>
          </p:cNvPr>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71" name="Rectangle 70">
            <a:extLst>
              <a:ext uri="{FF2B5EF4-FFF2-40B4-BE49-F238E27FC236}">
                <a16:creationId xmlns:a16="http://schemas.microsoft.com/office/drawing/2014/main" id="{08E49BC8-AF50-4E68-B27D-F94889D202F1}"/>
              </a:ext>
            </a:extLst>
          </p:cNvPr>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72" name="Oval 71">
            <a:extLst>
              <a:ext uri="{FF2B5EF4-FFF2-40B4-BE49-F238E27FC236}">
                <a16:creationId xmlns:a16="http://schemas.microsoft.com/office/drawing/2014/main" id="{F7354468-541D-4687-AA0D-A57D410667AF}"/>
              </a:ext>
            </a:extLst>
          </p:cNvPr>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73" name="Rectangle 72">
            <a:extLst>
              <a:ext uri="{FF2B5EF4-FFF2-40B4-BE49-F238E27FC236}">
                <a16:creationId xmlns:a16="http://schemas.microsoft.com/office/drawing/2014/main" id="{84A88CD9-5CFD-407F-BB4F-4667480DA37E}"/>
              </a:ext>
            </a:extLst>
          </p:cNvPr>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74" name="Oval 73">
            <a:extLst>
              <a:ext uri="{FF2B5EF4-FFF2-40B4-BE49-F238E27FC236}">
                <a16:creationId xmlns:a16="http://schemas.microsoft.com/office/drawing/2014/main" id="{04210EC2-FE80-4602-AF54-F376B3FFD800}"/>
              </a:ext>
            </a:extLst>
          </p:cNvPr>
          <p:cNvSpPr/>
          <p:nvPr/>
        </p:nvSpPr>
        <p:spPr bwMode="auto">
          <a:xfrm>
            <a:off x="8648054"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sp>
        <p:nvSpPr>
          <p:cNvPr id="75" name="Rectangle 74">
            <a:extLst>
              <a:ext uri="{FF2B5EF4-FFF2-40B4-BE49-F238E27FC236}">
                <a16:creationId xmlns:a16="http://schemas.microsoft.com/office/drawing/2014/main" id="{E90F156B-2486-4510-B908-A1B445D9DBB8}"/>
              </a:ext>
            </a:extLst>
          </p:cNvPr>
          <p:cNvSpPr/>
          <p:nvPr/>
        </p:nvSpPr>
        <p:spPr>
          <a:xfrm>
            <a:off x="0" y="1284650"/>
            <a:ext cx="12192001" cy="51250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482716F9-1D25-41BF-A3F2-8EB193C8F840}"/>
              </a:ext>
            </a:extLst>
          </p:cNvPr>
          <p:cNvGrpSpPr/>
          <p:nvPr/>
        </p:nvGrpSpPr>
        <p:grpSpPr>
          <a:xfrm>
            <a:off x="9233672" y="1731510"/>
            <a:ext cx="2269870" cy="4323632"/>
            <a:chOff x="9233672" y="1731510"/>
            <a:chExt cx="2269870" cy="4323632"/>
          </a:xfrm>
        </p:grpSpPr>
        <p:sp>
          <p:nvSpPr>
            <p:cNvPr id="43" name="Rectangle: Rounded Corners 42">
              <a:extLst>
                <a:ext uri="{FF2B5EF4-FFF2-40B4-BE49-F238E27FC236}">
                  <a16:creationId xmlns:a16="http://schemas.microsoft.com/office/drawing/2014/main" id="{8684103D-1C1E-45A9-887C-9C5C6AA6A2D6}"/>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26">
              <a:extLst>
                <a:ext uri="{FF2B5EF4-FFF2-40B4-BE49-F238E27FC236}">
                  <a16:creationId xmlns:a16="http://schemas.microsoft.com/office/drawing/2014/main" id="{7FD62599-01B1-4B09-ACD4-D0076A2B7243}"/>
                </a:ext>
              </a:extLst>
            </p:cNvPr>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62" name="TextBox 61">
              <a:extLst>
                <a:ext uri="{FF2B5EF4-FFF2-40B4-BE49-F238E27FC236}">
                  <a16:creationId xmlns:a16="http://schemas.microsoft.com/office/drawing/2014/main" id="{C32939E7-1F6E-4FD3-8D94-793ABF981CEA}"/>
                </a:ext>
              </a:extLst>
            </p:cNvPr>
            <p:cNvSpPr txBox="1"/>
            <p:nvPr/>
          </p:nvSpPr>
          <p:spPr>
            <a:xfrm>
              <a:off x="9452633" y="1731510"/>
              <a:ext cx="16286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63" name="Rounded Rectangle 33">
              <a:extLst>
                <a:ext uri="{FF2B5EF4-FFF2-40B4-BE49-F238E27FC236}">
                  <a16:creationId xmlns:a16="http://schemas.microsoft.com/office/drawing/2014/main" id="{9C9AAA8B-91C3-4CF5-8832-94C894C79DC0}"/>
                </a:ext>
              </a:extLst>
            </p:cNvPr>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64" name="Straight Connector 63">
              <a:extLst>
                <a:ext uri="{FF2B5EF4-FFF2-40B4-BE49-F238E27FC236}">
                  <a16:creationId xmlns:a16="http://schemas.microsoft.com/office/drawing/2014/main" id="{195A0A88-A54A-451B-9D98-3587ADB692E5}"/>
                </a:ext>
              </a:extLst>
            </p:cNvPr>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ounded Rectangle 32">
              <a:extLst>
                <a:ext uri="{FF2B5EF4-FFF2-40B4-BE49-F238E27FC236}">
                  <a16:creationId xmlns:a16="http://schemas.microsoft.com/office/drawing/2014/main" id="{8DC06C36-1006-49A1-9C3A-DF8B0B02DF4C}"/>
                </a:ext>
              </a:extLst>
            </p:cNvPr>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sp>
          <p:nvSpPr>
            <p:cNvPr id="69" name="Rectangle 68">
              <a:extLst>
                <a:ext uri="{FF2B5EF4-FFF2-40B4-BE49-F238E27FC236}">
                  <a16:creationId xmlns:a16="http://schemas.microsoft.com/office/drawing/2014/main" id="{8FA17CCF-CBB8-4747-B29A-CF6C76DE18C6}"/>
                </a:ext>
              </a:extLst>
            </p:cNvPr>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70" name="Oval 69">
              <a:extLst>
                <a:ext uri="{FF2B5EF4-FFF2-40B4-BE49-F238E27FC236}">
                  <a16:creationId xmlns:a16="http://schemas.microsoft.com/office/drawing/2014/main" id="{E1AC4003-94F5-46B0-8E75-6FD22ADAB124}"/>
                </a:ext>
              </a:extLst>
            </p:cNvPr>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10008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Define business criticality</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Map workloads to business processes and rank their criticality to focus investments</a:t>
            </a:r>
          </a:p>
        </p:txBody>
      </p:sp>
      <p:sp>
        <p:nvSpPr>
          <p:cNvPr id="14" name="Text Placeholder 2"/>
          <p:cNvSpPr txBox="1">
            <a:spLocks/>
          </p:cNvSpPr>
          <p:nvPr/>
        </p:nvSpPr>
        <p:spPr>
          <a:xfrm>
            <a:off x="455995" y="2598490"/>
            <a:ext cx="7114385" cy="273921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Understand the criticality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of each workload in the IT portfolio to identify missing critical workloads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Create a criticality scale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for criticality with business and categorize them with custom criticality classifications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Define default criticality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 apply to all workloads and ensure criticality classification doesn't block your broader cloud strategy</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Use pre-defined templates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 record the criticality scale, define default criticality, and provide the correct value to reflect any deviations</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Business alignment</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79714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Operations management workbook</a:t>
            </a:r>
          </a:p>
        </p:txBody>
      </p:sp>
      <p:grpSp>
        <p:nvGrpSpPr>
          <p:cNvPr id="2" name="Group 1">
            <a:extLst>
              <a:ext uri="{FF2B5EF4-FFF2-40B4-BE49-F238E27FC236}">
                <a16:creationId xmlns:a16="http://schemas.microsoft.com/office/drawing/2014/main" id="{43BAF4F6-15BA-4AAF-AB86-7B7AC4FF3D15}"/>
              </a:ext>
            </a:extLst>
          </p:cNvPr>
          <p:cNvGrpSpPr/>
          <p:nvPr/>
        </p:nvGrpSpPr>
        <p:grpSpPr>
          <a:xfrm>
            <a:off x="8997747" y="3870251"/>
            <a:ext cx="2371314" cy="1649541"/>
            <a:chOff x="8997747" y="2369566"/>
            <a:chExt cx="2371314" cy="1649541"/>
          </a:xfrm>
        </p:grpSpPr>
        <p:sp>
          <p:nvSpPr>
            <p:cNvPr id="16" name="Rounded Rectangle 26">
              <a:extLst>
                <a:ext uri="{FF2B5EF4-FFF2-40B4-BE49-F238E27FC236}">
                  <a16:creationId xmlns:a16="http://schemas.microsoft.com/office/drawing/2014/main" id="{9B5FC0C1-EE28-4756-8C04-0EF2FE25010D}"/>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17" name="TextBox 16">
              <a:extLst>
                <a:ext uri="{FF2B5EF4-FFF2-40B4-BE49-F238E27FC236}">
                  <a16:creationId xmlns:a16="http://schemas.microsoft.com/office/drawing/2014/main" id="{184DEABC-FF73-49A7-9277-08A5088BE3E4}"/>
                </a:ext>
              </a:extLst>
            </p:cNvPr>
            <p:cNvSpPr txBox="1"/>
            <p:nvPr/>
          </p:nvSpPr>
          <p:spPr>
            <a:xfrm>
              <a:off x="9241640" y="2600193"/>
              <a:ext cx="184986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23" name="Rectangle: Rounded Corners 22">
              <a:extLst>
                <a:ext uri="{FF2B5EF4-FFF2-40B4-BE49-F238E27FC236}">
                  <a16:creationId xmlns:a16="http://schemas.microsoft.com/office/drawing/2014/main" id="{B8A8E58D-B410-4469-8AF1-55B8E86DA25B}"/>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5502428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Understanding business impact</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Understand the impact of potential outages to aid in evaluating return on investment for cloud management</a:t>
            </a:r>
          </a:p>
        </p:txBody>
      </p:sp>
      <p:sp>
        <p:nvSpPr>
          <p:cNvPr id="14" name="Text Placeholder 2"/>
          <p:cNvSpPr txBox="1">
            <a:spLocks/>
          </p:cNvSpPr>
          <p:nvPr/>
        </p:nvSpPr>
        <p:spPr>
          <a:xfrm>
            <a:off x="455995" y="2598490"/>
            <a:ext cx="7114385" cy="29854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Business impact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serves as a prioritization variable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when recovering systems during an outage.</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Calculate impact time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depending on the nature of workloads, from high to low frequency of workload usage</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Calculate the total business impact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more accurately with three approaches, including adjusted losses, historical losses, and complete loss calculation</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Calculate workload impact</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 which must be attributed across each of the workloads</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Business alignment</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79714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Operations management workbook</a:t>
            </a:r>
          </a:p>
        </p:txBody>
      </p:sp>
      <p:grpSp>
        <p:nvGrpSpPr>
          <p:cNvPr id="12" name="Group 11">
            <a:extLst>
              <a:ext uri="{FF2B5EF4-FFF2-40B4-BE49-F238E27FC236}">
                <a16:creationId xmlns:a16="http://schemas.microsoft.com/office/drawing/2014/main" id="{05A96E2E-225C-4EEC-8572-896C19F6E909}"/>
              </a:ext>
            </a:extLst>
          </p:cNvPr>
          <p:cNvGrpSpPr/>
          <p:nvPr/>
        </p:nvGrpSpPr>
        <p:grpSpPr>
          <a:xfrm>
            <a:off x="8997747" y="3870251"/>
            <a:ext cx="2371314" cy="1649541"/>
            <a:chOff x="8997747" y="2369566"/>
            <a:chExt cx="2371314" cy="1649541"/>
          </a:xfrm>
        </p:grpSpPr>
        <p:sp>
          <p:nvSpPr>
            <p:cNvPr id="13" name="Rounded Rectangle 26">
              <a:extLst>
                <a:ext uri="{FF2B5EF4-FFF2-40B4-BE49-F238E27FC236}">
                  <a16:creationId xmlns:a16="http://schemas.microsoft.com/office/drawing/2014/main" id="{0C5899B7-CA0D-4829-A267-118967DBDC79}"/>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sp>
          <p:nvSpPr>
            <p:cNvPr id="18" name="TextBox 17">
              <a:extLst>
                <a:ext uri="{FF2B5EF4-FFF2-40B4-BE49-F238E27FC236}">
                  <a16:creationId xmlns:a16="http://schemas.microsoft.com/office/drawing/2014/main" id="{01312522-FC46-403D-8A3E-14CA802B6DA0}"/>
                </a:ext>
              </a:extLst>
            </p:cNvPr>
            <p:cNvSpPr txBox="1"/>
            <p:nvPr/>
          </p:nvSpPr>
          <p:spPr>
            <a:xfrm>
              <a:off x="9241640" y="2600193"/>
              <a:ext cx="184986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19" name="Rectangle: Rounded Corners 18">
              <a:extLst>
                <a:ext uri="{FF2B5EF4-FFF2-40B4-BE49-F238E27FC236}">
                  <a16:creationId xmlns:a16="http://schemas.microsoft.com/office/drawing/2014/main" id="{A3835637-4A3C-4457-A6D6-DE3630B35CB0}"/>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72769128"/>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Establish business commitments</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Develop true partnerships by creating and documenting agreements with the business</a:t>
            </a:r>
          </a:p>
        </p:txBody>
      </p:sp>
      <p:sp>
        <p:nvSpPr>
          <p:cNvPr id="14" name="Text Placeholder 2"/>
          <p:cNvSpPr txBox="1">
            <a:spLocks/>
          </p:cNvSpPr>
          <p:nvPr/>
        </p:nvSpPr>
        <p:spPr>
          <a:xfrm>
            <a:off x="455995" y="2598490"/>
            <a:ext cx="7114385" cy="37343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Define business commitment by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aligning the proper level of operational management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at an acceptable operating cost</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Commitments to business stability</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 via technical resiliency or other SLA impacts, are a business justification decision</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Establish commitment with the business by aligning the following aspects: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IT operations prerequisites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Management responsibility</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Cloud tenancy</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Soft-cost factors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Loss avoidance ROI</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Validation of management level</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Business alignment</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79714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Operations management workbook</a:t>
            </a:r>
          </a:p>
        </p:txBody>
      </p:sp>
      <p:grpSp>
        <p:nvGrpSpPr>
          <p:cNvPr id="12" name="Group 11">
            <a:extLst>
              <a:ext uri="{FF2B5EF4-FFF2-40B4-BE49-F238E27FC236}">
                <a16:creationId xmlns:a16="http://schemas.microsoft.com/office/drawing/2014/main" id="{6C53F473-7C47-4F9C-949A-706460B6A084}"/>
              </a:ext>
            </a:extLst>
          </p:cNvPr>
          <p:cNvGrpSpPr/>
          <p:nvPr/>
        </p:nvGrpSpPr>
        <p:grpSpPr>
          <a:xfrm>
            <a:off x="8997747" y="3870251"/>
            <a:ext cx="2371314" cy="1649541"/>
            <a:chOff x="8997747" y="2369566"/>
            <a:chExt cx="2371314" cy="1649541"/>
          </a:xfrm>
        </p:grpSpPr>
        <p:sp>
          <p:nvSpPr>
            <p:cNvPr id="13" name="Rounded Rectangle 26">
              <a:extLst>
                <a:ext uri="{FF2B5EF4-FFF2-40B4-BE49-F238E27FC236}">
                  <a16:creationId xmlns:a16="http://schemas.microsoft.com/office/drawing/2014/main" id="{9A29D8B5-8A55-46A0-B4BA-20623FE5E038}"/>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Commitments</a:t>
              </a:r>
            </a:p>
          </p:txBody>
        </p:sp>
        <p:sp>
          <p:nvSpPr>
            <p:cNvPr id="18" name="TextBox 17">
              <a:extLst>
                <a:ext uri="{FF2B5EF4-FFF2-40B4-BE49-F238E27FC236}">
                  <a16:creationId xmlns:a16="http://schemas.microsoft.com/office/drawing/2014/main" id="{A894A104-D15D-4222-8A25-3567B82C1759}"/>
                </a:ext>
              </a:extLst>
            </p:cNvPr>
            <p:cNvSpPr txBox="1"/>
            <p:nvPr/>
          </p:nvSpPr>
          <p:spPr>
            <a:xfrm>
              <a:off x="9241640" y="2600193"/>
              <a:ext cx="184986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19" name="Rectangle: Rounded Corners 18">
              <a:extLst>
                <a:ext uri="{FF2B5EF4-FFF2-40B4-BE49-F238E27FC236}">
                  <a16:creationId xmlns:a16="http://schemas.microsoft.com/office/drawing/2014/main" id="{919D5EAC-197B-4862-9864-5770357EEEF6}"/>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9376911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435F92-0ED4-45FB-8B4A-DA7CF75E18FC}"/>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6" name="Title 3">
            <a:extLst>
              <a:ext uri="{FF2B5EF4-FFF2-40B4-BE49-F238E27FC236}">
                <a16:creationId xmlns:a16="http://schemas.microsoft.com/office/drawing/2014/main" id="{D4C19AB5-B8B0-4780-B7A8-E3AC746CCA84}"/>
              </a:ext>
            </a:extLst>
          </p:cNvPr>
          <p:cNvSpPr>
            <a:spLocks noGrp="1"/>
          </p:cNvSpPr>
          <p:nvPr>
            <p:ph type="title"/>
          </p:nvPr>
        </p:nvSpPr>
        <p:spPr>
          <a:xfrm>
            <a:off x="455996" y="620429"/>
            <a:ext cx="11306469" cy="403137"/>
          </a:xfrm>
        </p:spPr>
        <p:txBody>
          <a:bodyPr/>
          <a:lstStyle/>
          <a:p>
            <a:r>
              <a:rPr lang="en-IN"/>
              <a:t>Ops Management planning workbook</a:t>
            </a:r>
          </a:p>
        </p:txBody>
      </p:sp>
      <p:sp>
        <p:nvSpPr>
          <p:cNvPr id="7" name="TextBox 6">
            <a:extLst>
              <a:ext uri="{FF2B5EF4-FFF2-40B4-BE49-F238E27FC236}">
                <a16:creationId xmlns:a16="http://schemas.microsoft.com/office/drawing/2014/main" id="{49EDF4B2-61AD-4FAE-87AF-FA3118474ED9}"/>
              </a:ext>
            </a:extLst>
          </p:cNvPr>
          <p:cNvSpPr txBox="1"/>
          <p:nvPr/>
        </p:nvSpPr>
        <p:spPr>
          <a:xfrm>
            <a:off x="455996" y="1051223"/>
            <a:ext cx="8611443" cy="369332"/>
          </a:xfrm>
          <a:prstGeom prst="rect">
            <a:avLst/>
          </a:prstGeom>
          <a:noFill/>
        </p:spPr>
        <p:txBody>
          <a:bodyPr wrap="square" l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Help capture decisions that result from business alignment conversations</a:t>
            </a:r>
          </a:p>
        </p:txBody>
      </p:sp>
      <p:pic>
        <p:nvPicPr>
          <p:cNvPr id="8" name="Picture 7">
            <a:extLst>
              <a:ext uri="{FF2B5EF4-FFF2-40B4-BE49-F238E27FC236}">
                <a16:creationId xmlns:a16="http://schemas.microsoft.com/office/drawing/2014/main" id="{4BE0248E-5BD3-4CA0-BB6E-5A4EEB61C2A3}"/>
              </a:ext>
            </a:extLst>
          </p:cNvPr>
          <p:cNvPicPr>
            <a:picLocks noChangeAspect="1"/>
          </p:cNvPicPr>
          <p:nvPr/>
        </p:nvPicPr>
        <p:blipFill>
          <a:blip r:embed="rId3"/>
          <a:stretch>
            <a:fillRect/>
          </a:stretch>
        </p:blipFill>
        <p:spPr>
          <a:xfrm>
            <a:off x="1466639" y="1725409"/>
            <a:ext cx="9258722" cy="4512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a:extLst>
              <a:ext uri="{FF2B5EF4-FFF2-40B4-BE49-F238E27FC236}">
                <a16:creationId xmlns:a16="http://schemas.microsoft.com/office/drawing/2014/main" id="{0CB30C2A-E14B-4689-A534-BF01BF95EF9D}"/>
              </a:ext>
            </a:extLst>
          </p:cNvPr>
          <p:cNvSpPr/>
          <p:nvPr/>
        </p:nvSpPr>
        <p:spPr bwMode="auto">
          <a:xfrm>
            <a:off x="2254138" y="2569879"/>
            <a:ext cx="228600" cy="228600"/>
          </a:xfrm>
          <a:prstGeom prst="ellipse">
            <a:avLst/>
          </a:prstGeom>
          <a:solidFill>
            <a:srgbClr val="7030A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11" name="Oval 10">
            <a:extLst>
              <a:ext uri="{FF2B5EF4-FFF2-40B4-BE49-F238E27FC236}">
                <a16:creationId xmlns:a16="http://schemas.microsoft.com/office/drawing/2014/main" id="{E78DBD1B-526B-4E63-BAA0-D833EDC7709C}"/>
              </a:ext>
            </a:extLst>
          </p:cNvPr>
          <p:cNvSpPr/>
          <p:nvPr/>
        </p:nvSpPr>
        <p:spPr bwMode="auto">
          <a:xfrm>
            <a:off x="2254138" y="3309786"/>
            <a:ext cx="228600" cy="228600"/>
          </a:xfrm>
          <a:prstGeom prst="ellipse">
            <a:avLst/>
          </a:prstGeom>
          <a:solidFill>
            <a:srgbClr val="7030A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12" name="Oval 11">
            <a:extLst>
              <a:ext uri="{FF2B5EF4-FFF2-40B4-BE49-F238E27FC236}">
                <a16:creationId xmlns:a16="http://schemas.microsoft.com/office/drawing/2014/main" id="{163243CE-BB07-4E96-A683-3C9083A547CD}"/>
              </a:ext>
            </a:extLst>
          </p:cNvPr>
          <p:cNvSpPr/>
          <p:nvPr/>
        </p:nvSpPr>
        <p:spPr bwMode="auto">
          <a:xfrm>
            <a:off x="2254138" y="4862578"/>
            <a:ext cx="228600" cy="228600"/>
          </a:xfrm>
          <a:prstGeom prst="ellipse">
            <a:avLst/>
          </a:prstGeom>
          <a:solidFill>
            <a:srgbClr val="7030A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Tree>
    <p:extLst>
      <p:ext uri="{BB962C8B-B14F-4D97-AF65-F5344CB8AC3E}">
        <p14:creationId xmlns:p14="http://schemas.microsoft.com/office/powerpoint/2010/main" val="3053786845"/>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3152001"/>
            <a:ext cx="10478121" cy="553998"/>
          </a:xfrm>
          <a:noFill/>
        </p:spPr>
        <p:txBody>
          <a:bodyPr/>
          <a:lstStyle/>
          <a:p>
            <a:r>
              <a:rPr lang="en-US" sz="4000" dirty="0">
                <a:latin typeface="Segoe UI Semibold" panose="020B0702040204020203" pitchFamily="34" charset="0"/>
                <a:cs typeface="Segoe UI Semibold" panose="020B0702040204020203" pitchFamily="34" charset="0"/>
              </a:rPr>
              <a:t>Fulfilling business commitments</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567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923330"/>
          </a:xfrm>
        </p:spPr>
        <p:txBody>
          <a:bodyPr/>
          <a:lstStyle/>
          <a:p>
            <a:r>
              <a:rPr lang="en-US" dirty="0"/>
              <a:t>Build new products and services</a:t>
            </a:r>
            <a:br>
              <a:rPr lang="en-US" dirty="0"/>
            </a:br>
            <a:r>
              <a:rPr kumimoji="0" lang="en-US" sz="2400" b="0" i="1" u="none" strike="noStrike" kern="1200" cap="none" spc="-50" normalizeH="0" baseline="0" noProof="0" dirty="0">
                <a:ln w="3175">
                  <a:noFill/>
                </a:ln>
                <a:solidFill>
                  <a:srgbClr val="0078D4">
                    <a:lumMod val="40000"/>
                    <a:lumOff val="60000"/>
                  </a:srgbClr>
                </a:solidFill>
                <a:effectLst/>
                <a:uLnTx/>
                <a:uFillTx/>
                <a:latin typeface="Segoe UI Semibold"/>
                <a:ea typeface="+mn-ea"/>
                <a:cs typeface="Segoe UI" pitchFamily="34" charset="0"/>
              </a:rPr>
              <a:t>Managed To </a:t>
            </a:r>
            <a:r>
              <a:rPr kumimoji="0" lang="en-US" sz="2400" b="0" i="0" u="none" strike="noStrike" kern="1200" cap="none" spc="-50" normalizeH="0" baseline="0" noProof="0" dirty="0">
                <a:ln w="3175">
                  <a:noFill/>
                </a:ln>
                <a:solidFill>
                  <a:srgbClr val="0078D4">
                    <a:lumMod val="40000"/>
                    <a:lumOff val="60000"/>
                  </a:srgbClr>
                </a:solidFill>
                <a:effectLst/>
                <a:uLnTx/>
                <a:uFillTx/>
                <a:latin typeface="Segoe UI Semibold"/>
                <a:ea typeface="+mn-ea"/>
                <a:cs typeface="Segoe UI" pitchFamily="34" charset="0"/>
              </a:rPr>
              <a:t>Modernization </a:t>
            </a:r>
            <a:endParaRPr lang="en-US" dirty="0"/>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E8FF"/>
                </a:solidFill>
                <a:effectLst/>
                <a:uLnTx/>
                <a:uFillTx/>
                <a:latin typeface="Segoe UI"/>
                <a:ea typeface="+mn-ea"/>
                <a:cs typeface="+mn-cs"/>
                <a:hlinkClick r:id="rId3"/>
              </a:rPr>
              <a:t>aka.ms/adopt/</a:t>
            </a:r>
            <a:r>
              <a:rPr kumimoji="0" lang="en-US" sz="1800" b="0" i="0" u="none" strike="noStrike" kern="1200" cap="none" spc="0" normalizeH="0" baseline="0" noProof="0" dirty="0" err="1">
                <a:ln>
                  <a:noFill/>
                </a:ln>
                <a:solidFill>
                  <a:srgbClr val="4BE8FF"/>
                </a:solidFill>
                <a:effectLst/>
                <a:uLnTx/>
                <a:uFillTx/>
                <a:latin typeface="Segoe UI"/>
                <a:ea typeface="+mn-ea"/>
                <a:cs typeface="+mn-cs"/>
                <a:hlinkClick r:id="rId3"/>
              </a:rPr>
              <a:t>getstarted-buildnew</a:t>
            </a:r>
            <a:endParaRPr kumimoji="0" lang="en-US" sz="1800" b="0" i="0" u="none" strike="noStrike" kern="1200" cap="none" spc="0" normalizeH="0" baseline="0" noProof="0" dirty="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Evaluate business justification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Innovate in the cloud</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governance requirements to adoption plan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Define operational needs and  business commitments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p:txBody>
          <a:bodyPr/>
          <a:lstStyle/>
          <a:p>
            <a:r>
              <a:rPr lang="en-IN" b="1"/>
              <a:t>Methodology to enable cloud management</a:t>
            </a:r>
            <a:endParaRPr lang="en-IN"/>
          </a:p>
        </p:txBody>
      </p:sp>
      <p:sp>
        <p:nvSpPr>
          <p:cNvPr id="32" name="Rectangle: Rounded Corners 31">
            <a:extLst>
              <a:ext uri="{FF2B5EF4-FFF2-40B4-BE49-F238E27FC236}">
                <a16:creationId xmlns:a16="http://schemas.microsoft.com/office/drawing/2014/main" id="{F8C188CE-56F3-4EDF-BDAF-1AE8BC4FC6FD}"/>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AA142500-7B52-461B-B677-0FFC2413BF52}"/>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E6A54016-D05C-486A-9888-126AC7BA67D3}"/>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1FB67C9B-D1BC-469D-A555-37DF9EC21E70}"/>
              </a:ext>
            </a:extLst>
          </p:cNvPr>
          <p:cNvSpPr txBox="1"/>
          <p:nvPr/>
        </p:nvSpPr>
        <p:spPr>
          <a:xfrm>
            <a:off x="4256508" y="1731510"/>
            <a:ext cx="23724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44" name="TextBox 43">
            <a:extLst>
              <a:ext uri="{FF2B5EF4-FFF2-40B4-BE49-F238E27FC236}">
                <a16:creationId xmlns:a16="http://schemas.microsoft.com/office/drawing/2014/main" id="{22A93B45-9997-4841-90AA-64D1CBD681EE}"/>
              </a:ext>
            </a:extLst>
          </p:cNvPr>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48" name="Rounded Rectangle 19">
            <a:extLst>
              <a:ext uri="{FF2B5EF4-FFF2-40B4-BE49-F238E27FC236}">
                <a16:creationId xmlns:a16="http://schemas.microsoft.com/office/drawing/2014/main" id="{F0D75B59-A7BA-492E-8986-0C4EE0383BE4}"/>
              </a:ext>
            </a:extLst>
          </p:cNvPr>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F0D9158-542A-4536-B0F8-39A86D0C6CB6}"/>
              </a:ext>
            </a:extLst>
          </p:cNvPr>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50" name="Rectangle 49">
            <a:extLst>
              <a:ext uri="{FF2B5EF4-FFF2-40B4-BE49-F238E27FC236}">
                <a16:creationId xmlns:a16="http://schemas.microsoft.com/office/drawing/2014/main" id="{152C0F28-9A70-4589-93ED-6B05215E3603}"/>
              </a:ext>
            </a:extLst>
          </p:cNvPr>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52" name="Rectangle 51">
            <a:extLst>
              <a:ext uri="{FF2B5EF4-FFF2-40B4-BE49-F238E27FC236}">
                <a16:creationId xmlns:a16="http://schemas.microsoft.com/office/drawing/2014/main" id="{F0B7AEFD-83F7-45D9-BF95-0A5F1266AEF5}"/>
              </a:ext>
            </a:extLst>
          </p:cNvPr>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59" name="Rounded Rectangle 26">
            <a:extLst>
              <a:ext uri="{FF2B5EF4-FFF2-40B4-BE49-F238E27FC236}">
                <a16:creationId xmlns:a16="http://schemas.microsoft.com/office/drawing/2014/main" id="{54B3B4AA-B5F2-444E-8DCB-3CFC0C343D83}"/>
              </a:ext>
            </a:extLst>
          </p:cNvPr>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60" name="TextBox 59">
            <a:extLst>
              <a:ext uri="{FF2B5EF4-FFF2-40B4-BE49-F238E27FC236}">
                <a16:creationId xmlns:a16="http://schemas.microsoft.com/office/drawing/2014/main" id="{E6AA9A88-9D9D-434E-B9D4-2233D3042545}"/>
              </a:ext>
            </a:extLst>
          </p:cNvPr>
          <p:cNvSpPr txBox="1"/>
          <p:nvPr/>
        </p:nvSpPr>
        <p:spPr>
          <a:xfrm>
            <a:off x="9452633" y="1731510"/>
            <a:ext cx="165910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61" name="Rounded Rectangle 33">
            <a:extLst>
              <a:ext uri="{FF2B5EF4-FFF2-40B4-BE49-F238E27FC236}">
                <a16:creationId xmlns:a16="http://schemas.microsoft.com/office/drawing/2014/main" id="{F74EAF3A-39FC-4F7B-8344-2AF0DAF21132}"/>
              </a:ext>
            </a:extLst>
          </p:cNvPr>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62" name="Straight Connector 61">
            <a:extLst>
              <a:ext uri="{FF2B5EF4-FFF2-40B4-BE49-F238E27FC236}">
                <a16:creationId xmlns:a16="http://schemas.microsoft.com/office/drawing/2014/main" id="{3487A452-8AF0-4729-AC0B-9B430E1F3147}"/>
              </a:ext>
            </a:extLst>
          </p:cNvPr>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ounded Rectangle 32">
            <a:extLst>
              <a:ext uri="{FF2B5EF4-FFF2-40B4-BE49-F238E27FC236}">
                <a16:creationId xmlns:a16="http://schemas.microsoft.com/office/drawing/2014/main" id="{53DFFDC7-E245-4CAE-90E7-D29739F161B0}"/>
              </a:ext>
            </a:extLst>
          </p:cNvPr>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64" name="Straight Connector 63">
            <a:extLst>
              <a:ext uri="{FF2B5EF4-FFF2-40B4-BE49-F238E27FC236}">
                <a16:creationId xmlns:a16="http://schemas.microsoft.com/office/drawing/2014/main" id="{B9F142C5-9976-421F-968E-21A00D66FB1F}"/>
              </a:ext>
            </a:extLst>
          </p:cNvPr>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BB079BE-4582-4DFC-9F59-1AC5BD054290}"/>
              </a:ext>
            </a:extLst>
          </p:cNvPr>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66" name="Oval 65">
            <a:extLst>
              <a:ext uri="{FF2B5EF4-FFF2-40B4-BE49-F238E27FC236}">
                <a16:creationId xmlns:a16="http://schemas.microsoft.com/office/drawing/2014/main" id="{8DF36411-103C-442E-920C-73E27950F8E2}"/>
              </a:ext>
            </a:extLst>
          </p:cNvPr>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67" name="Rectangle 66">
            <a:extLst>
              <a:ext uri="{FF2B5EF4-FFF2-40B4-BE49-F238E27FC236}">
                <a16:creationId xmlns:a16="http://schemas.microsoft.com/office/drawing/2014/main" id="{542F8297-FB0F-424B-8023-52899554148A}"/>
              </a:ext>
            </a:extLst>
          </p:cNvPr>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68" name="Oval 67">
            <a:extLst>
              <a:ext uri="{FF2B5EF4-FFF2-40B4-BE49-F238E27FC236}">
                <a16:creationId xmlns:a16="http://schemas.microsoft.com/office/drawing/2014/main" id="{E6AC54BF-29AA-426C-8794-FEF4A794E260}"/>
              </a:ext>
            </a:extLst>
          </p:cNvPr>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73" name="Rectangle 72">
            <a:extLst>
              <a:ext uri="{FF2B5EF4-FFF2-40B4-BE49-F238E27FC236}">
                <a16:creationId xmlns:a16="http://schemas.microsoft.com/office/drawing/2014/main" id="{D60088D9-F2FF-4983-93B1-C459D0A7FB2C}"/>
              </a:ext>
            </a:extLst>
          </p:cNvPr>
          <p:cNvSpPr/>
          <p:nvPr/>
        </p:nvSpPr>
        <p:spPr>
          <a:xfrm>
            <a:off x="-14609" y="1145219"/>
            <a:ext cx="12192000" cy="57127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0B25CAA-D1FE-4854-A467-52BBBF14B3BD}"/>
              </a:ext>
            </a:extLst>
          </p:cNvPr>
          <p:cNvGrpSpPr/>
          <p:nvPr/>
        </p:nvGrpSpPr>
        <p:grpSpPr>
          <a:xfrm>
            <a:off x="2136016" y="3578170"/>
            <a:ext cx="3662490" cy="2476972"/>
            <a:chOff x="2136016" y="3578170"/>
            <a:chExt cx="3662490" cy="2476972"/>
          </a:xfrm>
        </p:grpSpPr>
        <p:cxnSp>
          <p:nvCxnSpPr>
            <p:cNvPr id="56" name="Straight Arrow Connector 55">
              <a:extLst>
                <a:ext uri="{FF2B5EF4-FFF2-40B4-BE49-F238E27FC236}">
                  <a16:creationId xmlns:a16="http://schemas.microsoft.com/office/drawing/2014/main" id="{0288F28A-9A28-486B-8FE1-B8E8CEC71686}"/>
                </a:ext>
              </a:extLst>
            </p:cNvPr>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4A06AAB-0739-432C-B656-E04B602EDB89}"/>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4EE40C12-9FF9-4642-83FE-EC65DE3C5357}"/>
                </a:ext>
              </a:extLst>
            </p:cNvPr>
            <p:cNvSpPr txBox="1"/>
            <p:nvPr/>
          </p:nvSpPr>
          <p:spPr>
            <a:xfrm>
              <a:off x="2136016" y="4316600"/>
              <a:ext cx="9040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53" name="Rounded Rectangle 23">
              <a:extLst>
                <a:ext uri="{FF2B5EF4-FFF2-40B4-BE49-F238E27FC236}">
                  <a16:creationId xmlns:a16="http://schemas.microsoft.com/office/drawing/2014/main" id="{63E76BFF-B491-416C-B4B6-9FAD54AC4986}"/>
                </a:ext>
              </a:extLst>
            </p:cNvPr>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69" name="Rectangle 68">
              <a:extLst>
                <a:ext uri="{FF2B5EF4-FFF2-40B4-BE49-F238E27FC236}">
                  <a16:creationId xmlns:a16="http://schemas.microsoft.com/office/drawing/2014/main" id="{BBC82B9F-9485-442D-885C-8C7DCC446030}"/>
                </a:ext>
              </a:extLst>
            </p:cNvPr>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70" name="Oval 69">
              <a:extLst>
                <a:ext uri="{FF2B5EF4-FFF2-40B4-BE49-F238E27FC236}">
                  <a16:creationId xmlns:a16="http://schemas.microsoft.com/office/drawing/2014/main" id="{183ECA98-B666-48EB-A711-04E6AB356DFB}"/>
                </a:ext>
              </a:extLst>
            </p:cNvPr>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grpSp>
      <p:sp>
        <p:nvSpPr>
          <p:cNvPr id="41" name="Rectangle: Rounded Corners 40">
            <a:extLst>
              <a:ext uri="{FF2B5EF4-FFF2-40B4-BE49-F238E27FC236}">
                <a16:creationId xmlns:a16="http://schemas.microsoft.com/office/drawing/2014/main" id="{54AE46A5-B2CD-4978-948D-C182D9837995}"/>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ounded Rectangle 24">
            <a:extLst>
              <a:ext uri="{FF2B5EF4-FFF2-40B4-BE49-F238E27FC236}">
                <a16:creationId xmlns:a16="http://schemas.microsoft.com/office/drawing/2014/main" id="{AEC19469-8428-42D9-99C6-ED1D6490921F}"/>
              </a:ext>
            </a:extLst>
          </p:cNvPr>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55" name="Rounded Rectangle 25">
            <a:extLst>
              <a:ext uri="{FF2B5EF4-FFF2-40B4-BE49-F238E27FC236}">
                <a16:creationId xmlns:a16="http://schemas.microsoft.com/office/drawing/2014/main" id="{550C0A3A-2846-43F8-8A20-4040E8AA9FF2}"/>
              </a:ext>
            </a:extLst>
          </p:cNvPr>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sp>
        <p:nvSpPr>
          <p:cNvPr id="71" name="Rectangle 70">
            <a:extLst>
              <a:ext uri="{FF2B5EF4-FFF2-40B4-BE49-F238E27FC236}">
                <a16:creationId xmlns:a16="http://schemas.microsoft.com/office/drawing/2014/main" id="{C297F9D1-290B-492E-8A16-3E4FF357F73F}"/>
              </a:ext>
            </a:extLst>
          </p:cNvPr>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72" name="Oval 71">
            <a:extLst>
              <a:ext uri="{FF2B5EF4-FFF2-40B4-BE49-F238E27FC236}">
                <a16:creationId xmlns:a16="http://schemas.microsoft.com/office/drawing/2014/main" id="{747FA372-B67B-4BAF-9AD6-2F022CFAACEE}"/>
              </a:ext>
            </a:extLst>
          </p:cNvPr>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cxnSp>
        <p:nvCxnSpPr>
          <p:cNvPr id="57" name="Straight Arrow Connector 56">
            <a:extLst>
              <a:ext uri="{FF2B5EF4-FFF2-40B4-BE49-F238E27FC236}">
                <a16:creationId xmlns:a16="http://schemas.microsoft.com/office/drawing/2014/main" id="{4D548033-3432-446C-894C-1CE034434933}"/>
              </a:ext>
            </a:extLst>
          </p:cNvPr>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C774950-FBFA-4928-A64F-CBEA6C44AD89}"/>
              </a:ext>
            </a:extLst>
          </p:cNvPr>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74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3152001"/>
            <a:ext cx="10478121" cy="553998"/>
          </a:xfrm>
          <a:noFill/>
        </p:spPr>
        <p:txBody>
          <a:bodyPr/>
          <a:lstStyle/>
          <a:p>
            <a:r>
              <a:rPr lang="en-US" sz="4000" dirty="0">
                <a:latin typeface="Segoe UI Semibold" panose="020B0702040204020203" pitchFamily="34" charset="0"/>
                <a:cs typeface="Segoe UI Semibold" panose="020B0702040204020203" pitchFamily="34" charset="0"/>
              </a:rPr>
              <a:t>Expand management baseline</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92455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6" y="620429"/>
            <a:ext cx="6997427" cy="795089"/>
          </a:xfrm>
        </p:spPr>
        <p:txBody>
          <a:bodyPr/>
          <a:lstStyle/>
          <a:p>
            <a:r>
              <a:rPr lang="en-IN"/>
              <a:t>Cloud management for </a:t>
            </a:r>
            <a:br>
              <a:rPr lang="en-IN"/>
            </a:br>
            <a:r>
              <a:rPr lang="en-IN"/>
              <a:t>cloud adoption efficiency</a:t>
            </a:r>
          </a:p>
        </p:txBody>
      </p:sp>
      <p:grpSp>
        <p:nvGrpSpPr>
          <p:cNvPr id="3" name="Group 2">
            <a:extLst>
              <a:ext uri="{FF2B5EF4-FFF2-40B4-BE49-F238E27FC236}">
                <a16:creationId xmlns:a16="http://schemas.microsoft.com/office/drawing/2014/main" id="{4E5C9DBD-2CDB-4992-B2B9-33A1763EBABC}"/>
              </a:ext>
            </a:extLst>
          </p:cNvPr>
          <p:cNvGrpSpPr/>
          <p:nvPr/>
        </p:nvGrpSpPr>
        <p:grpSpPr>
          <a:xfrm>
            <a:off x="500385" y="1994980"/>
            <a:ext cx="6838153" cy="851386"/>
            <a:chOff x="500385" y="1764071"/>
            <a:chExt cx="6838153" cy="851386"/>
          </a:xfrm>
        </p:grpSpPr>
        <p:sp>
          <p:nvSpPr>
            <p:cNvPr id="6" name="Rectangle 5"/>
            <p:cNvSpPr/>
            <p:nvPr/>
          </p:nvSpPr>
          <p:spPr bwMode="auto">
            <a:xfrm>
              <a:off x="3141882" y="1764071"/>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the criticality classifications, cloud management tools, and processes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itle 1"/>
            <p:cNvSpPr txBox="1">
              <a:spLocks/>
            </p:cNvSpPr>
            <p:nvPr/>
          </p:nvSpPr>
          <p:spPr>
            <a:xfrm>
              <a:off x="752077" y="1777923"/>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Establish management baseline</a:t>
              </a:r>
              <a:endParaRPr kumimoji="0" lang="en-US" sz="14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endParaRPr>
            </a:p>
          </p:txBody>
        </p:sp>
        <p:sp>
          <p:nvSpPr>
            <p:cNvPr id="8" name="Oval 7"/>
            <p:cNvSpPr/>
            <p:nvPr/>
          </p:nvSpPr>
          <p:spPr bwMode="auto">
            <a:xfrm>
              <a:off x="500385" y="1945897"/>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 name="Group 1">
            <a:extLst>
              <a:ext uri="{FF2B5EF4-FFF2-40B4-BE49-F238E27FC236}">
                <a16:creationId xmlns:a16="http://schemas.microsoft.com/office/drawing/2014/main" id="{0507D3CA-CB16-4005-BC3A-0646AE5C39D3}"/>
              </a:ext>
            </a:extLst>
          </p:cNvPr>
          <p:cNvGrpSpPr/>
          <p:nvPr/>
        </p:nvGrpSpPr>
        <p:grpSpPr>
          <a:xfrm>
            <a:off x="500385" y="3079387"/>
            <a:ext cx="6838153" cy="839331"/>
            <a:chOff x="500385" y="3014733"/>
            <a:chExt cx="6838153" cy="839331"/>
          </a:xfrm>
        </p:grpSpPr>
        <p:sp>
          <p:nvSpPr>
            <p:cNvPr id="9" name="Rectangle 8"/>
            <p:cNvSpPr/>
            <p:nvPr/>
          </p:nvSpPr>
          <p:spPr bwMode="auto">
            <a:xfrm>
              <a:off x="3141882" y="3014733"/>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Document supported workloads to establish operational commitments </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itle 1"/>
            <p:cNvSpPr txBox="1">
              <a:spLocks/>
            </p:cNvSpPr>
            <p:nvPr/>
          </p:nvSpPr>
          <p:spPr>
            <a:xfrm>
              <a:off x="752077" y="3014734"/>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11" name="Oval 10"/>
            <p:cNvSpPr/>
            <p:nvPr/>
          </p:nvSpPr>
          <p:spPr bwMode="auto">
            <a:xfrm>
              <a:off x="500385" y="3182708"/>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 name="Group 4">
            <a:extLst>
              <a:ext uri="{FF2B5EF4-FFF2-40B4-BE49-F238E27FC236}">
                <a16:creationId xmlns:a16="http://schemas.microsoft.com/office/drawing/2014/main" id="{59AB133C-BD50-4AFE-B3D6-29F66AB0C387}"/>
              </a:ext>
            </a:extLst>
          </p:cNvPr>
          <p:cNvGrpSpPr/>
          <p:nvPr/>
        </p:nvGrpSpPr>
        <p:grpSpPr>
          <a:xfrm>
            <a:off x="500385" y="4163794"/>
            <a:ext cx="6838153" cy="839331"/>
            <a:chOff x="500385" y="4253340"/>
            <a:chExt cx="6838153" cy="839331"/>
          </a:xfrm>
        </p:grpSpPr>
        <p:sp>
          <p:nvSpPr>
            <p:cNvPr id="23" name="Rectangle 22"/>
            <p:cNvSpPr/>
            <p:nvPr/>
          </p:nvSpPr>
          <p:spPr bwMode="auto">
            <a:xfrm>
              <a:off x="3141882" y="4253340"/>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Make use of the included best practices </a:t>
              </a:r>
              <a:b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based on business commitments and operations decisions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4" name="Title 1"/>
            <p:cNvSpPr txBox="1">
              <a:spLocks/>
            </p:cNvSpPr>
            <p:nvPr/>
          </p:nvSpPr>
          <p:spPr>
            <a:xfrm>
              <a:off x="752077" y="4253341"/>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25" name="Oval 24"/>
            <p:cNvSpPr/>
            <p:nvPr/>
          </p:nvSpPr>
          <p:spPr bwMode="auto">
            <a:xfrm>
              <a:off x="500385" y="4421315"/>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grpSp>
      <p:grpSp>
        <p:nvGrpSpPr>
          <p:cNvPr id="12" name="Group 11">
            <a:extLst>
              <a:ext uri="{FF2B5EF4-FFF2-40B4-BE49-F238E27FC236}">
                <a16:creationId xmlns:a16="http://schemas.microsoft.com/office/drawing/2014/main" id="{BAD97F97-1316-4695-B3DC-BB254F95DF04}"/>
              </a:ext>
            </a:extLst>
          </p:cNvPr>
          <p:cNvGrpSpPr/>
          <p:nvPr/>
        </p:nvGrpSpPr>
        <p:grpSpPr>
          <a:xfrm>
            <a:off x="500385" y="5246406"/>
            <a:ext cx="6838153" cy="839331"/>
            <a:chOff x="500385" y="5491948"/>
            <a:chExt cx="6838153" cy="839331"/>
          </a:xfrm>
        </p:grpSpPr>
        <p:sp>
          <p:nvSpPr>
            <p:cNvPr id="27" name="Rectangle 26"/>
            <p:cNvSpPr/>
            <p:nvPr/>
          </p:nvSpPr>
          <p:spPr bwMode="auto">
            <a:xfrm>
              <a:off x="3141882" y="5491948"/>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Use a deeper architecture review to deliver on resiliency and reliability commitments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8" name="Title 1"/>
            <p:cNvSpPr txBox="1">
              <a:spLocks/>
            </p:cNvSpPr>
            <p:nvPr/>
          </p:nvSpPr>
          <p:spPr>
            <a:xfrm>
              <a:off x="752077" y="5491949"/>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Advanced operations &amp; design principals</a:t>
              </a:r>
            </a:p>
          </p:txBody>
        </p:sp>
        <p:sp>
          <p:nvSpPr>
            <p:cNvPr id="29" name="Oval 28"/>
            <p:cNvSpPr/>
            <p:nvPr/>
          </p:nvSpPr>
          <p:spPr bwMode="auto">
            <a:xfrm>
              <a:off x="500385" y="5659923"/>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20" name="Rectangle 19">
            <a:extLst>
              <a:ext uri="{FF2B5EF4-FFF2-40B4-BE49-F238E27FC236}">
                <a16:creationId xmlns:a16="http://schemas.microsoft.com/office/drawing/2014/main" id="{659A2D2D-755E-4C34-A7D6-FCDCC3D52A2B}"/>
              </a:ext>
            </a:extLst>
          </p:cNvPr>
          <p:cNvSpPr/>
          <p:nvPr/>
        </p:nvSpPr>
        <p:spPr>
          <a:xfrm>
            <a:off x="-1" y="5169303"/>
            <a:ext cx="7784671" cy="16886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988795D-CA56-4DDE-9E97-AD678944AE6B}"/>
              </a:ext>
            </a:extLst>
          </p:cNvPr>
          <p:cNvSpPr/>
          <p:nvPr/>
        </p:nvSpPr>
        <p:spPr>
          <a:xfrm>
            <a:off x="0" y="1857137"/>
            <a:ext cx="8063345" cy="213868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91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367049" cy="5683250"/>
          </a:xfrm>
        </p:spPr>
        <p:txBody>
          <a:bodyPr/>
          <a:lstStyle/>
          <a:p>
            <a:r>
              <a:rPr lang="en-IN"/>
              <a:t>Enhance management baseline</a:t>
            </a:r>
          </a:p>
        </p:txBody>
      </p:sp>
      <p:sp>
        <p:nvSpPr>
          <p:cNvPr id="10" name="Rectangle: Rounded Corners 9">
            <a:extLst>
              <a:ext uri="{FF2B5EF4-FFF2-40B4-BE49-F238E27FC236}">
                <a16:creationId xmlns:a16="http://schemas.microsoft.com/office/drawing/2014/main" id="{6FDE0D81-ABC8-4897-828E-7B4FAA28F119}"/>
              </a:ext>
            </a:extLst>
          </p:cNvPr>
          <p:cNvSpPr/>
          <p:nvPr/>
        </p:nvSpPr>
        <p:spPr bwMode="auto">
          <a:xfrm>
            <a:off x="4858442" y="978674"/>
            <a:ext cx="6745295" cy="2152765"/>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Why do you need this?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Outline a minimum viable product (MVP) for cloud management services, referred to as a management baseline, and add common improvements to the baseline.</a:t>
            </a:r>
          </a:p>
        </p:txBody>
      </p:sp>
      <p:sp>
        <p:nvSpPr>
          <p:cNvPr id="11" name="Rectangle: Rounded Corners 10">
            <a:extLst>
              <a:ext uri="{FF2B5EF4-FFF2-40B4-BE49-F238E27FC236}">
                <a16:creationId xmlns:a16="http://schemas.microsoft.com/office/drawing/2014/main" id="{C797918E-309D-4DEA-AA08-2AE9AD6978A9}"/>
              </a:ext>
            </a:extLst>
          </p:cNvPr>
          <p:cNvSpPr/>
          <p:nvPr/>
        </p:nvSpPr>
        <p:spPr bwMode="auto">
          <a:xfrm>
            <a:off x="4858442" y="3253564"/>
            <a:ext cx="6745295" cy="2477386"/>
          </a:xfrm>
          <a:prstGeom prst="roundRect">
            <a:avLst>
              <a:gd name="adj" fmla="val 23657"/>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Goals for management baseline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 addition to management baseline, improve business commitments with enhanced management baseline </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 uptime and decrease recovery times for the entire portfolio of workloads with cloud-native tools </a:t>
            </a:r>
          </a:p>
        </p:txBody>
      </p:sp>
    </p:spTree>
    <p:extLst>
      <p:ext uri="{BB962C8B-B14F-4D97-AF65-F5344CB8AC3E}">
        <p14:creationId xmlns:p14="http://schemas.microsoft.com/office/powerpoint/2010/main" val="1363974186"/>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p:txBody>
          <a:bodyPr/>
          <a:lstStyle/>
          <a:p>
            <a:r>
              <a:rPr lang="en-IN" b="1"/>
              <a:t>Methodology to enable cloud management</a:t>
            </a:r>
            <a:endParaRPr lang="en-IN"/>
          </a:p>
        </p:txBody>
      </p:sp>
      <p:sp>
        <p:nvSpPr>
          <p:cNvPr id="32" name="Rectangle: Rounded Corners 31">
            <a:extLst>
              <a:ext uri="{FF2B5EF4-FFF2-40B4-BE49-F238E27FC236}">
                <a16:creationId xmlns:a16="http://schemas.microsoft.com/office/drawing/2014/main" id="{F8C188CE-56F3-4EDF-BDAF-1AE8BC4FC6FD}"/>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AA142500-7B52-461B-B677-0FFC2413BF52}"/>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54AE46A5-B2CD-4978-948D-C182D9837995}"/>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E6A54016-D05C-486A-9888-126AC7BA67D3}"/>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1FB67C9B-D1BC-469D-A555-37DF9EC21E70}"/>
              </a:ext>
            </a:extLst>
          </p:cNvPr>
          <p:cNvSpPr txBox="1"/>
          <p:nvPr/>
        </p:nvSpPr>
        <p:spPr>
          <a:xfrm>
            <a:off x="4256508" y="1731510"/>
            <a:ext cx="23724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44" name="TextBox 43">
            <a:extLst>
              <a:ext uri="{FF2B5EF4-FFF2-40B4-BE49-F238E27FC236}">
                <a16:creationId xmlns:a16="http://schemas.microsoft.com/office/drawing/2014/main" id="{22A93B45-9997-4841-90AA-64D1CBD681EE}"/>
              </a:ext>
            </a:extLst>
          </p:cNvPr>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48" name="Rounded Rectangle 19">
            <a:extLst>
              <a:ext uri="{FF2B5EF4-FFF2-40B4-BE49-F238E27FC236}">
                <a16:creationId xmlns:a16="http://schemas.microsoft.com/office/drawing/2014/main" id="{F0D75B59-A7BA-492E-8986-0C4EE0383BE4}"/>
              </a:ext>
            </a:extLst>
          </p:cNvPr>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F0D9158-542A-4536-B0F8-39A86D0C6CB6}"/>
              </a:ext>
            </a:extLst>
          </p:cNvPr>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50" name="Rectangle 49">
            <a:extLst>
              <a:ext uri="{FF2B5EF4-FFF2-40B4-BE49-F238E27FC236}">
                <a16:creationId xmlns:a16="http://schemas.microsoft.com/office/drawing/2014/main" id="{152C0F28-9A70-4589-93ED-6B05215E3603}"/>
              </a:ext>
            </a:extLst>
          </p:cNvPr>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52" name="Rectangle 51">
            <a:extLst>
              <a:ext uri="{FF2B5EF4-FFF2-40B4-BE49-F238E27FC236}">
                <a16:creationId xmlns:a16="http://schemas.microsoft.com/office/drawing/2014/main" id="{F0B7AEFD-83F7-45D9-BF95-0A5F1266AEF5}"/>
              </a:ext>
            </a:extLst>
          </p:cNvPr>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54" name="Rounded Rectangle 24">
            <a:extLst>
              <a:ext uri="{FF2B5EF4-FFF2-40B4-BE49-F238E27FC236}">
                <a16:creationId xmlns:a16="http://schemas.microsoft.com/office/drawing/2014/main" id="{AEC19469-8428-42D9-99C6-ED1D6490921F}"/>
              </a:ext>
            </a:extLst>
          </p:cNvPr>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55" name="Rounded Rectangle 25">
            <a:extLst>
              <a:ext uri="{FF2B5EF4-FFF2-40B4-BE49-F238E27FC236}">
                <a16:creationId xmlns:a16="http://schemas.microsoft.com/office/drawing/2014/main" id="{550C0A3A-2846-43F8-8A20-4040E8AA9FF2}"/>
              </a:ext>
            </a:extLst>
          </p:cNvPr>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57" name="Straight Arrow Connector 56">
            <a:extLst>
              <a:ext uri="{FF2B5EF4-FFF2-40B4-BE49-F238E27FC236}">
                <a16:creationId xmlns:a16="http://schemas.microsoft.com/office/drawing/2014/main" id="{4D548033-3432-446C-894C-1CE034434933}"/>
              </a:ext>
            </a:extLst>
          </p:cNvPr>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C774950-FBFA-4928-A64F-CBEA6C44AD89}"/>
              </a:ext>
            </a:extLst>
          </p:cNvPr>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26">
            <a:extLst>
              <a:ext uri="{FF2B5EF4-FFF2-40B4-BE49-F238E27FC236}">
                <a16:creationId xmlns:a16="http://schemas.microsoft.com/office/drawing/2014/main" id="{54B3B4AA-B5F2-444E-8DCB-3CFC0C343D83}"/>
              </a:ext>
            </a:extLst>
          </p:cNvPr>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60" name="TextBox 59">
            <a:extLst>
              <a:ext uri="{FF2B5EF4-FFF2-40B4-BE49-F238E27FC236}">
                <a16:creationId xmlns:a16="http://schemas.microsoft.com/office/drawing/2014/main" id="{E6AA9A88-9D9D-434E-B9D4-2233D3042545}"/>
              </a:ext>
            </a:extLst>
          </p:cNvPr>
          <p:cNvSpPr txBox="1"/>
          <p:nvPr/>
        </p:nvSpPr>
        <p:spPr>
          <a:xfrm>
            <a:off x="9452633" y="1731510"/>
            <a:ext cx="165910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61" name="Rounded Rectangle 33">
            <a:extLst>
              <a:ext uri="{FF2B5EF4-FFF2-40B4-BE49-F238E27FC236}">
                <a16:creationId xmlns:a16="http://schemas.microsoft.com/office/drawing/2014/main" id="{F74EAF3A-39FC-4F7B-8344-2AF0DAF21132}"/>
              </a:ext>
            </a:extLst>
          </p:cNvPr>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62" name="Straight Connector 61">
            <a:extLst>
              <a:ext uri="{FF2B5EF4-FFF2-40B4-BE49-F238E27FC236}">
                <a16:creationId xmlns:a16="http://schemas.microsoft.com/office/drawing/2014/main" id="{3487A452-8AF0-4729-AC0B-9B430E1F3147}"/>
              </a:ext>
            </a:extLst>
          </p:cNvPr>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ounded Rectangle 32">
            <a:extLst>
              <a:ext uri="{FF2B5EF4-FFF2-40B4-BE49-F238E27FC236}">
                <a16:creationId xmlns:a16="http://schemas.microsoft.com/office/drawing/2014/main" id="{53DFFDC7-E245-4CAE-90E7-D29739F161B0}"/>
              </a:ext>
            </a:extLst>
          </p:cNvPr>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64" name="Straight Connector 63">
            <a:extLst>
              <a:ext uri="{FF2B5EF4-FFF2-40B4-BE49-F238E27FC236}">
                <a16:creationId xmlns:a16="http://schemas.microsoft.com/office/drawing/2014/main" id="{B9F142C5-9976-421F-968E-21A00D66FB1F}"/>
              </a:ext>
            </a:extLst>
          </p:cNvPr>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BB079BE-4582-4DFC-9F59-1AC5BD054290}"/>
              </a:ext>
            </a:extLst>
          </p:cNvPr>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66" name="Oval 65">
            <a:extLst>
              <a:ext uri="{FF2B5EF4-FFF2-40B4-BE49-F238E27FC236}">
                <a16:creationId xmlns:a16="http://schemas.microsoft.com/office/drawing/2014/main" id="{8DF36411-103C-442E-920C-73E27950F8E2}"/>
              </a:ext>
            </a:extLst>
          </p:cNvPr>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67" name="Rectangle 66">
            <a:extLst>
              <a:ext uri="{FF2B5EF4-FFF2-40B4-BE49-F238E27FC236}">
                <a16:creationId xmlns:a16="http://schemas.microsoft.com/office/drawing/2014/main" id="{542F8297-FB0F-424B-8023-52899554148A}"/>
              </a:ext>
            </a:extLst>
          </p:cNvPr>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68" name="Oval 67">
            <a:extLst>
              <a:ext uri="{FF2B5EF4-FFF2-40B4-BE49-F238E27FC236}">
                <a16:creationId xmlns:a16="http://schemas.microsoft.com/office/drawing/2014/main" id="{E6AC54BF-29AA-426C-8794-FEF4A794E260}"/>
              </a:ext>
            </a:extLst>
          </p:cNvPr>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71" name="Rectangle 70">
            <a:extLst>
              <a:ext uri="{FF2B5EF4-FFF2-40B4-BE49-F238E27FC236}">
                <a16:creationId xmlns:a16="http://schemas.microsoft.com/office/drawing/2014/main" id="{C297F9D1-290B-492E-8A16-3E4FF357F73F}"/>
              </a:ext>
            </a:extLst>
          </p:cNvPr>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72" name="Oval 71">
            <a:extLst>
              <a:ext uri="{FF2B5EF4-FFF2-40B4-BE49-F238E27FC236}">
                <a16:creationId xmlns:a16="http://schemas.microsoft.com/office/drawing/2014/main" id="{747FA372-B67B-4BAF-9AD6-2F022CFAACEE}"/>
              </a:ext>
            </a:extLst>
          </p:cNvPr>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sp>
        <p:nvSpPr>
          <p:cNvPr id="73" name="Rectangle 72">
            <a:extLst>
              <a:ext uri="{FF2B5EF4-FFF2-40B4-BE49-F238E27FC236}">
                <a16:creationId xmlns:a16="http://schemas.microsoft.com/office/drawing/2014/main" id="{D60088D9-F2FF-4983-93B1-C459D0A7FB2C}"/>
              </a:ext>
            </a:extLst>
          </p:cNvPr>
          <p:cNvSpPr/>
          <p:nvPr/>
        </p:nvSpPr>
        <p:spPr>
          <a:xfrm>
            <a:off x="0" y="1145219"/>
            <a:ext cx="12192000" cy="57127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0B25CAA-D1FE-4854-A467-52BBBF14B3BD}"/>
              </a:ext>
            </a:extLst>
          </p:cNvPr>
          <p:cNvGrpSpPr/>
          <p:nvPr/>
        </p:nvGrpSpPr>
        <p:grpSpPr>
          <a:xfrm>
            <a:off x="2136016" y="3578170"/>
            <a:ext cx="3662490" cy="2476972"/>
            <a:chOff x="2136016" y="3578170"/>
            <a:chExt cx="3662490" cy="2476972"/>
          </a:xfrm>
        </p:grpSpPr>
        <p:cxnSp>
          <p:nvCxnSpPr>
            <p:cNvPr id="56" name="Straight Arrow Connector 55">
              <a:extLst>
                <a:ext uri="{FF2B5EF4-FFF2-40B4-BE49-F238E27FC236}">
                  <a16:creationId xmlns:a16="http://schemas.microsoft.com/office/drawing/2014/main" id="{0288F28A-9A28-486B-8FE1-B8E8CEC71686}"/>
                </a:ext>
              </a:extLst>
            </p:cNvPr>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4A06AAB-0739-432C-B656-E04B602EDB89}"/>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4EE40C12-9FF9-4642-83FE-EC65DE3C5357}"/>
                </a:ext>
              </a:extLst>
            </p:cNvPr>
            <p:cNvSpPr txBox="1"/>
            <p:nvPr/>
          </p:nvSpPr>
          <p:spPr>
            <a:xfrm>
              <a:off x="2136016" y="4316600"/>
              <a:ext cx="9040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53" name="Rounded Rectangle 23">
              <a:extLst>
                <a:ext uri="{FF2B5EF4-FFF2-40B4-BE49-F238E27FC236}">
                  <a16:creationId xmlns:a16="http://schemas.microsoft.com/office/drawing/2014/main" id="{63E76BFF-B491-416C-B4B6-9FAD54AC4986}"/>
                </a:ext>
              </a:extLst>
            </p:cNvPr>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69" name="Rectangle 68">
              <a:extLst>
                <a:ext uri="{FF2B5EF4-FFF2-40B4-BE49-F238E27FC236}">
                  <a16:creationId xmlns:a16="http://schemas.microsoft.com/office/drawing/2014/main" id="{BBC82B9F-9485-442D-885C-8C7DCC446030}"/>
                </a:ext>
              </a:extLst>
            </p:cNvPr>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70" name="Oval 69">
              <a:extLst>
                <a:ext uri="{FF2B5EF4-FFF2-40B4-BE49-F238E27FC236}">
                  <a16:creationId xmlns:a16="http://schemas.microsoft.com/office/drawing/2014/main" id="{183ECA98-B666-48EB-A711-04E6AB356DFB}"/>
                </a:ext>
              </a:extLst>
            </p:cNvPr>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1420517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Enhanced baseline</a:t>
            </a:r>
          </a:p>
        </p:txBody>
      </p:sp>
      <p:sp>
        <p:nvSpPr>
          <p:cNvPr id="3" name="Text Placeholder 2"/>
          <p:cNvSpPr>
            <a:spLocks noGrp="1"/>
          </p:cNvSpPr>
          <p:nvPr>
            <p:ph type="body" sz="quarter" idx="4294967295"/>
          </p:nvPr>
        </p:nvSpPr>
        <p:spPr>
          <a:xfrm>
            <a:off x="455996" y="1663012"/>
            <a:ext cx="7114384" cy="677108"/>
          </a:xfrm>
        </p:spPr>
        <p:txBody>
          <a:bodyPr/>
          <a:lstStyle/>
          <a:p>
            <a:r>
              <a:rPr lang="en-US" sz="1600" spc="0">
                <a:solidFill>
                  <a:schemeClr val="tx2"/>
                </a:solidFill>
                <a:latin typeface="+mn-lt"/>
              </a:rPr>
              <a:t>Evaluate common additions to the baseline that might meet business needs</a:t>
            </a:r>
          </a:p>
        </p:txBody>
      </p:sp>
      <p:sp>
        <p:nvSpPr>
          <p:cNvPr id="14" name="Text Placeholder 2"/>
          <p:cNvSpPr txBox="1">
            <a:spLocks/>
          </p:cNvSpPr>
          <p:nvPr/>
        </p:nvSpPr>
        <p:spPr>
          <a:xfrm>
            <a:off x="455995" y="2340120"/>
            <a:ext cx="7114385" cy="39805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Use enhanced management baseline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cloud-native operations tools and processes to extend the business commitment</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 number of mission-critical workloads might require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enhancements to the management baseline for better commitment</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Enhanced baseline can be enabled to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perform advanced management operations and processes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such as: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Service change tracking </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ITSM integration</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Operations automation</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Multi-cloud operations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Guest automation</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Breach notification</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Advanced operations</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2733056"/>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Resource Graph</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IT Service Management Connector</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 Hybrid Runbook Worker</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Desired State Configuration (DSC)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Security Center</a:t>
            </a:r>
          </a:p>
        </p:txBody>
      </p:sp>
      <p:sp>
        <p:nvSpPr>
          <p:cNvPr id="18" name="TextBox 17">
            <a:extLst>
              <a:ext uri="{FF2B5EF4-FFF2-40B4-BE49-F238E27FC236}">
                <a16:creationId xmlns:a16="http://schemas.microsoft.com/office/drawing/2014/main" id="{2BC51E1A-4249-4A29-B150-837D16F7B17A}"/>
              </a:ext>
            </a:extLst>
          </p:cNvPr>
          <p:cNvSpPr txBox="1"/>
          <p:nvPr/>
        </p:nvSpPr>
        <p:spPr>
          <a:xfrm>
            <a:off x="8799247" y="5058785"/>
            <a:ext cx="800668"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19" name="Rounded Rectangle 23">
            <a:extLst>
              <a:ext uri="{FF2B5EF4-FFF2-40B4-BE49-F238E27FC236}">
                <a16:creationId xmlns:a16="http://schemas.microsoft.com/office/drawing/2014/main" id="{39F38B6A-6544-4E1C-BE5A-5BA2DC86BDFA}"/>
              </a:ext>
            </a:extLst>
          </p:cNvPr>
          <p:cNvSpPr/>
          <p:nvPr/>
        </p:nvSpPr>
        <p:spPr bwMode="auto">
          <a:xfrm>
            <a:off x="9994581" y="4842228"/>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11" name="Rectangle: Rounded Corners 10">
            <a:extLst>
              <a:ext uri="{FF2B5EF4-FFF2-40B4-BE49-F238E27FC236}">
                <a16:creationId xmlns:a16="http://schemas.microsoft.com/office/drawing/2014/main" id="{241E8089-12BB-43B3-BC1F-29C8E3E0615D}"/>
              </a:ext>
            </a:extLst>
          </p:cNvPr>
          <p:cNvSpPr/>
          <p:nvPr/>
        </p:nvSpPr>
        <p:spPr bwMode="auto">
          <a:xfrm>
            <a:off x="8654902" y="4727239"/>
            <a:ext cx="3081103" cy="1093978"/>
          </a:xfrm>
          <a:prstGeom prst="roundRect">
            <a:avLst>
              <a:gd name="adj" fmla="val 1830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9349385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
        <p:nvSpPr>
          <p:cNvPr id="6" name="Title 1">
            <a:extLst>
              <a:ext uri="{FF2B5EF4-FFF2-40B4-BE49-F238E27FC236}">
                <a16:creationId xmlns:a16="http://schemas.microsoft.com/office/drawing/2014/main" id="{17BEE759-00EA-40BF-AD4B-8248AB990B60}"/>
              </a:ext>
            </a:extLst>
          </p:cNvPr>
          <p:cNvSpPr txBox="1">
            <a:spLocks/>
          </p:cNvSpPr>
          <p:nvPr/>
        </p:nvSpPr>
        <p:spPr>
          <a:xfrm>
            <a:off x="648595" y="2959377"/>
            <a:ext cx="9144000" cy="498598"/>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rgbClr val="50E6FF"/>
                </a:solidFill>
                <a:latin typeface="+mj-lt"/>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dirty="0">
                <a:ln>
                  <a:noFill/>
                </a:ln>
                <a:solidFill>
                  <a:srgbClr val="50E6FF"/>
                </a:solidFill>
                <a:effectLst/>
                <a:uLnTx/>
                <a:uFillTx/>
                <a:latin typeface="Segoe UI Semibold" panose="020B0702040204020203" pitchFamily="34" charset="0"/>
                <a:ea typeface="+mj-ea"/>
                <a:cs typeface="Segoe UI Semibold" panose="020B0702040204020203" pitchFamily="34" charset="0"/>
              </a:rPr>
              <a:t>Advanced operations and design principals</a:t>
            </a:r>
          </a:p>
        </p:txBody>
      </p:sp>
    </p:spTree>
    <p:extLst>
      <p:ext uri="{BB962C8B-B14F-4D97-AF65-F5344CB8AC3E}">
        <p14:creationId xmlns:p14="http://schemas.microsoft.com/office/powerpoint/2010/main" val="378722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6" y="620429"/>
            <a:ext cx="6997427" cy="795089"/>
          </a:xfrm>
        </p:spPr>
        <p:txBody>
          <a:bodyPr/>
          <a:lstStyle/>
          <a:p>
            <a:r>
              <a:rPr lang="en-IN"/>
              <a:t>Cloud management for </a:t>
            </a:r>
            <a:br>
              <a:rPr lang="en-IN"/>
            </a:br>
            <a:r>
              <a:rPr lang="en-IN"/>
              <a:t>cloud adoption efficiency</a:t>
            </a:r>
          </a:p>
        </p:txBody>
      </p:sp>
      <p:grpSp>
        <p:nvGrpSpPr>
          <p:cNvPr id="3" name="Group 2">
            <a:extLst>
              <a:ext uri="{FF2B5EF4-FFF2-40B4-BE49-F238E27FC236}">
                <a16:creationId xmlns:a16="http://schemas.microsoft.com/office/drawing/2014/main" id="{4E5C9DBD-2CDB-4992-B2B9-33A1763EBABC}"/>
              </a:ext>
            </a:extLst>
          </p:cNvPr>
          <p:cNvGrpSpPr/>
          <p:nvPr/>
        </p:nvGrpSpPr>
        <p:grpSpPr>
          <a:xfrm>
            <a:off x="500385" y="1994980"/>
            <a:ext cx="6838153" cy="851386"/>
            <a:chOff x="500385" y="1764071"/>
            <a:chExt cx="6838153" cy="851386"/>
          </a:xfrm>
        </p:grpSpPr>
        <p:sp>
          <p:nvSpPr>
            <p:cNvPr id="6" name="Rectangle 5"/>
            <p:cNvSpPr/>
            <p:nvPr/>
          </p:nvSpPr>
          <p:spPr bwMode="auto">
            <a:xfrm>
              <a:off x="3141882" y="1764071"/>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Define the criticality classifications, cloud management tools, and processes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itle 1"/>
            <p:cNvSpPr txBox="1">
              <a:spLocks/>
            </p:cNvSpPr>
            <p:nvPr/>
          </p:nvSpPr>
          <p:spPr>
            <a:xfrm>
              <a:off x="752077" y="1777923"/>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Establish management baseline</a:t>
              </a:r>
              <a:endParaRPr kumimoji="0" lang="en-US" sz="14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endParaRPr>
            </a:p>
          </p:txBody>
        </p:sp>
        <p:sp>
          <p:nvSpPr>
            <p:cNvPr id="8" name="Oval 7"/>
            <p:cNvSpPr/>
            <p:nvPr/>
          </p:nvSpPr>
          <p:spPr bwMode="auto">
            <a:xfrm>
              <a:off x="500385" y="1945897"/>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2" name="Group 1">
            <a:extLst>
              <a:ext uri="{FF2B5EF4-FFF2-40B4-BE49-F238E27FC236}">
                <a16:creationId xmlns:a16="http://schemas.microsoft.com/office/drawing/2014/main" id="{0507D3CA-CB16-4005-BC3A-0646AE5C39D3}"/>
              </a:ext>
            </a:extLst>
          </p:cNvPr>
          <p:cNvGrpSpPr/>
          <p:nvPr/>
        </p:nvGrpSpPr>
        <p:grpSpPr>
          <a:xfrm>
            <a:off x="500385" y="3079387"/>
            <a:ext cx="6838153" cy="839331"/>
            <a:chOff x="500385" y="3014733"/>
            <a:chExt cx="6838153" cy="839331"/>
          </a:xfrm>
        </p:grpSpPr>
        <p:sp>
          <p:nvSpPr>
            <p:cNvPr id="9" name="Rectangle 8"/>
            <p:cNvSpPr/>
            <p:nvPr/>
          </p:nvSpPr>
          <p:spPr bwMode="auto">
            <a:xfrm>
              <a:off x="3141882" y="3014733"/>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Document supported workloads to establish operational commitments </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itle 1"/>
            <p:cNvSpPr txBox="1">
              <a:spLocks/>
            </p:cNvSpPr>
            <p:nvPr/>
          </p:nvSpPr>
          <p:spPr>
            <a:xfrm>
              <a:off x="752077" y="3014734"/>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11" name="Oval 10"/>
            <p:cNvSpPr/>
            <p:nvPr/>
          </p:nvSpPr>
          <p:spPr bwMode="auto">
            <a:xfrm>
              <a:off x="500385" y="3182708"/>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endPar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grpSp>
        <p:nvGrpSpPr>
          <p:cNvPr id="5" name="Group 4">
            <a:extLst>
              <a:ext uri="{FF2B5EF4-FFF2-40B4-BE49-F238E27FC236}">
                <a16:creationId xmlns:a16="http://schemas.microsoft.com/office/drawing/2014/main" id="{59AB133C-BD50-4AFE-B3D6-29F66AB0C387}"/>
              </a:ext>
            </a:extLst>
          </p:cNvPr>
          <p:cNvGrpSpPr/>
          <p:nvPr/>
        </p:nvGrpSpPr>
        <p:grpSpPr>
          <a:xfrm>
            <a:off x="500385" y="4163794"/>
            <a:ext cx="6838153" cy="839331"/>
            <a:chOff x="500385" y="4253340"/>
            <a:chExt cx="6838153" cy="839331"/>
          </a:xfrm>
        </p:grpSpPr>
        <p:sp>
          <p:nvSpPr>
            <p:cNvPr id="23" name="Rectangle 22"/>
            <p:cNvSpPr/>
            <p:nvPr/>
          </p:nvSpPr>
          <p:spPr bwMode="auto">
            <a:xfrm>
              <a:off x="3141882" y="4253340"/>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Make use of the included best practices </a:t>
              </a:r>
              <a:b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based on business commitments and operations decisions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4" name="Title 1"/>
            <p:cNvSpPr txBox="1">
              <a:spLocks/>
            </p:cNvSpPr>
            <p:nvPr/>
          </p:nvSpPr>
          <p:spPr>
            <a:xfrm>
              <a:off x="752077" y="4253341"/>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25" name="Oval 24"/>
            <p:cNvSpPr/>
            <p:nvPr/>
          </p:nvSpPr>
          <p:spPr bwMode="auto">
            <a:xfrm>
              <a:off x="500385" y="4421315"/>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grpSp>
      <p:grpSp>
        <p:nvGrpSpPr>
          <p:cNvPr id="12" name="Group 11">
            <a:extLst>
              <a:ext uri="{FF2B5EF4-FFF2-40B4-BE49-F238E27FC236}">
                <a16:creationId xmlns:a16="http://schemas.microsoft.com/office/drawing/2014/main" id="{BAD97F97-1316-4695-B3DC-BB254F95DF04}"/>
              </a:ext>
            </a:extLst>
          </p:cNvPr>
          <p:cNvGrpSpPr/>
          <p:nvPr/>
        </p:nvGrpSpPr>
        <p:grpSpPr>
          <a:xfrm>
            <a:off x="500385" y="5246406"/>
            <a:ext cx="6838153" cy="839331"/>
            <a:chOff x="500385" y="5491948"/>
            <a:chExt cx="6838153" cy="839331"/>
          </a:xfrm>
        </p:grpSpPr>
        <p:sp>
          <p:nvSpPr>
            <p:cNvPr id="27" name="Rectangle 26"/>
            <p:cNvSpPr/>
            <p:nvPr/>
          </p:nvSpPr>
          <p:spPr bwMode="auto">
            <a:xfrm>
              <a:off x="3141882" y="5491948"/>
              <a:ext cx="4196656" cy="839331"/>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8" tIns="149152" rIns="186438" bIns="149152" numCol="1" spcCol="0" rtlCol="0" fromWordArt="0" anchor="ctr" anchorCtr="0" forceAA="0" compatLnSpc="1">
              <a:prstTxWarp prst="textNoShape">
                <a:avLst/>
              </a:prstTxWarp>
              <a:noAutofit/>
            </a:bodyPr>
            <a:lstStyle/>
            <a:p>
              <a:pPr marL="0" marR="0" lvl="0" indent="0" algn="l" defTabSz="950493" rtl="0" eaLnBrk="1" fontAlgn="base" latinLnBrk="0" hangingPunct="1">
                <a:lnSpc>
                  <a:spcPts val="1815"/>
                </a:lnSpc>
                <a:spcBef>
                  <a:spcPts val="306"/>
                </a:spcBef>
                <a:spcAft>
                  <a:spcPts val="306"/>
                </a:spcAft>
                <a:buClrTx/>
                <a:buSzTx/>
                <a:buFontTx/>
                <a:buNone/>
                <a:tabLst/>
                <a:defRPr/>
              </a:pPr>
              <a:r>
                <a:rPr kumimoji="0" lang="en-IN" sz="142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Use a deeper architecture review to deliver on resiliency and reliability commitments</a:t>
              </a:r>
              <a:endParaRPr kumimoji="0" lang="en-US" sz="1428" b="1" i="1"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8" name="Title 1"/>
            <p:cNvSpPr txBox="1">
              <a:spLocks/>
            </p:cNvSpPr>
            <p:nvPr/>
          </p:nvSpPr>
          <p:spPr>
            <a:xfrm>
              <a:off x="752077" y="5491949"/>
              <a:ext cx="2389805" cy="837534"/>
            </a:xfrm>
            <a:prstGeom prst="rect">
              <a:avLst/>
            </a:prstGeom>
            <a:solidFill>
              <a:schemeClr val="bg1"/>
            </a:solidFill>
            <a:ln>
              <a:solidFill>
                <a:schemeClr val="accent1"/>
              </a:solidFill>
            </a:ln>
          </p:spPr>
          <p:txBody>
            <a:bodyPr vert="horz" wrap="square" lIns="373035" tIns="93258" rIns="149214" bIns="9325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2" normalizeH="0" baseline="0" noProof="0">
                  <a:ln w="3175">
                    <a:noFill/>
                  </a:ln>
                  <a:solidFill>
                    <a:srgbClr val="44546A"/>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29" name="Oval 28"/>
            <p:cNvSpPr/>
            <p:nvPr/>
          </p:nvSpPr>
          <p:spPr bwMode="auto">
            <a:xfrm>
              <a:off x="500385" y="5659923"/>
              <a:ext cx="503386" cy="503386"/>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pic>
        <p:nvPicPr>
          <p:cNvPr id="31" name="Picture 30"/>
          <p:cNvPicPr>
            <a:picLocks noChangeAspect="1"/>
          </p:cNvPicPr>
          <p:nvPr/>
        </p:nvPicPr>
        <p:blipFill rotWithShape="1">
          <a:blip r:embed="rId3" cstate="screen">
            <a:extLst>
              <a:ext uri="{28A0092B-C50C-407E-A947-70E740481C1C}">
                <a14:useLocalDpi xmlns:a14="http://schemas.microsoft.com/office/drawing/2010/main"/>
              </a:ext>
            </a:extLst>
          </a:blip>
          <a:srcRect l="8423"/>
          <a:stretch/>
        </p:blipFill>
        <p:spPr>
          <a:xfrm>
            <a:off x="8063345" y="-1"/>
            <a:ext cx="4371455" cy="6858001"/>
          </a:xfrm>
          <a:prstGeom prst="rect">
            <a:avLst/>
          </a:prstGeom>
        </p:spPr>
      </p:pic>
      <p:sp>
        <p:nvSpPr>
          <p:cNvPr id="21" name="Rectangle 20">
            <a:extLst>
              <a:ext uri="{FF2B5EF4-FFF2-40B4-BE49-F238E27FC236}">
                <a16:creationId xmlns:a16="http://schemas.microsoft.com/office/drawing/2014/main" id="{9988795D-CA56-4DDE-9E97-AD678944AE6B}"/>
              </a:ext>
            </a:extLst>
          </p:cNvPr>
          <p:cNvSpPr/>
          <p:nvPr/>
        </p:nvSpPr>
        <p:spPr>
          <a:xfrm>
            <a:off x="0" y="1857137"/>
            <a:ext cx="7749765" cy="329965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3509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367049" cy="5683250"/>
          </a:xfrm>
        </p:spPr>
        <p:txBody>
          <a:bodyPr/>
          <a:lstStyle/>
          <a:p>
            <a:r>
              <a:rPr lang="en-IN"/>
              <a:t>Advanced operations and design principles</a:t>
            </a:r>
          </a:p>
        </p:txBody>
      </p:sp>
      <p:sp>
        <p:nvSpPr>
          <p:cNvPr id="10" name="Rectangle: Rounded Corners 9">
            <a:extLst>
              <a:ext uri="{FF2B5EF4-FFF2-40B4-BE49-F238E27FC236}">
                <a16:creationId xmlns:a16="http://schemas.microsoft.com/office/drawing/2014/main" id="{6FDE0D81-ABC8-4897-828E-7B4FAA28F119}"/>
              </a:ext>
            </a:extLst>
          </p:cNvPr>
          <p:cNvSpPr/>
          <p:nvPr/>
        </p:nvSpPr>
        <p:spPr bwMode="auto">
          <a:xfrm>
            <a:off x="4858442" y="978674"/>
            <a:ext cx="6745295" cy="2152765"/>
          </a:xfrm>
          <a:prstGeom prst="roundRect">
            <a:avLst>
              <a:gd name="adj" fmla="val 21629"/>
            </a:avLst>
          </a:prstGeom>
          <a:no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Why do you need this?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Management specialization is required to improve the design of common systems (platforms) or specific workloads to effectively minimize interruptions.</a:t>
            </a:r>
          </a:p>
        </p:txBody>
      </p:sp>
      <p:sp>
        <p:nvSpPr>
          <p:cNvPr id="11" name="Rectangle: Rounded Corners 10">
            <a:extLst>
              <a:ext uri="{FF2B5EF4-FFF2-40B4-BE49-F238E27FC236}">
                <a16:creationId xmlns:a16="http://schemas.microsoft.com/office/drawing/2014/main" id="{C797918E-309D-4DEA-AA08-2AE9AD6978A9}"/>
              </a:ext>
            </a:extLst>
          </p:cNvPr>
          <p:cNvSpPr/>
          <p:nvPr/>
        </p:nvSpPr>
        <p:spPr bwMode="auto">
          <a:xfrm>
            <a:off x="4858442" y="3253563"/>
            <a:ext cx="6745295" cy="2700669"/>
          </a:xfrm>
          <a:prstGeom prst="roundRect">
            <a:avLst>
              <a:gd name="adj" fmla="val 21629"/>
            </a:avLst>
          </a:prstGeom>
          <a:no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Goals for management baseline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 the resiliency and design of business workloads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Detect trends and provide automated remediation</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repeatable solutions to minimize maintenance overhead</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 advanced monitoring tools to discover incremental improvements</a:t>
            </a:r>
          </a:p>
        </p:txBody>
      </p:sp>
    </p:spTree>
    <p:extLst>
      <p:ext uri="{BB962C8B-B14F-4D97-AF65-F5344CB8AC3E}">
        <p14:creationId xmlns:p14="http://schemas.microsoft.com/office/powerpoint/2010/main" val="177329066"/>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p:txBody>
          <a:bodyPr/>
          <a:lstStyle/>
          <a:p>
            <a:r>
              <a:rPr lang="en-IN" b="1"/>
              <a:t>Methodology to enable cloud management</a:t>
            </a:r>
            <a:endParaRPr lang="en-IN"/>
          </a:p>
        </p:txBody>
      </p:sp>
      <p:sp>
        <p:nvSpPr>
          <p:cNvPr id="32" name="Rectangle: Rounded Corners 31">
            <a:extLst>
              <a:ext uri="{FF2B5EF4-FFF2-40B4-BE49-F238E27FC236}">
                <a16:creationId xmlns:a16="http://schemas.microsoft.com/office/drawing/2014/main" id="{C3D9ACD3-04FA-4925-BD95-D3E09C66C377}"/>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B358CC8E-829F-4149-BC79-5B93B2AA1506}"/>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A09375CC-3E81-4DDA-BFBC-B5A16F024C40}"/>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343662E9-CDE9-4537-9E07-C0E04D8B566E}"/>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37109F18-80ED-46BD-859A-E7A06754F442}"/>
              </a:ext>
            </a:extLst>
          </p:cNvPr>
          <p:cNvSpPr txBox="1"/>
          <p:nvPr/>
        </p:nvSpPr>
        <p:spPr>
          <a:xfrm>
            <a:off x="4256508" y="1731510"/>
            <a:ext cx="2422138"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44" name="TextBox 43">
            <a:extLst>
              <a:ext uri="{FF2B5EF4-FFF2-40B4-BE49-F238E27FC236}">
                <a16:creationId xmlns:a16="http://schemas.microsoft.com/office/drawing/2014/main" id="{447A27A3-4E45-46A3-944D-FDDD8E51CB7A}"/>
              </a:ext>
            </a:extLst>
          </p:cNvPr>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46" name="Rounded Rectangle 19">
            <a:extLst>
              <a:ext uri="{FF2B5EF4-FFF2-40B4-BE49-F238E27FC236}">
                <a16:creationId xmlns:a16="http://schemas.microsoft.com/office/drawing/2014/main" id="{BC610F32-A59A-40CA-93E7-1C00F16137B6}"/>
              </a:ext>
            </a:extLst>
          </p:cNvPr>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472B4D84-40C2-46C0-927E-FF3EFFD8F0AD}"/>
              </a:ext>
            </a:extLst>
          </p:cNvPr>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48" name="Rectangle 47">
            <a:extLst>
              <a:ext uri="{FF2B5EF4-FFF2-40B4-BE49-F238E27FC236}">
                <a16:creationId xmlns:a16="http://schemas.microsoft.com/office/drawing/2014/main" id="{8C5F1352-B85D-49B1-9810-ACD05436982F}"/>
              </a:ext>
            </a:extLst>
          </p:cNvPr>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52" name="Rectangle 51">
            <a:extLst>
              <a:ext uri="{FF2B5EF4-FFF2-40B4-BE49-F238E27FC236}">
                <a16:creationId xmlns:a16="http://schemas.microsoft.com/office/drawing/2014/main" id="{A469EAE1-D5A4-47F7-ABDB-943A648D50DB}"/>
              </a:ext>
            </a:extLst>
          </p:cNvPr>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53" name="Rounded Rectangle 23">
            <a:extLst>
              <a:ext uri="{FF2B5EF4-FFF2-40B4-BE49-F238E27FC236}">
                <a16:creationId xmlns:a16="http://schemas.microsoft.com/office/drawing/2014/main" id="{BF4F0951-7221-4663-A04C-8B253C6AD191}"/>
              </a:ext>
            </a:extLst>
          </p:cNvPr>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cxnSp>
        <p:nvCxnSpPr>
          <p:cNvPr id="56" name="Straight Arrow Connector 55">
            <a:extLst>
              <a:ext uri="{FF2B5EF4-FFF2-40B4-BE49-F238E27FC236}">
                <a16:creationId xmlns:a16="http://schemas.microsoft.com/office/drawing/2014/main" id="{E4E8000D-F1E3-49B6-98A1-697AA4A61081}"/>
              </a:ext>
            </a:extLst>
          </p:cNvPr>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26">
            <a:extLst>
              <a:ext uri="{FF2B5EF4-FFF2-40B4-BE49-F238E27FC236}">
                <a16:creationId xmlns:a16="http://schemas.microsoft.com/office/drawing/2014/main" id="{202A3B32-CC95-4C28-8B61-E128A471B32C}"/>
              </a:ext>
            </a:extLst>
          </p:cNvPr>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60" name="TextBox 59">
            <a:extLst>
              <a:ext uri="{FF2B5EF4-FFF2-40B4-BE49-F238E27FC236}">
                <a16:creationId xmlns:a16="http://schemas.microsoft.com/office/drawing/2014/main" id="{7DBCE972-4841-4D9F-AB51-6D7055B33640}"/>
              </a:ext>
            </a:extLst>
          </p:cNvPr>
          <p:cNvSpPr txBox="1"/>
          <p:nvPr/>
        </p:nvSpPr>
        <p:spPr>
          <a:xfrm>
            <a:off x="9452633" y="1731510"/>
            <a:ext cx="165910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61" name="Rounded Rectangle 33">
            <a:extLst>
              <a:ext uri="{FF2B5EF4-FFF2-40B4-BE49-F238E27FC236}">
                <a16:creationId xmlns:a16="http://schemas.microsoft.com/office/drawing/2014/main" id="{352F251E-C8C4-40DB-B6E7-E6B593579183}"/>
              </a:ext>
            </a:extLst>
          </p:cNvPr>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62" name="Straight Connector 61">
            <a:extLst>
              <a:ext uri="{FF2B5EF4-FFF2-40B4-BE49-F238E27FC236}">
                <a16:creationId xmlns:a16="http://schemas.microsoft.com/office/drawing/2014/main" id="{430802B6-3227-49AB-BB05-056B2FE645C2}"/>
              </a:ext>
            </a:extLst>
          </p:cNvPr>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ounded Rectangle 32">
            <a:extLst>
              <a:ext uri="{FF2B5EF4-FFF2-40B4-BE49-F238E27FC236}">
                <a16:creationId xmlns:a16="http://schemas.microsoft.com/office/drawing/2014/main" id="{B056D3F2-06D5-4788-BF2E-5904550A7B50}"/>
              </a:ext>
            </a:extLst>
          </p:cNvPr>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64" name="Straight Connector 63">
            <a:extLst>
              <a:ext uri="{FF2B5EF4-FFF2-40B4-BE49-F238E27FC236}">
                <a16:creationId xmlns:a16="http://schemas.microsoft.com/office/drawing/2014/main" id="{2F08E5F4-8F2A-4B37-A9C8-80B06D3CAD84}"/>
              </a:ext>
            </a:extLst>
          </p:cNvPr>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E8EDBBE-83B3-4E12-B9EF-0E0393EE942B}"/>
              </a:ext>
            </a:extLst>
          </p:cNvPr>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66" name="Oval 65">
            <a:extLst>
              <a:ext uri="{FF2B5EF4-FFF2-40B4-BE49-F238E27FC236}">
                <a16:creationId xmlns:a16="http://schemas.microsoft.com/office/drawing/2014/main" id="{B3F053EC-8545-442D-B096-E449A83739CF}"/>
              </a:ext>
            </a:extLst>
          </p:cNvPr>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67" name="Rectangle 66">
            <a:extLst>
              <a:ext uri="{FF2B5EF4-FFF2-40B4-BE49-F238E27FC236}">
                <a16:creationId xmlns:a16="http://schemas.microsoft.com/office/drawing/2014/main" id="{57C3A58F-B1EA-4139-A715-BB46446BA6AB}"/>
              </a:ext>
            </a:extLst>
          </p:cNvPr>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68" name="Oval 67">
            <a:extLst>
              <a:ext uri="{FF2B5EF4-FFF2-40B4-BE49-F238E27FC236}">
                <a16:creationId xmlns:a16="http://schemas.microsoft.com/office/drawing/2014/main" id="{67252B3C-9B25-4F43-B8B8-2EF114D2AF51}"/>
              </a:ext>
            </a:extLst>
          </p:cNvPr>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69" name="Rectangle 68">
            <a:extLst>
              <a:ext uri="{FF2B5EF4-FFF2-40B4-BE49-F238E27FC236}">
                <a16:creationId xmlns:a16="http://schemas.microsoft.com/office/drawing/2014/main" id="{66CEF3AF-D64B-437C-A37D-8E0E988BE9DB}"/>
              </a:ext>
            </a:extLst>
          </p:cNvPr>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70" name="Oval 69">
            <a:extLst>
              <a:ext uri="{FF2B5EF4-FFF2-40B4-BE49-F238E27FC236}">
                <a16:creationId xmlns:a16="http://schemas.microsoft.com/office/drawing/2014/main" id="{D6A8E8AA-A1F4-4127-BC5D-D7E312C9FBD6}"/>
              </a:ext>
            </a:extLst>
          </p:cNvPr>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73" name="Rectangle 72">
            <a:extLst>
              <a:ext uri="{FF2B5EF4-FFF2-40B4-BE49-F238E27FC236}">
                <a16:creationId xmlns:a16="http://schemas.microsoft.com/office/drawing/2014/main" id="{486124EB-35B8-4BF7-89D6-D12325CCB7CF}"/>
              </a:ext>
            </a:extLst>
          </p:cNvPr>
          <p:cNvSpPr/>
          <p:nvPr/>
        </p:nvSpPr>
        <p:spPr>
          <a:xfrm>
            <a:off x="0" y="1269507"/>
            <a:ext cx="12191999" cy="558849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C0EAC997-B2F6-4D36-B925-74D58A1234D1}"/>
              </a:ext>
            </a:extLst>
          </p:cNvPr>
          <p:cNvGrpSpPr/>
          <p:nvPr/>
        </p:nvGrpSpPr>
        <p:grpSpPr>
          <a:xfrm>
            <a:off x="5168850" y="3578170"/>
            <a:ext cx="3797049" cy="2476972"/>
            <a:chOff x="5168850" y="3578170"/>
            <a:chExt cx="3797049" cy="2476972"/>
          </a:xfrm>
        </p:grpSpPr>
        <p:sp>
          <p:nvSpPr>
            <p:cNvPr id="40" name="Rectangle: Rounded Corners 39">
              <a:extLst>
                <a:ext uri="{FF2B5EF4-FFF2-40B4-BE49-F238E27FC236}">
                  <a16:creationId xmlns:a16="http://schemas.microsoft.com/office/drawing/2014/main" id="{60571F4A-CD69-483D-A03B-ACA07A7D3B0E}"/>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ounded Rectangle 24">
              <a:extLst>
                <a:ext uri="{FF2B5EF4-FFF2-40B4-BE49-F238E27FC236}">
                  <a16:creationId xmlns:a16="http://schemas.microsoft.com/office/drawing/2014/main" id="{18974353-5991-4169-B3C6-A33EE736E308}"/>
                </a:ext>
              </a:extLst>
            </p:cNvPr>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55" name="Rounded Rectangle 25">
              <a:extLst>
                <a:ext uri="{FF2B5EF4-FFF2-40B4-BE49-F238E27FC236}">
                  <a16:creationId xmlns:a16="http://schemas.microsoft.com/office/drawing/2014/main" id="{7479311C-0CCB-4BC8-810B-37AF9FAD44E0}"/>
                </a:ext>
              </a:extLst>
            </p:cNvPr>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57" name="Straight Arrow Connector 56">
              <a:extLst>
                <a:ext uri="{FF2B5EF4-FFF2-40B4-BE49-F238E27FC236}">
                  <a16:creationId xmlns:a16="http://schemas.microsoft.com/office/drawing/2014/main" id="{9DFE5E28-7A62-422D-931A-9D1CC0C5CEBE}"/>
                </a:ext>
              </a:extLst>
            </p:cNvPr>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829C6EA-E5A5-4CB1-BA6A-922F8D5843F8}"/>
                </a:ext>
              </a:extLst>
            </p:cNvPr>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653C296-B857-4EBC-A458-828EDD0B9C59}"/>
                </a:ext>
              </a:extLst>
            </p:cNvPr>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72" name="Oval 71">
              <a:extLst>
                <a:ext uri="{FF2B5EF4-FFF2-40B4-BE49-F238E27FC236}">
                  <a16:creationId xmlns:a16="http://schemas.microsoft.com/office/drawing/2014/main" id="{4BD791B6-718E-498F-98D7-F51304F7E107}"/>
                </a:ext>
              </a:extLst>
            </p:cNvPr>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sp>
        <p:nvSpPr>
          <p:cNvPr id="45" name="TextBox 44">
            <a:extLst>
              <a:ext uri="{FF2B5EF4-FFF2-40B4-BE49-F238E27FC236}">
                <a16:creationId xmlns:a16="http://schemas.microsoft.com/office/drawing/2014/main" id="{BE231838-49F2-43AC-9744-EA68BE5F67A9}"/>
              </a:ext>
            </a:extLst>
          </p:cNvPr>
          <p:cNvSpPr txBox="1"/>
          <p:nvPr/>
        </p:nvSpPr>
        <p:spPr>
          <a:xfrm>
            <a:off x="2136016" y="4316600"/>
            <a:ext cx="9040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Tree>
    <p:extLst>
      <p:ext uri="{BB962C8B-B14F-4D97-AF65-F5344CB8AC3E}">
        <p14:creationId xmlns:p14="http://schemas.microsoft.com/office/powerpoint/2010/main" val="1004376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6725679" y="5159783"/>
            <a:ext cx="2224872" cy="5150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9547135" y="5146493"/>
            <a:ext cx="2243025" cy="55399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580046" y="2371743"/>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874243" y="2371386"/>
            <a:ext cx="2080118" cy="36948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874243" y="2874450"/>
            <a:ext cx="2080118" cy="36916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Unblock environment design and configuration</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346860"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8885145"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1914457" y="5076733"/>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18304"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092409"/>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a:t>
            </a:r>
            <a:r>
              <a:rPr kumimoji="0" lang="en-US" sz="1800" b="0" i="0" u="sng" strike="noStrike" kern="1200" cap="none" spc="0" normalizeH="0" baseline="0" noProof="0" err="1">
                <a:ln>
                  <a:noFill/>
                </a:ln>
                <a:solidFill>
                  <a:srgbClr val="4BE8FF"/>
                </a:solidFill>
                <a:effectLst/>
                <a:uLnTx/>
                <a:uFillTx/>
                <a:latin typeface="Segoe UI"/>
                <a:ea typeface="+mn-ea"/>
                <a:cs typeface="+mn-cs"/>
                <a:hlinkClick r:id="rId3"/>
              </a:rPr>
              <a:t>getstarted</a:t>
            </a: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-environment</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06863" y="2394850"/>
            <a:ext cx="17001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Assess digital estate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6" name="Group 25">
            <a:extLst>
              <a:ext uri="{FF2B5EF4-FFF2-40B4-BE49-F238E27FC236}">
                <a16:creationId xmlns:a16="http://schemas.microsoft.com/office/drawing/2014/main" id="{31507842-CDBA-4152-B781-FB283B954BA6}"/>
              </a:ext>
            </a:extLst>
          </p:cNvPr>
          <p:cNvGrpSpPr/>
          <p:nvPr/>
        </p:nvGrpSpPr>
        <p:grpSpPr>
          <a:xfrm>
            <a:off x="3611034" y="2352411"/>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1034" y="2858455"/>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6296920" y="2354227"/>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6357446" y="5112594"/>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9187727" y="5082763"/>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44538"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149199"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9591689"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893563"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7406755"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982024"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063050F2-C05E-4D6C-B916-E6E4A90B43C6}"/>
              </a:ext>
            </a:extLst>
          </p:cNvPr>
          <p:cNvSpPr txBox="1"/>
          <p:nvPr/>
        </p:nvSpPr>
        <p:spPr>
          <a:xfrm>
            <a:off x="3972834" y="2921542"/>
            <a:ext cx="2080117"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cloud adoption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46919"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first landing zone</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42509"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61" name="TextBox 60">
            <a:extLst>
              <a:ext uri="{FF2B5EF4-FFF2-40B4-BE49-F238E27FC236}">
                <a16:creationId xmlns:a16="http://schemas.microsoft.com/office/drawing/2014/main" id="{5AFCE8C5-F78A-48DB-A015-40BDB051933A}"/>
              </a:ext>
            </a:extLst>
          </p:cNvPr>
          <p:cNvSpPr txBox="1"/>
          <p:nvPr/>
        </p:nvSpPr>
        <p:spPr>
          <a:xfrm>
            <a:off x="6498905"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9021663"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6840832" y="5183100"/>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Deploy initial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foundation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9631889" y="517016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Implement an operations baseline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p:nvPr/>
        </p:nvCxnSpPr>
        <p:spPr>
          <a:xfrm>
            <a:off x="3414841"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36990"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a:stCxn id="105" idx="4"/>
            <a:endCxn id="61" idx="1"/>
          </p:cNvCxnSpPr>
          <p:nvPr/>
        </p:nvCxnSpPr>
        <p:spPr>
          <a:xfrm flipH="1">
            <a:off x="6498905" y="2743709"/>
            <a:ext cx="6614" cy="223609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AAE1146-BFFC-483A-851D-A622253B130A}"/>
              </a:ext>
            </a:extLst>
          </p:cNvPr>
          <p:cNvSpPr/>
          <p:nvPr/>
        </p:nvSpPr>
        <p:spPr bwMode="auto">
          <a:xfrm>
            <a:off x="1305084"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775CF657-48E8-437F-8193-0425348ED33C}"/>
              </a:ext>
            </a:extLst>
          </p:cNvPr>
          <p:cNvGrpSpPr/>
          <p:nvPr/>
        </p:nvGrpSpPr>
        <p:grpSpPr>
          <a:xfrm>
            <a:off x="974346" y="2372730"/>
            <a:ext cx="417197" cy="389482"/>
            <a:chOff x="227124" y="2015046"/>
            <a:chExt cx="473963" cy="435835"/>
          </a:xfrm>
        </p:grpSpPr>
        <p:sp>
          <p:nvSpPr>
            <p:cNvPr id="154" name="Oval 153">
              <a:extLst>
                <a:ext uri="{FF2B5EF4-FFF2-40B4-BE49-F238E27FC236}">
                  <a16:creationId xmlns:a16="http://schemas.microsoft.com/office/drawing/2014/main" id="{670F4357-A433-4741-B8A9-51196CE16EA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AFB34F23-8144-469E-B95F-9F59FBFA7B69}"/>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D72AB414-DA0C-4860-875D-C8C504DAD3BB}"/>
              </a:ext>
            </a:extLst>
          </p:cNvPr>
          <p:cNvSpPr txBox="1"/>
          <p:nvPr/>
        </p:nvSpPr>
        <p:spPr>
          <a:xfrm>
            <a:off x="1441003"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28" name="Rectangle: Rounded Corners 27">
            <a:extLst>
              <a:ext uri="{FF2B5EF4-FFF2-40B4-BE49-F238E27FC236}">
                <a16:creationId xmlns:a16="http://schemas.microsoft.com/office/drawing/2014/main" id="{AF56101E-23D0-41EB-B939-A03B4D15CA69}"/>
              </a:ext>
            </a:extLst>
          </p:cNvPr>
          <p:cNvSpPr/>
          <p:nvPr/>
        </p:nvSpPr>
        <p:spPr bwMode="auto">
          <a:xfrm>
            <a:off x="6696623" y="2904288"/>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116475E7-7E16-4667-9BC4-31B04F8CCF0E}"/>
              </a:ext>
            </a:extLst>
          </p:cNvPr>
          <p:cNvSpPr txBox="1"/>
          <p:nvPr/>
        </p:nvSpPr>
        <p:spPr>
          <a:xfrm>
            <a:off x="6725472" y="2938096"/>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p:txBody>
      </p:sp>
      <p:cxnSp>
        <p:nvCxnSpPr>
          <p:cNvPr id="224" name="Connector: Elbow 223">
            <a:extLst>
              <a:ext uri="{FF2B5EF4-FFF2-40B4-BE49-F238E27FC236}">
                <a16:creationId xmlns:a16="http://schemas.microsoft.com/office/drawing/2014/main" id="{D5BA5FA4-5017-4FBF-BF10-DE095D7E5535}"/>
              </a:ext>
            </a:extLst>
          </p:cNvPr>
          <p:cNvCxnSpPr>
            <a:endCxn id="28" idx="3"/>
          </p:cNvCxnSpPr>
          <p:nvPr/>
        </p:nvCxnSpPr>
        <p:spPr>
          <a:xfrm rot="16200000" flipV="1">
            <a:off x="8114984" y="3928360"/>
            <a:ext cx="2041261" cy="327207"/>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67350F6-3467-4C0A-9858-26032682740B}"/>
              </a:ext>
            </a:extLst>
          </p:cNvPr>
          <p:cNvGrpSpPr/>
          <p:nvPr/>
        </p:nvGrpSpPr>
        <p:grpSpPr>
          <a:xfrm>
            <a:off x="6294063" y="2874450"/>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cxnSp>
        <p:nvCxnSpPr>
          <p:cNvPr id="4" name="Straight Arrow Connector 3">
            <a:extLst>
              <a:ext uri="{FF2B5EF4-FFF2-40B4-BE49-F238E27FC236}">
                <a16:creationId xmlns:a16="http://schemas.microsoft.com/office/drawing/2014/main" id="{9471911A-88FD-471F-82AE-B65C01D536E9}"/>
              </a:ext>
            </a:extLst>
          </p:cNvPr>
          <p:cNvCxnSpPr>
            <a:cxnSpLocks/>
          </p:cNvCxnSpPr>
          <p:nvPr/>
        </p:nvCxnSpPr>
        <p:spPr>
          <a:xfrm>
            <a:off x="8992866" y="5428626"/>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Platform specialization</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Invest in ongoing operations of a specific workload, generally reserved for mission-critical workloads</a:t>
            </a:r>
          </a:p>
        </p:txBody>
      </p:sp>
      <p:sp>
        <p:nvSpPr>
          <p:cNvPr id="14" name="Text Placeholder 2"/>
          <p:cNvSpPr txBox="1">
            <a:spLocks/>
          </p:cNvSpPr>
          <p:nvPr/>
        </p:nvSpPr>
        <p:spPr>
          <a:xfrm>
            <a:off x="455995" y="2598490"/>
            <a:ext cx="7588196" cy="38523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Platform specialization consists of a disciplined execution of the following</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 processes in an iterative approach:</a:t>
            </a:r>
            <a:endPar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endParaRPr>
          </a:p>
          <a:p>
            <a:pPr marL="571500" marR="0" lvl="1" indent="-34290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Improve the design </a:t>
            </a:r>
            <a:r>
              <a:rPr kumimoji="0" lang="en-US" sz="1600" b="0" i="0" u="none" strike="noStrike" kern="1200" cap="none" spc="0" normalizeH="0" baseline="0" noProof="0">
                <a:ln>
                  <a:noFill/>
                </a:ln>
                <a:solidFill>
                  <a:srgbClr val="3C3C41"/>
                </a:solidFill>
                <a:effectLst/>
                <a:uLnTx/>
                <a:uFillTx/>
                <a:latin typeface="Segoe UI"/>
                <a:ea typeface="+mn-ea"/>
                <a:cs typeface="+mn-cs"/>
              </a:rPr>
              <a:t>of common systems (platforms) or specific workloads </a:t>
            </a:r>
            <a:r>
              <a:rPr kumimoji="0" lang="en-IN" sz="1600" b="0" i="0" u="none" strike="noStrike" kern="1200" cap="none" spc="0" normalizeH="0" baseline="0" noProof="0">
                <a:ln>
                  <a:noFill/>
                </a:ln>
                <a:solidFill>
                  <a:srgbClr val="3C3C41"/>
                </a:solidFill>
                <a:effectLst/>
                <a:uLnTx/>
                <a:uFillTx/>
                <a:latin typeface="Segoe UI"/>
                <a:ea typeface="+mn-ea"/>
                <a:cs typeface="+mn-cs"/>
              </a:rPr>
              <a:t>by considering best practices for architecture frameworks with Azure Architecture Frameworks </a:t>
            </a:r>
          </a:p>
          <a:p>
            <a:pPr marL="571500" marR="0" lvl="1" indent="-34290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1" i="0" u="none" strike="noStrike" kern="1200" cap="none" spc="0" normalizeH="0" baseline="0" noProof="0">
                <a:ln>
                  <a:noFill/>
                </a:ln>
                <a:solidFill>
                  <a:srgbClr val="3C3C41"/>
                </a:solidFill>
                <a:effectLst/>
                <a:uLnTx/>
                <a:uFillTx/>
                <a:latin typeface="Segoe UI"/>
                <a:ea typeface="+mn-ea"/>
                <a:cs typeface="+mn-cs"/>
              </a:rPr>
              <a:t>Minimize business interruptions </a:t>
            </a:r>
            <a:r>
              <a:rPr kumimoji="0" lang="en-IN" sz="1600" b="0" i="0" u="none" strike="noStrike" kern="1200" cap="none" spc="0" normalizeH="0" baseline="0" noProof="0">
                <a:ln>
                  <a:noFill/>
                </a:ln>
                <a:solidFill>
                  <a:srgbClr val="3C3C41"/>
                </a:solidFill>
                <a:effectLst/>
                <a:uLnTx/>
                <a:uFillTx/>
                <a:latin typeface="Segoe UI"/>
                <a:ea typeface="+mn-ea"/>
                <a:cs typeface="+mn-cs"/>
              </a:rPr>
              <a:t>with Azure Architecture Framework by improving systems designs with scalability, availability, resiliency, security, and management</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Automate remediation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and reduce the impact of interruptions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Scale changes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across the environment through the service catalog</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Discover incremental improvements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to address in the next pass of system design, automation, and scale</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Advanced operations</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228985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Managed Applications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Monitor for containers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SQL analytics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SQL Server health check</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Architecture Framework</a:t>
            </a:r>
          </a:p>
        </p:txBody>
      </p:sp>
      <p:grpSp>
        <p:nvGrpSpPr>
          <p:cNvPr id="12" name="Group 11">
            <a:extLst>
              <a:ext uri="{FF2B5EF4-FFF2-40B4-BE49-F238E27FC236}">
                <a16:creationId xmlns:a16="http://schemas.microsoft.com/office/drawing/2014/main" id="{15E47EBF-8104-47EC-9FF5-518D379B78F7}"/>
              </a:ext>
            </a:extLst>
          </p:cNvPr>
          <p:cNvGrpSpPr/>
          <p:nvPr/>
        </p:nvGrpSpPr>
        <p:grpSpPr>
          <a:xfrm>
            <a:off x="8951879" y="4337697"/>
            <a:ext cx="2371314" cy="1649541"/>
            <a:chOff x="8997747" y="2369566"/>
            <a:chExt cx="2371314" cy="1649541"/>
          </a:xfrm>
        </p:grpSpPr>
        <p:sp>
          <p:nvSpPr>
            <p:cNvPr id="13" name="Rounded Rectangle 26">
              <a:extLst>
                <a:ext uri="{FF2B5EF4-FFF2-40B4-BE49-F238E27FC236}">
                  <a16:creationId xmlns:a16="http://schemas.microsoft.com/office/drawing/2014/main" id="{4CD0657B-AD5C-458E-9D56-27C72E65708B}"/>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18" name="TextBox 17">
              <a:extLst>
                <a:ext uri="{FF2B5EF4-FFF2-40B4-BE49-F238E27FC236}">
                  <a16:creationId xmlns:a16="http://schemas.microsoft.com/office/drawing/2014/main" id="{384E6C75-3490-4E7D-B6F7-7BFA70F5E1D7}"/>
                </a:ext>
              </a:extLst>
            </p:cNvPr>
            <p:cNvSpPr txBox="1"/>
            <p:nvPr/>
          </p:nvSpPr>
          <p:spPr>
            <a:xfrm>
              <a:off x="9215991" y="2600193"/>
              <a:ext cx="1934825" cy="246221"/>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353535"/>
                  </a:solidFill>
                  <a:effectLst/>
                  <a:uLnTx/>
                  <a:uFillTx/>
                  <a:latin typeface="Segoe UI"/>
                  <a:ea typeface="+mn-ea"/>
                  <a:cs typeface="Segoe UI" panose="020B0502040204020203" pitchFamily="34" charset="0"/>
                </a:rPr>
                <a:t>Platform operations</a:t>
              </a:r>
            </a:p>
          </p:txBody>
        </p:sp>
        <p:sp>
          <p:nvSpPr>
            <p:cNvPr id="19" name="Rectangle: Rounded Corners 18">
              <a:extLst>
                <a:ext uri="{FF2B5EF4-FFF2-40B4-BE49-F238E27FC236}">
                  <a16:creationId xmlns:a16="http://schemas.microsoft.com/office/drawing/2014/main" id="{135AE19E-AFD9-4514-8707-68E8D34A9C9C}"/>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3798507"/>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Workload specialization</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Invest in ongoing operations of a shared platform, distributing the investment across multiple workloads</a:t>
            </a:r>
          </a:p>
        </p:txBody>
      </p:sp>
      <p:sp>
        <p:nvSpPr>
          <p:cNvPr id="14" name="Text Placeholder 2"/>
          <p:cNvSpPr txBox="1">
            <a:spLocks/>
          </p:cNvSpPr>
          <p:nvPr/>
        </p:nvSpPr>
        <p:spPr>
          <a:xfrm>
            <a:off x="455995" y="2598490"/>
            <a:ext cx="6678451" cy="32213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Trigger a cultural change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in traditional IT build processes that focus on delivering a management baseline, enhanced baselines, and platform operations</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IN" sz="1600"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Apply </a:t>
            </a:r>
            <a:r>
              <a:rPr kumimoji="0" lang="en-IN" sz="1600" b="1"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best practices for improving the resiliency and design</a:t>
            </a:r>
            <a:r>
              <a:rPr kumimoji="0" lang="en-IN" sz="1600"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 of a specific system with Azure Architecture Frameworks</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Get the flexibility of advanced monitoring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of options for monitoring performance, availability, usage, and dependencies</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Operational tasks shift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 an application-development or business-unit organization</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Application insights</a:t>
            </a:r>
            <a:r>
              <a:rPr kumimoji="0" lang="en-IN" sz="1600"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 get deep insights on the specific workload</a:t>
            </a:r>
            <a:r>
              <a:rPr kumimoji="0" lang="en-IN" sz="1600"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are required to provide clear workload operations</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Advanced operations</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169277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Monitor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Application Insights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Architecture Framework</a:t>
            </a:r>
          </a:p>
        </p:txBody>
      </p:sp>
      <p:grpSp>
        <p:nvGrpSpPr>
          <p:cNvPr id="2" name="Group 1">
            <a:extLst>
              <a:ext uri="{FF2B5EF4-FFF2-40B4-BE49-F238E27FC236}">
                <a16:creationId xmlns:a16="http://schemas.microsoft.com/office/drawing/2014/main" id="{43BAF4F6-15BA-4AAF-AB86-7B7AC4FF3D15}"/>
              </a:ext>
            </a:extLst>
          </p:cNvPr>
          <p:cNvGrpSpPr/>
          <p:nvPr/>
        </p:nvGrpSpPr>
        <p:grpSpPr>
          <a:xfrm>
            <a:off x="8951879" y="4337697"/>
            <a:ext cx="2371314" cy="1649541"/>
            <a:chOff x="8997747" y="2369566"/>
            <a:chExt cx="2371314" cy="1649541"/>
          </a:xfrm>
        </p:grpSpPr>
        <p:sp>
          <p:nvSpPr>
            <p:cNvPr id="16" name="Rounded Rectangle 26">
              <a:extLst>
                <a:ext uri="{FF2B5EF4-FFF2-40B4-BE49-F238E27FC236}">
                  <a16:creationId xmlns:a16="http://schemas.microsoft.com/office/drawing/2014/main" id="{9B5FC0C1-EE28-4756-8C04-0EF2FE25010D}"/>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sp>
          <p:nvSpPr>
            <p:cNvPr id="17" name="TextBox 16">
              <a:extLst>
                <a:ext uri="{FF2B5EF4-FFF2-40B4-BE49-F238E27FC236}">
                  <a16:creationId xmlns:a16="http://schemas.microsoft.com/office/drawing/2014/main" id="{184DEABC-FF73-49A7-9277-08A5088BE3E4}"/>
                </a:ext>
              </a:extLst>
            </p:cNvPr>
            <p:cNvSpPr txBox="1"/>
            <p:nvPr/>
          </p:nvSpPr>
          <p:spPr>
            <a:xfrm>
              <a:off x="9150269" y="2600193"/>
              <a:ext cx="2035814" cy="246221"/>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353535"/>
                  </a:solidFill>
                  <a:effectLst/>
                  <a:uLnTx/>
                  <a:uFillTx/>
                  <a:latin typeface="Segoe UI"/>
                  <a:ea typeface="+mn-ea"/>
                  <a:cs typeface="Segoe UI" panose="020B0502040204020203" pitchFamily="34" charset="0"/>
                </a:rPr>
                <a:t>Workload operations</a:t>
              </a:r>
            </a:p>
          </p:txBody>
        </p:sp>
        <p:sp>
          <p:nvSpPr>
            <p:cNvPr id="23" name="Rectangle: Rounded Corners 22">
              <a:extLst>
                <a:ext uri="{FF2B5EF4-FFF2-40B4-BE49-F238E27FC236}">
                  <a16:creationId xmlns:a16="http://schemas.microsoft.com/office/drawing/2014/main" id="{B8A8E58D-B410-4469-8AF1-55B8E86DA25B}"/>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36298126"/>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rmAutofit fontScale="90000"/>
          </a:bodyPr>
          <a:lstStyle/>
          <a:p>
            <a:r>
              <a:rPr lang="en-US" dirty="0"/>
              <a:t>Task 7</a:t>
            </a:r>
            <a:br>
              <a:rPr lang="en-US" dirty="0"/>
            </a:br>
            <a:br>
              <a:rPr lang="en-US" dirty="0"/>
            </a:br>
            <a:r>
              <a:rPr lang="en-US" dirty="0">
                <a:solidFill>
                  <a:schemeClr val="tx2"/>
                </a:solidFill>
              </a:rPr>
              <a:t>Establish management baseline </a:t>
            </a:r>
          </a:p>
        </p:txBody>
      </p:sp>
      <p:pic>
        <p:nvPicPr>
          <p:cNvPr id="10" name="Picture 9">
            <a:extLst>
              <a:ext uri="{FF2B5EF4-FFF2-40B4-BE49-F238E27FC236}">
                <a16:creationId xmlns:a16="http://schemas.microsoft.com/office/drawing/2014/main" id="{13244C81-6A6D-4401-8F9C-3C20419326C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58" r="58"/>
          <a:stretch/>
        </p:blipFill>
        <p:spPr>
          <a:xfrm flipH="1">
            <a:off x="8069262" y="0"/>
            <a:ext cx="4122737" cy="6858000"/>
          </a:xfrm>
          <a:prstGeom prst="rect">
            <a:avLst/>
          </a:prstGeom>
        </p:spPr>
      </p:pic>
    </p:spTree>
    <p:extLst>
      <p:ext uri="{BB962C8B-B14F-4D97-AF65-F5344CB8AC3E}">
        <p14:creationId xmlns:p14="http://schemas.microsoft.com/office/powerpoint/2010/main" val="1213590390"/>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Autofit/>
          </a:bodyPr>
          <a:lstStyle/>
          <a:p>
            <a:pPr>
              <a:lnSpc>
                <a:spcPct val="100000"/>
              </a:lnSpc>
            </a:pPr>
            <a:r>
              <a:rPr lang="en-US" sz="2800" dirty="0"/>
              <a:t>Homework</a:t>
            </a:r>
            <a:br>
              <a:rPr lang="en-US" sz="2500" dirty="0"/>
            </a:br>
            <a:br>
              <a:rPr lang="en-US" sz="2500" dirty="0"/>
            </a:br>
            <a:br>
              <a:rPr lang="en-US" sz="2500" dirty="0"/>
            </a:br>
            <a:r>
              <a:rPr lang="en-US" sz="2500" dirty="0"/>
              <a:t>Task 1 – </a:t>
            </a:r>
            <a:r>
              <a:rPr lang="en-US" sz="2500" dirty="0">
                <a:solidFill>
                  <a:schemeClr val="tx2"/>
                </a:solidFill>
              </a:rPr>
              <a:t>Define your strategy together</a:t>
            </a:r>
            <a:br>
              <a:rPr lang="en-US" sz="2500" dirty="0">
                <a:solidFill>
                  <a:schemeClr val="tx2"/>
                </a:solidFill>
              </a:rPr>
            </a:br>
            <a:r>
              <a:rPr lang="en-US" sz="1000" dirty="0">
                <a:solidFill>
                  <a:schemeClr val="tx2"/>
                </a:solidFill>
              </a:rPr>
              <a:t>   </a:t>
            </a:r>
            <a:br>
              <a:rPr lang="en-US" sz="2500" dirty="0">
                <a:solidFill>
                  <a:schemeClr val="tx2"/>
                </a:solidFill>
              </a:rPr>
            </a:br>
            <a:r>
              <a:rPr lang="en-US" sz="2500" dirty="0"/>
              <a:t>Task 2 – </a:t>
            </a:r>
            <a:r>
              <a:rPr lang="en-US" sz="2500" dirty="0">
                <a:solidFill>
                  <a:schemeClr val="tx2"/>
                </a:solidFill>
              </a:rPr>
              <a:t>Define your business case for cloud adoption </a:t>
            </a:r>
            <a:br>
              <a:rPr lang="en-US" sz="2500" dirty="0">
                <a:solidFill>
                  <a:schemeClr val="tx2"/>
                </a:solidFill>
              </a:rPr>
            </a:br>
            <a:r>
              <a:rPr lang="en-US" sz="1000" dirty="0">
                <a:solidFill>
                  <a:schemeClr val="tx2"/>
                </a:solidFill>
              </a:rPr>
              <a:t>   </a:t>
            </a:r>
            <a:br>
              <a:rPr lang="en-US" sz="2500" dirty="0">
                <a:solidFill>
                  <a:schemeClr val="tx2"/>
                </a:solidFill>
              </a:rPr>
            </a:br>
            <a:r>
              <a:rPr lang="en-US" sz="2500" dirty="0"/>
              <a:t>Task 3 – </a:t>
            </a:r>
            <a:r>
              <a:rPr lang="en-US" sz="2500" dirty="0">
                <a:solidFill>
                  <a:schemeClr val="tx2"/>
                </a:solidFill>
              </a:rPr>
              <a:t>Create your cloud adoption plan</a:t>
            </a:r>
            <a:br>
              <a:rPr lang="en-US" sz="2500" dirty="0">
                <a:solidFill>
                  <a:schemeClr val="tx2"/>
                </a:solidFill>
              </a:rPr>
            </a:br>
            <a:r>
              <a:rPr lang="en-US" sz="1000" dirty="0">
                <a:solidFill>
                  <a:schemeClr val="tx2"/>
                </a:solidFill>
              </a:rPr>
              <a:t>   </a:t>
            </a:r>
            <a:br>
              <a:rPr lang="en-US" sz="1000" dirty="0">
                <a:solidFill>
                  <a:schemeClr val="tx2"/>
                </a:solidFill>
              </a:rPr>
            </a:br>
            <a:r>
              <a:rPr lang="en-US" sz="2500" dirty="0"/>
              <a:t>Task 4 – </a:t>
            </a:r>
            <a:r>
              <a:rPr lang="en-US" sz="2500" dirty="0">
                <a:solidFill>
                  <a:schemeClr val="tx2"/>
                </a:solidFill>
              </a:rPr>
              <a:t>Understand ESLZ Design Principles </a:t>
            </a:r>
            <a:br>
              <a:rPr lang="en-US" sz="2500" dirty="0">
                <a:solidFill>
                  <a:schemeClr val="tx2"/>
                </a:solidFill>
              </a:rPr>
            </a:br>
            <a:r>
              <a:rPr lang="en-US" sz="2500" dirty="0">
                <a:solidFill>
                  <a:schemeClr val="tx2"/>
                </a:solidFill>
              </a:rPr>
              <a:t>	   and build your landing zones</a:t>
            </a:r>
            <a:br>
              <a:rPr lang="en-US" sz="2500" dirty="0">
                <a:solidFill>
                  <a:schemeClr val="tx2"/>
                </a:solidFill>
              </a:rPr>
            </a:br>
            <a:r>
              <a:rPr lang="en-US" sz="1000" dirty="0">
                <a:solidFill>
                  <a:schemeClr val="tx2"/>
                </a:solidFill>
              </a:rPr>
              <a:t>  </a:t>
            </a:r>
            <a:br>
              <a:rPr lang="en-US" sz="2500" dirty="0">
                <a:solidFill>
                  <a:schemeClr val="tx2"/>
                </a:solidFill>
              </a:rPr>
            </a:br>
            <a:r>
              <a:rPr lang="en-US" sz="2500" dirty="0"/>
              <a:t>Task 5 – </a:t>
            </a:r>
            <a:r>
              <a:rPr lang="en-US" sz="2500" dirty="0">
                <a:solidFill>
                  <a:schemeClr val="tx2"/>
                </a:solidFill>
              </a:rPr>
              <a:t>Evaluate migration options</a:t>
            </a:r>
            <a:br>
              <a:rPr lang="en-US" sz="2500" dirty="0">
                <a:solidFill>
                  <a:schemeClr val="tx2"/>
                </a:solidFill>
              </a:rPr>
            </a:br>
            <a:r>
              <a:rPr lang="en-US" sz="1000" dirty="0">
                <a:solidFill>
                  <a:schemeClr val="tx2"/>
                </a:solidFill>
              </a:rPr>
              <a:t>   </a:t>
            </a:r>
            <a:br>
              <a:rPr lang="en-US" sz="2500" dirty="0">
                <a:solidFill>
                  <a:schemeClr val="tx2"/>
                </a:solidFill>
              </a:rPr>
            </a:br>
            <a:r>
              <a:rPr lang="en-US" sz="2500" dirty="0"/>
              <a:t>Task 6 – </a:t>
            </a:r>
            <a:r>
              <a:rPr lang="en-US" sz="2500" dirty="0">
                <a:solidFill>
                  <a:schemeClr val="tx2"/>
                </a:solidFill>
              </a:rPr>
              <a:t>Define your governance model</a:t>
            </a:r>
            <a:br>
              <a:rPr lang="en-US" sz="2500" dirty="0">
                <a:solidFill>
                  <a:schemeClr val="tx2"/>
                </a:solidFill>
              </a:rPr>
            </a:br>
            <a:r>
              <a:rPr lang="en-US" sz="1000" dirty="0">
                <a:solidFill>
                  <a:schemeClr val="tx2"/>
                </a:solidFill>
              </a:rPr>
              <a:t>   </a:t>
            </a:r>
            <a:br>
              <a:rPr lang="en-US" sz="2500" dirty="0">
                <a:solidFill>
                  <a:schemeClr val="tx2"/>
                </a:solidFill>
              </a:rPr>
            </a:br>
            <a:r>
              <a:rPr lang="en-US" sz="2500" dirty="0"/>
              <a:t>Task 7 – </a:t>
            </a:r>
            <a:r>
              <a:rPr lang="en-US" sz="2500" dirty="0">
                <a:solidFill>
                  <a:schemeClr val="tx2"/>
                </a:solidFill>
              </a:rPr>
              <a:t>Establish your management baseline</a:t>
            </a:r>
          </a:p>
        </p:txBody>
      </p:sp>
      <p:pic>
        <p:nvPicPr>
          <p:cNvPr id="10" name="Picture 9">
            <a:extLst>
              <a:ext uri="{FF2B5EF4-FFF2-40B4-BE49-F238E27FC236}">
                <a16:creationId xmlns:a16="http://schemas.microsoft.com/office/drawing/2014/main" id="{13244C81-6A6D-4401-8F9C-3C20419326C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58" r="58"/>
          <a:stretch/>
        </p:blipFill>
        <p:spPr>
          <a:xfrm flipH="1">
            <a:off x="8069262" y="0"/>
            <a:ext cx="4122737" cy="6858000"/>
          </a:xfrm>
          <a:prstGeom prst="rect">
            <a:avLst/>
          </a:prstGeom>
        </p:spPr>
      </p:pic>
    </p:spTree>
    <p:extLst>
      <p:ext uri="{BB962C8B-B14F-4D97-AF65-F5344CB8AC3E}">
        <p14:creationId xmlns:p14="http://schemas.microsoft.com/office/powerpoint/2010/main" val="3309337062"/>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941279" y="3151999"/>
            <a:ext cx="9144000" cy="553998"/>
          </a:xfrm>
        </p:spPr>
        <p:txBody>
          <a:bodyPr/>
          <a:lstStyle/>
          <a:p>
            <a:r>
              <a:rPr lang="en-US" sz="4000">
                <a:latin typeface="Segoe UI Semibold" panose="020B0702040204020203" pitchFamily="34" charset="0"/>
                <a:cs typeface="Segoe UI Semibold" panose="020B0702040204020203" pitchFamily="34" charset="0"/>
              </a:rPr>
              <a:t>Thank You</a:t>
            </a:r>
            <a:endParaRPr lang="en-US" sz="4000">
              <a:solidFill>
                <a:schemeClr val="tx1"/>
              </a:solidFill>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401536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10863" y="329646"/>
            <a:ext cx="11018520" cy="553998"/>
          </a:xfrm>
        </p:spPr>
        <p:txBody>
          <a:bodyPr wrap="square" anchor="t">
            <a:normAutofit fontScale="90000"/>
          </a:bodyPr>
          <a:lstStyle/>
          <a:p>
            <a:r>
              <a:rPr lang="en-US" dirty="0">
                <a:solidFill>
                  <a:schemeClr val="tx1"/>
                </a:solidFill>
              </a:rPr>
              <a:t>F</a:t>
            </a:r>
            <a:r>
              <a:rPr lang="en-US" sz="3600" b="0" i="0" dirty="0">
                <a:solidFill>
                  <a:schemeClr val="tx1"/>
                </a:solidFill>
                <a:effectLst/>
              </a:rPr>
              <a:t>ind </a:t>
            </a:r>
            <a:r>
              <a:rPr lang="en-US" sz="3600" b="1" i="1" dirty="0">
                <a:solidFill>
                  <a:srgbClr val="4BE8FF"/>
                </a:solidFill>
                <a:effectLst/>
              </a:rPr>
              <a:t>your</a:t>
            </a:r>
            <a:r>
              <a:rPr lang="en-US" sz="3600" b="1" i="1" dirty="0">
                <a:solidFill>
                  <a:schemeClr val="tx1"/>
                </a:solidFill>
                <a:effectLst/>
              </a:rPr>
              <a:t> </a:t>
            </a:r>
            <a:r>
              <a:rPr lang="en-US" sz="3600" b="1" i="1" dirty="0">
                <a:solidFill>
                  <a:srgbClr val="4BE8FF"/>
                </a:solidFill>
                <a:effectLst/>
              </a:rPr>
              <a:t>path</a:t>
            </a:r>
            <a:r>
              <a:rPr lang="en-US" sz="3600" b="0" i="1" dirty="0">
                <a:solidFill>
                  <a:schemeClr val="tx1"/>
                </a:solidFill>
                <a:effectLst/>
              </a:rPr>
              <a:t>—</a:t>
            </a:r>
            <a:r>
              <a:rPr lang="en-US" sz="3600" b="0" dirty="0">
                <a:solidFill>
                  <a:schemeClr val="tx1"/>
                </a:solidFill>
                <a:effectLst/>
              </a:rPr>
              <a:t>get started on </a:t>
            </a:r>
            <a:r>
              <a:rPr lang="en-US" sz="3600" b="1" dirty="0">
                <a:solidFill>
                  <a:schemeClr val="tx1"/>
                </a:solidFill>
                <a:effectLst/>
              </a:rPr>
              <a:t>your journey</a:t>
            </a:r>
            <a:br>
              <a:rPr lang="en-US" b="0" i="0" dirty="0">
                <a:solidFill>
                  <a:schemeClr val="tx1"/>
                </a:solidFill>
                <a:effectLst/>
              </a:rPr>
            </a:br>
            <a:endParaRPr lang="en-US" dirty="0">
              <a:solidFill>
                <a:schemeClr val="tx1"/>
              </a:solidFill>
            </a:endParaRPr>
          </a:p>
        </p:txBody>
      </p:sp>
      <p:sp>
        <p:nvSpPr>
          <p:cNvPr id="7" name="TextBox 6">
            <a:extLst>
              <a:ext uri="{FF2B5EF4-FFF2-40B4-BE49-F238E27FC236}">
                <a16:creationId xmlns:a16="http://schemas.microsoft.com/office/drawing/2014/main" id="{D7D108ED-A42A-442E-82F7-1C49973B78F1}"/>
              </a:ext>
            </a:extLst>
          </p:cNvPr>
          <p:cNvSpPr txBox="1"/>
          <p:nvPr/>
        </p:nvSpPr>
        <p:spPr>
          <a:xfrm>
            <a:off x="8277789" y="2484345"/>
            <a:ext cx="3184537"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Use the </a:t>
            </a:r>
            <a:r>
              <a:rPr kumimoji="0" lang="en-US" sz="2000" b="0" i="0" u="sng" strike="noStrike" kern="1200" cap="none" spc="0" normalizeH="0" baseline="0" noProof="0">
                <a:ln>
                  <a:noFill/>
                </a:ln>
                <a:solidFill>
                  <a:srgbClr val="4BE8FF"/>
                </a:solidFill>
                <a:effectLst/>
                <a:uLnTx/>
                <a:uFillTx/>
                <a:latin typeface="Segoe UI"/>
                <a:ea typeface="+mn-ea"/>
                <a:cs typeface="+mn-cs"/>
                <a:hlinkClick r:id="rId3"/>
              </a:rPr>
              <a:t>Get Started Guides </a:t>
            </a:r>
            <a:r>
              <a:rPr kumimoji="0" lang="en-US" sz="2000" b="0" i="0" u="none" strike="noStrike" kern="1200" cap="none" spc="0" normalizeH="0" baseline="0" noProof="0">
                <a:ln>
                  <a:noFill/>
                </a:ln>
                <a:solidFill>
                  <a:srgbClr val="FFFFFF"/>
                </a:solidFill>
                <a:effectLst/>
                <a:uLnTx/>
                <a:uFillTx/>
                <a:latin typeface="Segoe UI"/>
                <a:ea typeface="+mn-ea"/>
                <a:cs typeface="+mn-cs"/>
              </a:rPr>
              <a:t>as your roadmap through the Cloud Adoption Framework to overcome common blockers</a:t>
            </a:r>
          </a:p>
        </p:txBody>
      </p:sp>
      <p:pic>
        <p:nvPicPr>
          <p:cNvPr id="4" name="Picture 3">
            <a:extLst>
              <a:ext uri="{FF2B5EF4-FFF2-40B4-BE49-F238E27FC236}">
                <a16:creationId xmlns:a16="http://schemas.microsoft.com/office/drawing/2014/main" id="{34371D86-5D95-42C2-818A-8D4CCCB906F2}"/>
              </a:ext>
            </a:extLst>
          </p:cNvPr>
          <p:cNvPicPr>
            <a:picLocks noChangeAspect="1"/>
          </p:cNvPicPr>
          <p:nvPr/>
        </p:nvPicPr>
        <p:blipFill>
          <a:blip r:embed="rId4"/>
          <a:stretch>
            <a:fillRect/>
          </a:stretch>
        </p:blipFill>
        <p:spPr>
          <a:xfrm>
            <a:off x="1607127" y="1426090"/>
            <a:ext cx="5986718" cy="4619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589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white"/>
                </a:solidFill>
                <a:effectLst/>
                <a:uLnTx/>
                <a:uFillTx/>
                <a:latin typeface="Segoe UI Semibold"/>
                <a:ea typeface="+mn-ea"/>
                <a:cs typeface="Segoe UI" pitchFamily="34" charset="0"/>
              </a:rPr>
              <a:t>Tools, templates, and assessments</a:t>
            </a: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white"/>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R</a:t>
            </a:r>
            <a:r>
              <a:rPr kumimoji="0" lang="en-US" sz="12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150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118895" y="1801326"/>
            <a:ext cx="10123175" cy="353943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FE7FF"/>
                </a:solidFill>
                <a:effectLst/>
                <a:uLnTx/>
                <a:uFillTx/>
                <a:latin typeface="Segoe UI Light" panose="020B0502040204020203" pitchFamily="34" charset="0"/>
                <a:ea typeface="+mn-lt"/>
                <a:cs typeface="Segoe UI Light" panose="020B0502040204020203" pitchFamily="34" charset="0"/>
              </a:rPr>
              <a:t>●  </a:t>
            </a:r>
            <a:r>
              <a:rPr kumimoji="0" lang="en-US" sz="2800" b="0" i="0" u="none" strike="noStrike" kern="1200" cap="none" spc="0" normalizeH="0" baseline="0" noProof="0" dirty="0">
                <a:ln>
                  <a:noFill/>
                </a:ln>
                <a:solidFill>
                  <a:srgbClr val="0078D4"/>
                </a:solidFill>
                <a:effectLst/>
                <a:uLnTx/>
                <a:uFillTx/>
                <a:latin typeface="Segoe UI"/>
                <a:ea typeface="+mn-ea"/>
                <a:cs typeface="+mn-cs"/>
              </a:rPr>
              <a:t>Overview: Cloud Adoption Framework for Azure</a:t>
            </a:r>
            <a:endPar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FE7FF"/>
                </a:solidFill>
                <a:effectLst/>
                <a:uLnTx/>
                <a:uFillTx/>
                <a:latin typeface="Segoe UI Light" panose="020B0502040204020203" pitchFamily="34" charset="0"/>
                <a:ea typeface="+mn-lt"/>
                <a:cs typeface="Segoe UI Light" panose="020B0502040204020203" pitchFamily="34" charset="0"/>
              </a:rPr>
              <a:t>●  </a:t>
            </a:r>
            <a:r>
              <a:rPr kumimoji="0" lang="en-US" sz="2800" b="0" i="0" u="none" strike="noStrike" kern="1200" cap="none" spc="0" normalizeH="0" baseline="0" noProof="0" dirty="0">
                <a:ln>
                  <a:noFill/>
                </a:ln>
                <a:solidFill>
                  <a:srgbClr val="0078D4"/>
                </a:solidFill>
                <a:effectLst/>
                <a:uLnTx/>
                <a:uFillTx/>
                <a:latin typeface="Segoe UI"/>
                <a:ea typeface="+mn-ea"/>
                <a:cs typeface="+mn-cs"/>
              </a:rPr>
              <a:t>Strategy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FE7FF"/>
                </a:solidFill>
                <a:effectLst/>
                <a:uLnTx/>
                <a:uFillTx/>
                <a:latin typeface="Segoe UI Light" panose="020B0502040204020203" pitchFamily="34" charset="0"/>
                <a:ea typeface="+mn-lt"/>
                <a:cs typeface="Segoe UI Light" panose="020B0502040204020203" pitchFamily="34" charset="0"/>
              </a:rPr>
              <a:t>●  </a:t>
            </a:r>
            <a:r>
              <a:rPr kumimoji="0" lang="en-US" sz="2800" b="0" i="0" u="none" strike="noStrike" kern="1200" cap="none" spc="0" normalizeH="0" baseline="0" noProof="0" dirty="0">
                <a:ln>
                  <a:noFill/>
                </a:ln>
                <a:solidFill>
                  <a:srgbClr val="0078D4"/>
                </a:solidFill>
                <a:effectLst/>
                <a:uLnTx/>
                <a:uFillTx/>
                <a:latin typeface="Segoe UI"/>
                <a:ea typeface="+mn-lt"/>
                <a:cs typeface="Segoe UI Light" panose="020B0502040204020203" pitchFamily="34" charset="0"/>
              </a:rPr>
              <a:t>Plan</a:t>
            </a:r>
            <a:endParaRPr kumimoji="0" lang="en-US" sz="2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FE7FF"/>
                </a:solidFill>
                <a:effectLst/>
                <a:uLnTx/>
                <a:uFillTx/>
                <a:latin typeface="Segoe UI Light" panose="020B0502040204020203" pitchFamily="34" charset="0"/>
                <a:ea typeface="+mn-lt"/>
                <a:cs typeface="Segoe UI Light" panose="020B0502040204020203" pitchFamily="34" charset="0"/>
              </a:rPr>
              <a:t>●  </a:t>
            </a:r>
            <a:r>
              <a:rPr lang="en-US" sz="2800" dirty="0">
                <a:solidFill>
                  <a:srgbClr val="0078D4"/>
                </a:solidFill>
                <a:latin typeface="Segoe UI"/>
                <a:ea typeface="+mn-lt"/>
                <a:cs typeface="Segoe UI Light" panose="020B0502040204020203" pitchFamily="34" charset="0"/>
              </a:rPr>
              <a:t>Ready</a:t>
            </a:r>
            <a:endParaRPr kumimoji="0" lang="en-US" sz="2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FE7FF"/>
                </a:solidFill>
                <a:effectLst/>
                <a:uLnTx/>
                <a:uFillTx/>
                <a:latin typeface="Segoe UI Light" panose="020B0502040204020203" pitchFamily="34" charset="0"/>
                <a:ea typeface="+mn-lt"/>
                <a:cs typeface="Segoe UI Light" panose="020B0502040204020203" pitchFamily="34" charset="0"/>
              </a:rPr>
              <a:t>●  </a:t>
            </a:r>
            <a:r>
              <a:rPr kumimoji="0" lang="en-US" sz="2800" b="0" i="0" u="none" strike="noStrike" kern="1200" cap="none" spc="0" normalizeH="0" baseline="0" noProof="0" dirty="0">
                <a:ln>
                  <a:noFill/>
                </a:ln>
                <a:solidFill>
                  <a:srgbClr val="0078D4"/>
                </a:solidFill>
                <a:effectLst/>
                <a:uLnTx/>
                <a:uFillTx/>
                <a:latin typeface="Segoe UI"/>
                <a:ea typeface="+mn-lt"/>
                <a:cs typeface="Segoe UI Light" panose="020B0502040204020203" pitchFamily="34" charset="0"/>
              </a:rPr>
              <a:t>Adopt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FE7FF"/>
                </a:solidFill>
                <a:effectLst/>
                <a:uLnTx/>
                <a:uFillTx/>
                <a:latin typeface="Segoe UI Light" panose="020B0502040204020203" pitchFamily="34" charset="0"/>
                <a:ea typeface="+mn-lt"/>
                <a:cs typeface="Segoe UI Light" panose="020B0502040204020203" pitchFamily="34" charset="0"/>
              </a:rPr>
              <a:t>●  </a:t>
            </a:r>
            <a:r>
              <a:rPr kumimoji="0" lang="en-US" sz="2800" b="0" i="0" u="none" strike="noStrike" kern="1200" cap="none" spc="0" normalizeH="0" baseline="0" noProof="0" dirty="0">
                <a:ln>
                  <a:noFill/>
                </a:ln>
                <a:solidFill>
                  <a:srgbClr val="0078D4"/>
                </a:solidFill>
                <a:effectLst/>
                <a:uLnTx/>
                <a:uFillTx/>
                <a:latin typeface="Segoe UI"/>
                <a:ea typeface="+mn-ea"/>
                <a:cs typeface="+mn-cs"/>
              </a:rPr>
              <a:t>Govern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FE7FF"/>
                </a:solidFill>
                <a:effectLst/>
                <a:uLnTx/>
                <a:uFillTx/>
                <a:latin typeface="Segoe UI Light" panose="020B0502040204020203" pitchFamily="34" charset="0"/>
                <a:ea typeface="+mn-lt"/>
                <a:cs typeface="Segoe UI Light" panose="020B0502040204020203" pitchFamily="34" charset="0"/>
              </a:rPr>
              <a:t>●  </a:t>
            </a:r>
            <a:r>
              <a:rPr kumimoji="0" lang="en-US" sz="2800" b="0" i="0" u="none" strike="noStrike" kern="1200" cap="none" spc="0" normalizeH="0" baseline="0" noProof="0" dirty="0">
                <a:ln>
                  <a:noFill/>
                </a:ln>
                <a:solidFill>
                  <a:srgbClr val="0078D4"/>
                </a:solidFill>
                <a:effectLst/>
                <a:uLnTx/>
                <a:uFillTx/>
                <a:latin typeface="Segoe UI"/>
                <a:ea typeface="+mn-lt"/>
                <a:cs typeface="Segoe UI Light" panose="020B0502040204020203" pitchFamily="34" charset="0"/>
              </a:rPr>
              <a:t>Manage</a:t>
            </a:r>
            <a:endParaRPr kumimoji="0" lang="en-US" sz="2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FE7FF"/>
                </a:solidFill>
                <a:effectLst/>
                <a:uLnTx/>
                <a:uFillTx/>
                <a:latin typeface="Segoe UI Light" panose="020B0502040204020203" pitchFamily="34" charset="0"/>
                <a:ea typeface="+mn-lt"/>
                <a:cs typeface="Segoe UI Light" panose="020B0502040204020203" pitchFamily="34" charset="0"/>
              </a:rPr>
              <a:t>●  </a:t>
            </a:r>
            <a:r>
              <a:rPr kumimoji="0" lang="en-US" sz="2800" b="0" i="0" u="none" strike="noStrike" kern="1200" cap="none" spc="0" normalizeH="0" baseline="0" noProof="0" dirty="0">
                <a:ln>
                  <a:noFill/>
                </a:ln>
                <a:solidFill>
                  <a:srgbClr val="0078D4"/>
                </a:solidFill>
                <a:effectLst/>
                <a:uLnTx/>
                <a:uFillTx/>
                <a:latin typeface="Segoe UI"/>
                <a:ea typeface="+mn-lt"/>
                <a:cs typeface="Segoe UI Light" panose="020B0502040204020203" pitchFamily="34" charset="0"/>
              </a:rPr>
              <a:t>Q&amp;A</a:t>
            </a:r>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1645" y="194428"/>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84" y="5723977"/>
            <a:ext cx="8161433"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42846" y="671616"/>
            <a:ext cx="11306308" cy="402674"/>
          </a:xfrm>
        </p:spPr>
        <p:txBody>
          <a:bodyPr/>
          <a:lstStyle/>
          <a:p>
            <a:r>
              <a:rPr lang="en-US" sz="2750" dirty="0"/>
              <a:t>Microsoft Cloud Adoption Framework for </a:t>
            </a:r>
            <a:r>
              <a:rPr lang="en-US" sz="2750" dirty="0">
                <a:solidFill>
                  <a:schemeClr val="tx2"/>
                </a:solidFill>
              </a:rPr>
              <a:t>Azure</a:t>
            </a:r>
            <a:endParaRPr lang="en-IN" sz="2750" dirty="0">
              <a:solidFill>
                <a:schemeClr val="tx2"/>
              </a:solidFill>
            </a:endParaRPr>
          </a:p>
        </p:txBody>
      </p:sp>
      <p:sp>
        <p:nvSpPr>
          <p:cNvPr id="56"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1354" y="1891413"/>
            <a:ext cx="2280123" cy="2465088"/>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Financial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Technical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Create a business case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573"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47"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64"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setup guide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landing zone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46"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4113"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63"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2790" y="5037056"/>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1099" y="5052619"/>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82" y="1528561"/>
            <a:ext cx="8328089" cy="3128892"/>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341439" y="4780453"/>
            <a:ext cx="5430664" cy="1898596"/>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695" y="3123956"/>
            <a:ext cx="468838"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8187" y="2921238"/>
            <a:ext cx="505404" cy="202719"/>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8187" y="3123958"/>
            <a:ext cx="505404" cy="295780"/>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09979"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298" y="1910044"/>
            <a:ext cx="539468" cy="378352"/>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693"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178" y="1886703"/>
            <a:ext cx="337930" cy="41884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405"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55201" y="1815631"/>
            <a:ext cx="568724" cy="56675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5119"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7151" y="1880757"/>
            <a:ext cx="406575" cy="424790"/>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7195" y="4853824"/>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2001" y="5068263"/>
            <a:ext cx="388857" cy="388849"/>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54" y="4853824"/>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601" y="5006177"/>
            <a:ext cx="439700" cy="448058"/>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l" defTabSz="9139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Oval 10">
            <a:extLst>
              <a:ext uri="{FF2B5EF4-FFF2-40B4-BE49-F238E27FC236}">
                <a16:creationId xmlns:a16="http://schemas.microsoft.com/office/drawing/2014/main" id="{EAB73080-28E4-4A9E-9E67-33F98AB36ECC}"/>
              </a:ext>
              <a:ext uri="{C183D7F6-B498-43B3-948B-1728B52AA6E4}">
                <adec:decorative xmlns:adec="http://schemas.microsoft.com/office/drawing/2017/decorative" val="1"/>
              </a:ext>
            </a:extLst>
          </p:cNvPr>
          <p:cNvSpPr/>
          <p:nvPr/>
        </p:nvSpPr>
        <p:spPr bwMode="auto">
          <a:xfrm>
            <a:off x="2806761" y="3021502"/>
            <a:ext cx="168638" cy="16863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478" y="3123956"/>
            <a:ext cx="477196"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E044A09-A62F-4F64-8C3F-625007E8F4A3}"/>
              </a:ext>
            </a:extLst>
          </p:cNvPr>
          <p:cNvSpPr txBox="1"/>
          <p:nvPr/>
        </p:nvSpPr>
        <p:spPr>
          <a:xfrm>
            <a:off x="186759" y="6245736"/>
            <a:ext cx="349490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a:ea typeface="+mn-ea"/>
                <a:cs typeface="+mn-cs"/>
                <a:hlinkClick r:id="rId3"/>
              </a:rPr>
              <a:t>https://aka.ms/adopt/overview</a:t>
            </a: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2CAA5025-9010-4F59-8843-673BBFBE8254}"/>
              </a:ext>
              <a:ext uri="{C183D7F6-B498-43B3-948B-1728B52AA6E4}">
                <adec:decorative xmlns:adec="http://schemas.microsoft.com/office/drawing/2017/decorative" val="1"/>
              </a:ext>
            </a:extLst>
          </p:cNvPr>
          <p:cNvGrpSpPr/>
          <p:nvPr/>
        </p:nvGrpSpPr>
        <p:grpSpPr>
          <a:xfrm>
            <a:off x="377411" y="1678507"/>
            <a:ext cx="2415408" cy="2666719"/>
            <a:chOff x="543754" y="1842182"/>
            <a:chExt cx="2415408" cy="2666719"/>
          </a:xfrm>
        </p:grpSpPr>
        <p:sp>
          <p:nvSpPr>
            <p:cNvPr id="146" name="Rectangle: Rounded Corners 82">
              <a:extLst>
                <a:ext uri="{FF2B5EF4-FFF2-40B4-BE49-F238E27FC236}">
                  <a16:creationId xmlns:a16="http://schemas.microsoft.com/office/drawing/2014/main" id="{DEA9CFC4-887D-4E98-A2DE-35191CB702F8}"/>
                </a:ext>
                <a:ext uri="{C183D7F6-B498-43B3-948B-1728B52AA6E4}">
                  <adec:decorative xmlns:adec="http://schemas.microsoft.com/office/drawing/2017/decorative" val="0"/>
                </a:ext>
              </a:extLst>
            </p:cNvPr>
            <p:cNvSpPr/>
            <p:nvPr/>
          </p:nvSpPr>
          <p:spPr>
            <a:xfrm>
              <a:off x="543754" y="2043813"/>
              <a:ext cx="2280123" cy="2465088"/>
            </a:xfrm>
            <a:prstGeom prst="rect">
              <a:avLst/>
            </a:prstGeom>
            <a:solidFill>
              <a:srgbClr val="3C3B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lt"/>
                  <a:cs typeface="Calibri" panose="020F0502020204030204"/>
                </a:rPr>
                <a:t>Understand motivations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lt"/>
                  <a:cs typeface="Calibri" panose="020F0502020204030204"/>
                </a:rPr>
                <a:t>Financial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lt"/>
                  <a:cs typeface="Calibri" panose="020F0502020204030204"/>
                </a:rPr>
                <a:t>Technical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lt"/>
                  <a:cs typeface="Calibri" panose="020F0502020204030204"/>
                </a:rPr>
                <a:t>Create a business case</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80EE8EFE-F275-4491-B12E-D25EA3D5CED5}"/>
                </a:ext>
                <a:ext uri="{C183D7F6-B498-43B3-948B-1728B52AA6E4}">
                  <adec:decorative xmlns:adec="http://schemas.microsoft.com/office/drawing/2017/decorative" val="1"/>
                </a:ext>
              </a:extLst>
            </p:cNvPr>
            <p:cNvSpPr/>
            <p:nvPr/>
          </p:nvSpPr>
          <p:spPr bwMode="auto">
            <a:xfrm>
              <a:off x="2162379" y="1842182"/>
              <a:ext cx="796783" cy="796783"/>
            </a:xfrm>
            <a:prstGeom prst="ellipse">
              <a:avLst/>
            </a:prstGeom>
            <a:solidFill>
              <a:srgbClr val="3C3B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F8CCEDD8-0EE5-4B03-BE5F-4E4336D9A350}"/>
                </a:ext>
                <a:ext uri="{C183D7F6-B498-43B3-948B-1728B52AA6E4}">
                  <adec:decorative xmlns:adec="http://schemas.microsoft.com/office/drawing/2017/decorative" val="1"/>
                </a:ext>
              </a:extLst>
            </p:cNvPr>
            <p:cNvGrpSpPr/>
            <p:nvPr/>
          </p:nvGrpSpPr>
          <p:grpSpPr>
            <a:xfrm>
              <a:off x="2254698" y="2062444"/>
              <a:ext cx="539468" cy="378352"/>
              <a:chOff x="14373741" y="5761210"/>
              <a:chExt cx="463775" cy="325266"/>
            </a:xfrm>
          </p:grpSpPr>
          <p:sp>
            <p:nvSpPr>
              <p:cNvPr id="149" name="Rectangle 932">
                <a:extLst>
                  <a:ext uri="{FF2B5EF4-FFF2-40B4-BE49-F238E27FC236}">
                    <a16:creationId xmlns:a16="http://schemas.microsoft.com/office/drawing/2014/main" id="{F936CBA3-45E4-4FD3-A740-4B998DFD2C09}"/>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933">
                <a:extLst>
                  <a:ext uri="{FF2B5EF4-FFF2-40B4-BE49-F238E27FC236}">
                    <a16:creationId xmlns:a16="http://schemas.microsoft.com/office/drawing/2014/main" id="{D3287418-6509-490D-9258-DF5D35AE2D8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934">
                <a:extLst>
                  <a:ext uri="{FF2B5EF4-FFF2-40B4-BE49-F238E27FC236}">
                    <a16:creationId xmlns:a16="http://schemas.microsoft.com/office/drawing/2014/main" id="{8B5388F4-D9AC-46E4-90F2-053EB118DD13}"/>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35">
                <a:extLst>
                  <a:ext uri="{FF2B5EF4-FFF2-40B4-BE49-F238E27FC236}">
                    <a16:creationId xmlns:a16="http://schemas.microsoft.com/office/drawing/2014/main" id="{9D1765B5-1BE8-4BF8-AB38-704B3E537445}"/>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6">
                <a:extLst>
                  <a:ext uri="{FF2B5EF4-FFF2-40B4-BE49-F238E27FC236}">
                    <a16:creationId xmlns:a16="http://schemas.microsoft.com/office/drawing/2014/main" id="{D406423F-53C7-4681-AAD5-1CD995014BF2}"/>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937">
                <a:extLst>
                  <a:ext uri="{FF2B5EF4-FFF2-40B4-BE49-F238E27FC236}">
                    <a16:creationId xmlns:a16="http://schemas.microsoft.com/office/drawing/2014/main" id="{76ADF43F-4C23-417E-A7F4-30649E2CCE48}"/>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38">
                <a:extLst>
                  <a:ext uri="{FF2B5EF4-FFF2-40B4-BE49-F238E27FC236}">
                    <a16:creationId xmlns:a16="http://schemas.microsoft.com/office/drawing/2014/main" id="{7EA12FE0-796E-4275-AB69-8BCBE33E396B}"/>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39">
                <a:extLst>
                  <a:ext uri="{FF2B5EF4-FFF2-40B4-BE49-F238E27FC236}">
                    <a16:creationId xmlns:a16="http://schemas.microsoft.com/office/drawing/2014/main" id="{CA81E644-F4C7-4E3D-BAF8-0A21FB089F58}"/>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Oval 940">
                <a:extLst>
                  <a:ext uri="{FF2B5EF4-FFF2-40B4-BE49-F238E27FC236}">
                    <a16:creationId xmlns:a16="http://schemas.microsoft.com/office/drawing/2014/main" id="{9EC8320F-AA84-4109-B822-724FF9FF3C02}"/>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Oval 941">
                <a:extLst>
                  <a:ext uri="{FF2B5EF4-FFF2-40B4-BE49-F238E27FC236}">
                    <a16:creationId xmlns:a16="http://schemas.microsoft.com/office/drawing/2014/main" id="{2AEB4880-9400-4992-B778-3C6DD92EAD1A}"/>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Oval 942">
                <a:extLst>
                  <a:ext uri="{FF2B5EF4-FFF2-40B4-BE49-F238E27FC236}">
                    <a16:creationId xmlns:a16="http://schemas.microsoft.com/office/drawing/2014/main" id="{0CA1618A-AB9E-4799-89B9-AA46C03734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943">
                <a:extLst>
                  <a:ext uri="{FF2B5EF4-FFF2-40B4-BE49-F238E27FC236}">
                    <a16:creationId xmlns:a16="http://schemas.microsoft.com/office/drawing/2014/main" id="{FCB64577-D446-45EE-964E-90739C7856BD}"/>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944" descr="component solutions">
                <a:extLst>
                  <a:ext uri="{FF2B5EF4-FFF2-40B4-BE49-F238E27FC236}">
                    <a16:creationId xmlns:a16="http://schemas.microsoft.com/office/drawing/2014/main" id="{B73F3908-2390-46E0-BB20-6D4FED67C41F}"/>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945">
                <a:extLst>
                  <a:ext uri="{FF2B5EF4-FFF2-40B4-BE49-F238E27FC236}">
                    <a16:creationId xmlns:a16="http://schemas.microsoft.com/office/drawing/2014/main" id="{8B4F0E0C-81DB-4399-85E2-15AC5AA1EA4A}"/>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946">
                <a:extLst>
                  <a:ext uri="{FF2B5EF4-FFF2-40B4-BE49-F238E27FC236}">
                    <a16:creationId xmlns:a16="http://schemas.microsoft.com/office/drawing/2014/main" id="{ADF31744-2532-458A-A0F3-0A04E17CB2F9}"/>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947">
                <a:extLst>
                  <a:ext uri="{FF2B5EF4-FFF2-40B4-BE49-F238E27FC236}">
                    <a16:creationId xmlns:a16="http://schemas.microsoft.com/office/drawing/2014/main" id="{9D6ACA27-E447-49CB-A2C5-5CDFBEC1E111}"/>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710540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63" grpId="0" animBg="1"/>
      <p:bldP spid="74" grpId="0" animBg="1"/>
      <p:bldP spid="51" grpId="0" animBg="1"/>
      <p:bldP spid="59" grpId="0" animBg="1"/>
      <p:bldP spid="2" grpId="0" animBg="1"/>
      <p:bldP spid="141" grpId="0" animBg="1"/>
      <p:bldP spid="142" grpId="0" animBg="1"/>
      <p:bldP spid="143" grpId="0" animBg="1"/>
      <p:bldP spid="144" grpId="0" animBg="1"/>
      <p:bldP spid="14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4707-13CD-4598-941B-03695010990F}"/>
              </a:ext>
            </a:extLst>
          </p:cNvPr>
          <p:cNvSpPr>
            <a:spLocks noGrp="1"/>
          </p:cNvSpPr>
          <p:nvPr>
            <p:ph type="title"/>
          </p:nvPr>
        </p:nvSpPr>
        <p:spPr/>
        <p:txBody>
          <a:bodyPr/>
          <a:lstStyle/>
          <a:p>
            <a:r>
              <a:rPr lang="en-US" sz="2750" dirty="0"/>
              <a:t>Define and document your cloud strategy</a:t>
            </a:r>
          </a:p>
        </p:txBody>
      </p:sp>
      <p:sp>
        <p:nvSpPr>
          <p:cNvPr id="3" name="Content Placeholder 2">
            <a:extLst>
              <a:ext uri="{FF2B5EF4-FFF2-40B4-BE49-F238E27FC236}">
                <a16:creationId xmlns:a16="http://schemas.microsoft.com/office/drawing/2014/main" id="{35174116-CAD6-4A7E-B636-7A1BE9C174DB}"/>
              </a:ext>
            </a:extLst>
          </p:cNvPr>
          <p:cNvSpPr>
            <a:spLocks noGrp="1"/>
          </p:cNvSpPr>
          <p:nvPr>
            <p:ph type="body" sz="quarter" idx="10"/>
          </p:nvPr>
        </p:nvSpPr>
        <p:spPr>
          <a:xfrm>
            <a:off x="455996" y="1426726"/>
            <a:ext cx="11168934" cy="738664"/>
          </a:xfrm>
        </p:spPr>
        <p:txBody>
          <a:bodyPr/>
          <a:lstStyle/>
          <a:p>
            <a:pPr marL="0" indent="0">
              <a:spcAft>
                <a:spcPts val="1177"/>
              </a:spcAft>
              <a:buNone/>
            </a:pPr>
            <a:r>
              <a:rPr lang="en-US" sz="2400" spc="0" dirty="0">
                <a:latin typeface="Segoe UI" panose="020B0502040204020203" pitchFamily="34" charset="0"/>
                <a:cs typeface="Segoe UI" panose="020B0502040204020203" pitchFamily="34" charset="0"/>
              </a:rPr>
              <a:t>Help </a:t>
            </a:r>
            <a:r>
              <a:rPr lang="en-US" sz="2400" spc="0" dirty="0">
                <a:solidFill>
                  <a:schemeClr val="tx2"/>
                </a:solidFill>
                <a:latin typeface="Segoe UI" panose="020B0502040204020203" pitchFamily="34" charset="0"/>
                <a:cs typeface="Segoe UI" panose="020B0502040204020203" pitchFamily="34" charset="0"/>
              </a:rPr>
              <a:t>stakeholders</a:t>
            </a:r>
            <a:r>
              <a:rPr lang="en-US" sz="2400" spc="0" dirty="0">
                <a:latin typeface="Segoe UI" panose="020B0502040204020203" pitchFamily="34" charset="0"/>
                <a:cs typeface="Segoe UI" panose="020B0502040204020203" pitchFamily="34" charset="0"/>
              </a:rPr>
              <a:t> to </a:t>
            </a:r>
            <a:r>
              <a:rPr lang="en-US" sz="2400" spc="0" dirty="0">
                <a:solidFill>
                  <a:schemeClr val="tx2"/>
                </a:solidFill>
                <a:latin typeface="Segoe UI" panose="020B0502040204020203" pitchFamily="34" charset="0"/>
                <a:cs typeface="Segoe UI" panose="020B0502040204020203" pitchFamily="34" charset="0"/>
              </a:rPr>
              <a:t>understand</a:t>
            </a:r>
            <a:r>
              <a:rPr lang="en-US" sz="2400" spc="0" dirty="0">
                <a:latin typeface="Segoe UI" panose="020B0502040204020203" pitchFamily="34" charset="0"/>
                <a:cs typeface="Segoe UI" panose="020B0502040204020203" pitchFamily="34" charset="0"/>
              </a:rPr>
              <a:t>—</a:t>
            </a:r>
            <a:br>
              <a:rPr lang="en-US" sz="2400" spc="0" dirty="0">
                <a:latin typeface="Segoe UI" panose="020B0502040204020203" pitchFamily="34" charset="0"/>
                <a:cs typeface="Segoe UI" panose="020B0502040204020203" pitchFamily="34" charset="0"/>
              </a:rPr>
            </a:br>
            <a:r>
              <a:rPr lang="en-US" sz="2400" spc="0" dirty="0">
                <a:latin typeface="Segoe UI" panose="020B0502040204020203" pitchFamily="34" charset="0"/>
                <a:cs typeface="Segoe UI" panose="020B0502040204020203" pitchFamily="34" charset="0"/>
              </a:rPr>
              <a:t>your </a:t>
            </a:r>
            <a:r>
              <a:rPr lang="en-US" sz="2400" spc="0" dirty="0">
                <a:solidFill>
                  <a:schemeClr val="tx2"/>
                </a:solidFill>
                <a:latin typeface="Segoe UI" panose="020B0502040204020203" pitchFamily="34" charset="0"/>
                <a:cs typeface="Segoe UI" panose="020B0502040204020203" pitchFamily="34" charset="0"/>
              </a:rPr>
              <a:t>organization's desired business outcomes</a:t>
            </a:r>
            <a:r>
              <a:rPr lang="en-US" sz="2400" spc="0" dirty="0">
                <a:solidFill>
                  <a:schemeClr val="accent5"/>
                </a:solidFill>
                <a:latin typeface="Segoe UI" panose="020B0502040204020203" pitchFamily="34" charset="0"/>
                <a:cs typeface="Segoe UI" panose="020B0502040204020203" pitchFamily="34" charset="0"/>
              </a:rPr>
              <a:t> </a:t>
            </a:r>
            <a:r>
              <a:rPr lang="en-US" sz="2400" spc="0" dirty="0">
                <a:latin typeface="Segoe UI" panose="020B0502040204020203" pitchFamily="34" charset="0"/>
                <a:cs typeface="Segoe UI" panose="020B0502040204020203" pitchFamily="34" charset="0"/>
              </a:rPr>
              <a:t>for cloud adoption</a:t>
            </a:r>
          </a:p>
        </p:txBody>
      </p:sp>
      <p:sp>
        <p:nvSpPr>
          <p:cNvPr id="4" name="Content Placeholder 3">
            <a:extLst>
              <a:ext uri="{FF2B5EF4-FFF2-40B4-BE49-F238E27FC236}">
                <a16:creationId xmlns:a16="http://schemas.microsoft.com/office/drawing/2014/main" id="{E9DE8CF0-0C4C-49F1-838B-B344548CDBF6}"/>
              </a:ext>
            </a:extLst>
          </p:cNvPr>
          <p:cNvSpPr>
            <a:spLocks noGrp="1"/>
          </p:cNvSpPr>
          <p:nvPr>
            <p:ph sz="quarter" idx="4294967295"/>
          </p:nvPr>
        </p:nvSpPr>
        <p:spPr>
          <a:xfrm>
            <a:off x="455996" y="2832100"/>
            <a:ext cx="3140075" cy="1015663"/>
          </a:xfrm>
        </p:spPr>
        <p:txBody>
          <a:bodyPr/>
          <a:lstStyle/>
          <a:p>
            <a:pPr lvl="0" defTabSz="914367">
              <a:buSzTx/>
              <a:defRPr/>
            </a:pPr>
            <a:r>
              <a:rPr lang="en-US" sz="1800" spc="0" dirty="0">
                <a:solidFill>
                  <a:srgbClr val="0078D3"/>
                </a:solidFill>
              </a:rPr>
              <a:t>Motivations</a:t>
            </a:r>
          </a:p>
          <a:p>
            <a:pPr lvl="0" defTabSz="914400">
              <a:buSzTx/>
              <a:defRPr/>
            </a:pPr>
            <a:r>
              <a:rPr lang="en-US" sz="1800" spc="0" dirty="0">
                <a:latin typeface="Segoe UI"/>
              </a:rPr>
              <a:t>Understand motivations for making a move to the cloud</a:t>
            </a:r>
          </a:p>
        </p:txBody>
      </p:sp>
      <p:sp>
        <p:nvSpPr>
          <p:cNvPr id="6" name="Content Placeholder 5">
            <a:extLst>
              <a:ext uri="{FF2B5EF4-FFF2-40B4-BE49-F238E27FC236}">
                <a16:creationId xmlns:a16="http://schemas.microsoft.com/office/drawing/2014/main" id="{9D0FBAE5-7E6C-48ED-8F96-5923B52D03A5}"/>
              </a:ext>
            </a:extLst>
          </p:cNvPr>
          <p:cNvSpPr>
            <a:spLocks noGrp="1"/>
          </p:cNvSpPr>
          <p:nvPr>
            <p:ph sz="quarter" idx="4294967295"/>
          </p:nvPr>
        </p:nvSpPr>
        <p:spPr>
          <a:xfrm>
            <a:off x="7065963" y="2832100"/>
            <a:ext cx="3757612" cy="1041400"/>
          </a:xfrm>
        </p:spPr>
        <p:txBody>
          <a:bodyPr/>
          <a:lstStyle/>
          <a:p>
            <a:pPr lvl="0" defTabSz="914367">
              <a:buSzTx/>
              <a:defRPr/>
            </a:pPr>
            <a:r>
              <a:rPr lang="en-US" sz="1800" spc="0" dirty="0">
                <a:solidFill>
                  <a:srgbClr val="0078D3"/>
                </a:solidFill>
              </a:rPr>
              <a:t>Business outcomes</a:t>
            </a:r>
          </a:p>
          <a:p>
            <a:pPr lvl="0" defTabSz="914400">
              <a:buSzTx/>
              <a:defRPr/>
            </a:pPr>
            <a:r>
              <a:rPr lang="en-US" sz="1800" spc="0" dirty="0">
                <a:latin typeface="Segoe UI"/>
              </a:rPr>
              <a:t>Engage stakeholders to document your specific business outcomes</a:t>
            </a:r>
          </a:p>
        </p:txBody>
      </p:sp>
      <p:sp>
        <p:nvSpPr>
          <p:cNvPr id="12" name="Content Placeholder 11">
            <a:extLst>
              <a:ext uri="{FF2B5EF4-FFF2-40B4-BE49-F238E27FC236}">
                <a16:creationId xmlns:a16="http://schemas.microsoft.com/office/drawing/2014/main" id="{FDF6F762-E9FA-44AE-B2F5-959D02C38ABF}"/>
              </a:ext>
            </a:extLst>
          </p:cNvPr>
          <p:cNvSpPr>
            <a:spLocks noGrp="1"/>
          </p:cNvSpPr>
          <p:nvPr>
            <p:ph sz="quarter" idx="4294967295"/>
          </p:nvPr>
        </p:nvSpPr>
        <p:spPr>
          <a:xfrm>
            <a:off x="455996" y="4349750"/>
            <a:ext cx="5307013" cy="1570038"/>
          </a:xfrm>
        </p:spPr>
        <p:txBody>
          <a:bodyPr/>
          <a:lstStyle/>
          <a:p>
            <a:pPr lvl="0" defTabSz="914367">
              <a:buSzTx/>
              <a:defRPr/>
            </a:pPr>
            <a:r>
              <a:rPr lang="en-US" sz="1800" spc="0" dirty="0">
                <a:solidFill>
                  <a:srgbClr val="0078D3"/>
                </a:solidFill>
              </a:rPr>
              <a:t>Financial considerations</a:t>
            </a:r>
          </a:p>
          <a:p>
            <a:pPr lvl="0" defTabSz="914400">
              <a:buSzTx/>
              <a:defRPr/>
            </a:pPr>
            <a:r>
              <a:rPr lang="en-US" sz="1800" spc="0" dirty="0">
                <a:latin typeface="Segoe UI"/>
              </a:rPr>
              <a:t>Investigate the financial considerations around how the cloud will impact your financial position, accounting KPIs, and processes that Chief Financial Officers and finance teams need to understand</a:t>
            </a:r>
          </a:p>
        </p:txBody>
      </p:sp>
      <p:sp>
        <p:nvSpPr>
          <p:cNvPr id="20" name="Content Placeholder 20">
            <a:extLst>
              <a:ext uri="{FF2B5EF4-FFF2-40B4-BE49-F238E27FC236}">
                <a16:creationId xmlns:a16="http://schemas.microsoft.com/office/drawing/2014/main" id="{F046BB11-8387-4788-A6C1-A16DC9CE842E}"/>
              </a:ext>
            </a:extLst>
          </p:cNvPr>
          <p:cNvSpPr>
            <a:spLocks noGrp="1"/>
          </p:cNvSpPr>
          <p:nvPr>
            <p:ph sz="quarter" idx="4294967295"/>
          </p:nvPr>
        </p:nvSpPr>
        <p:spPr>
          <a:xfrm>
            <a:off x="7065963" y="4551363"/>
            <a:ext cx="5126037" cy="1292662"/>
          </a:xfrm>
        </p:spPr>
        <p:txBody>
          <a:bodyPr/>
          <a:lstStyle/>
          <a:p>
            <a:pPr lvl="0" defTabSz="914367">
              <a:buSzTx/>
              <a:defRPr/>
            </a:pPr>
            <a:r>
              <a:rPr lang="en-US" sz="1800" spc="0" dirty="0">
                <a:solidFill>
                  <a:srgbClr val="0078D3"/>
                </a:solidFill>
              </a:rPr>
              <a:t>Technical considerations</a:t>
            </a:r>
          </a:p>
          <a:p>
            <a:pPr lvl="0" defTabSz="914400">
              <a:buSzTx/>
              <a:defRPr/>
            </a:pPr>
            <a:r>
              <a:rPr lang="en-US" sz="1800" spc="0" dirty="0">
                <a:latin typeface="Segoe UI"/>
              </a:rPr>
              <a:t>Discover technical considerations around how cloud adoption will help improve how you manage and maintain your cloud and workloads</a:t>
            </a:r>
          </a:p>
        </p:txBody>
      </p:sp>
    </p:spTree>
    <p:extLst>
      <p:ext uri="{BB962C8B-B14F-4D97-AF65-F5344CB8AC3E}">
        <p14:creationId xmlns:p14="http://schemas.microsoft.com/office/powerpoint/2010/main" val="2917237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4" presetClass="path" presetSubtype="0" decel="100000" fill="hold" grpId="1" nodeType="withEffect">
                                  <p:stCondLst>
                                    <p:cond delay="0"/>
                                  </p:stCondLst>
                                  <p:childTnLst>
                                    <p:animMotion origin="layout" path="M 4.16667E-6 0.10023 L 4.16667E-6 2.96296E-6 " pathEditMode="relative" rAng="0" ptsTypes="AA">
                                      <p:cBhvr>
                                        <p:cTn id="9" dur="750" fill="hold"/>
                                        <p:tgtEl>
                                          <p:spTgt spid="4"/>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4" presetClass="path" presetSubtype="0" decel="100000" fill="hold" grpId="1" nodeType="withEffect">
                                  <p:stCondLst>
                                    <p:cond delay="0"/>
                                  </p:stCondLst>
                                  <p:childTnLst>
                                    <p:animMotion origin="layout" path="M -3.75E-6 0.10023 L -3.75E-6 1.11111E-6 " pathEditMode="relative" rAng="0" ptsTypes="AA">
                                      <p:cBhvr>
                                        <p:cTn id="14" dur="750" fill="hold"/>
                                        <p:tgtEl>
                                          <p:spTgt spid="6"/>
                                        </p:tgtEl>
                                        <p:attrNameLst>
                                          <p:attrName>ppt_x</p:attrName>
                                          <p:attrName>ppt_y</p:attrName>
                                        </p:attrNameLst>
                                      </p:cBhvr>
                                      <p:rCtr x="0" y="-5023"/>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64" presetClass="path" presetSubtype="0" decel="100000" fill="hold" grpId="1" nodeType="withEffect">
                                  <p:stCondLst>
                                    <p:cond delay="0"/>
                                  </p:stCondLst>
                                  <p:childTnLst>
                                    <p:animMotion origin="layout" path="M 2.08333E-6 0.10023 L 2.08333E-6 -1.11111E-6 " pathEditMode="relative" rAng="0" ptsTypes="AA">
                                      <p:cBhvr>
                                        <p:cTn id="19" dur="750" fill="hold"/>
                                        <p:tgtEl>
                                          <p:spTgt spid="12"/>
                                        </p:tgtEl>
                                        <p:attrNameLst>
                                          <p:attrName>ppt_x</p:attrName>
                                          <p:attrName>ppt_y</p:attrName>
                                        </p:attrNameLst>
                                      </p:cBhvr>
                                      <p:rCtr x="0" y="-5023"/>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4" presetClass="path" presetSubtype="0" decel="100000" fill="hold" grpId="1" nodeType="withEffect">
                                  <p:stCondLst>
                                    <p:cond delay="0"/>
                                  </p:stCondLst>
                                  <p:childTnLst>
                                    <p:animMotion origin="layout" path="M -3.54167E-6 0.10023 L -3.54167E-6 -3.7037E-7 " pathEditMode="relative" rAng="0" ptsTypes="AA">
                                      <p:cBhvr>
                                        <p:cTn id="24" dur="750" fill="hold"/>
                                        <p:tgtEl>
                                          <p:spTgt spid="20"/>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12" grpId="0"/>
      <p:bldP spid="12" grpId="1"/>
      <p:bldP spid="20" grpId="0"/>
      <p:bldP spid="20"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FFC0-512C-40E5-8EB0-B3D8B34ED10E}"/>
              </a:ext>
            </a:extLst>
          </p:cNvPr>
          <p:cNvSpPr>
            <a:spLocks noGrp="1"/>
          </p:cNvSpPr>
          <p:nvPr>
            <p:ph type="title"/>
          </p:nvPr>
        </p:nvSpPr>
        <p:spPr>
          <a:prstGeom prst="rect">
            <a:avLst/>
          </a:prstGeom>
        </p:spPr>
        <p:txBody>
          <a:bodyPr vert="horz" wrap="square" lIns="0" tIns="0" rIns="0" bIns="0" rtlCol="0" anchor="t">
            <a:normAutofit/>
          </a:bodyPr>
          <a:lstStyle/>
          <a:p>
            <a:r>
              <a:rPr lang="en-US" sz="275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rPr>
              <a:t>Identify your cloud adoption path</a:t>
            </a:r>
          </a:p>
        </p:txBody>
      </p:sp>
      <p:sp>
        <p:nvSpPr>
          <p:cNvPr id="4" name="Text Placeholder 3">
            <a:extLst>
              <a:ext uri="{FF2B5EF4-FFF2-40B4-BE49-F238E27FC236}">
                <a16:creationId xmlns:a16="http://schemas.microsoft.com/office/drawing/2014/main" id="{D9ABA3C8-DF3C-4C0B-8BD9-06D5BF76C8DC}"/>
              </a:ext>
            </a:extLst>
          </p:cNvPr>
          <p:cNvSpPr>
            <a:spLocks noGrp="1"/>
          </p:cNvSpPr>
          <p:nvPr>
            <p:ph type="body" sz="quarter" idx="10"/>
          </p:nvPr>
        </p:nvSpPr>
        <p:spPr>
          <a:xfrm>
            <a:off x="427038" y="2201863"/>
            <a:ext cx="5137334" cy="1969770"/>
          </a:xfrm>
        </p:spPr>
        <p:txBody>
          <a:bodyPr/>
          <a:lstStyle/>
          <a:p>
            <a:pPr defTabSz="932742">
              <a:spcBef>
                <a:spcPct val="20000"/>
              </a:spcBef>
              <a:buSzPct val="90000"/>
            </a:pPr>
            <a:r>
              <a:rPr lang="en-US" sz="2000" kern="1200" spc="0" baseline="0" dirty="0">
                <a:gradFill>
                  <a:gsLst>
                    <a:gs pos="1250">
                      <a:schemeClr val="tx1"/>
                    </a:gs>
                    <a:gs pos="100000">
                      <a:schemeClr val="tx1"/>
                    </a:gs>
                  </a:gsLst>
                  <a:lin ang="5400000" scaled="0"/>
                </a:gradFill>
                <a:latin typeface="+mj-lt"/>
                <a:cs typeface="Segoe UI" panose="020B0502040204020203" pitchFamily="34" charset="0"/>
              </a:rPr>
              <a:t>Assess the current state of your cloud adoption </a:t>
            </a:r>
            <a:r>
              <a:rPr lang="en-US" sz="2000" kern="1200" spc="0" baseline="0" dirty="0">
                <a:gradFill>
                  <a:gsLst>
                    <a:gs pos="1250">
                      <a:schemeClr val="tx1"/>
                    </a:gs>
                    <a:gs pos="100000">
                      <a:schemeClr val="tx1"/>
                    </a:gs>
                  </a:gsLst>
                  <a:lin ang="5400000" scaled="0"/>
                </a:gradFill>
                <a:cs typeface="Segoe UI" panose="020B0502040204020203" pitchFamily="34" charset="0"/>
              </a:rPr>
              <a:t>using the </a:t>
            </a:r>
            <a:r>
              <a:rPr lang="en-US" sz="2000" spc="0" dirty="0">
                <a:solidFill>
                  <a:schemeClr val="tx2"/>
                </a:solidFill>
                <a:cs typeface="Segoe UI" panose="020B0502040204020203" pitchFamily="34" charset="0"/>
                <a:hlinkClick r:id="rId3"/>
              </a:rPr>
              <a:t>Cloud Journey Tracker</a:t>
            </a:r>
            <a:endParaRPr lang="en-US" sz="2000" kern="1200" spc="0" baseline="0" dirty="0">
              <a:solidFill>
                <a:schemeClr val="tx2"/>
              </a:solidFill>
              <a:cs typeface="Segoe UI" panose="020B0502040204020203" pitchFamily="34" charset="0"/>
            </a:endParaRPr>
          </a:p>
          <a:p>
            <a:pPr defTabSz="932742">
              <a:spcBef>
                <a:spcPct val="20000"/>
              </a:spcBef>
              <a:buSzPct val="90000"/>
            </a:pPr>
            <a:endParaRPr lang="en-US" sz="2000" spc="0" dirty="0">
              <a:solidFill>
                <a:schemeClr val="tx2"/>
              </a:solidFill>
              <a:cs typeface="Segoe UI" panose="020B0502040204020203" pitchFamily="34" charset="0"/>
            </a:endParaRPr>
          </a:p>
          <a:p>
            <a:pPr defTabSz="932742">
              <a:spcBef>
                <a:spcPct val="20000"/>
              </a:spcBef>
              <a:buSzPct val="90000"/>
            </a:pPr>
            <a:r>
              <a:rPr lang="en-US" sz="2000" spc="0" dirty="0">
                <a:latin typeface="+mj-lt"/>
                <a:cs typeface="Segoe UI Semibold" panose="020B0702040204020203" pitchFamily="34" charset="0"/>
              </a:rPr>
              <a:t>Help to </a:t>
            </a:r>
            <a:r>
              <a:rPr lang="en-US" sz="2000" kern="1200" spc="0" baseline="0" dirty="0">
                <a:solidFill>
                  <a:schemeClr val="tx1"/>
                </a:solidFill>
                <a:latin typeface="+mj-lt"/>
                <a:cs typeface="Segoe UI" panose="020B0502040204020203" pitchFamily="34" charset="0"/>
              </a:rPr>
              <a:t>build out your cloud adoption strategy </a:t>
            </a:r>
            <a:r>
              <a:rPr lang="en-US" sz="2000" kern="1200" spc="0" baseline="0" dirty="0">
                <a:solidFill>
                  <a:schemeClr val="tx1"/>
                </a:solidFill>
                <a:cs typeface="Segoe UI" panose="020B0502040204020203" pitchFamily="34" charset="0"/>
              </a:rPr>
              <a:t>by completing the </a:t>
            </a:r>
            <a:r>
              <a:rPr lang="en-US" sz="2000" kern="1200" spc="0" baseline="0" dirty="0">
                <a:solidFill>
                  <a:schemeClr val="tx2"/>
                </a:solidFill>
                <a:cs typeface="Segoe UI" panose="020B0502040204020203" pitchFamily="34" charset="0"/>
                <a:hlinkClick r:id="rId4"/>
              </a:rPr>
              <a:t>strategy and plan template</a:t>
            </a:r>
            <a:r>
              <a:rPr lang="en-US" sz="2000" kern="1200" spc="0" baseline="0" dirty="0">
                <a:solidFill>
                  <a:schemeClr val="tx2"/>
                </a:solidFill>
                <a:cs typeface="Segoe UI" panose="020B0502040204020203" pitchFamily="34" charset="0"/>
              </a:rPr>
              <a:t> </a:t>
            </a:r>
            <a:r>
              <a:rPr lang="en-US" sz="2000" kern="1200" spc="0" baseline="0" dirty="0">
                <a:solidFill>
                  <a:schemeClr val="tx1"/>
                </a:solidFill>
                <a:cs typeface="Segoe UI" panose="020B0502040204020203" pitchFamily="34" charset="0"/>
              </a:rPr>
              <a:t>and </a:t>
            </a:r>
            <a:r>
              <a:rPr lang="en-US" sz="2000" spc="0" dirty="0">
                <a:cs typeface="Segoe UI Semibold" panose="020B0702040204020203" pitchFamily="34" charset="0"/>
                <a:hlinkClick r:id="rId5"/>
              </a:rPr>
              <a:t>business outcome template</a:t>
            </a:r>
            <a:endParaRPr lang="en-US" sz="2000" kern="1200" spc="0" baseline="0" dirty="0">
              <a:solidFill>
                <a:schemeClr val="tx1"/>
              </a:solidFill>
              <a:cs typeface="Segoe UI" panose="020B0502040204020203" pitchFamily="34" charset="0"/>
            </a:endParaRPr>
          </a:p>
        </p:txBody>
      </p:sp>
      <p:pic>
        <p:nvPicPr>
          <p:cNvPr id="6" name="Picture 5" descr="A device screen showing Cloud Journey Tracker webpage.">
            <a:extLst>
              <a:ext uri="{FF2B5EF4-FFF2-40B4-BE49-F238E27FC236}">
                <a16:creationId xmlns:a16="http://schemas.microsoft.com/office/drawing/2014/main" id="{EDA75592-FD27-435F-A0D6-720307D1C7EC}"/>
              </a:ext>
            </a:extLst>
          </p:cNvPr>
          <p:cNvPicPr>
            <a:picLocks noChangeAspect="1"/>
          </p:cNvPicPr>
          <p:nvPr/>
        </p:nvPicPr>
        <p:blipFill rotWithShape="1">
          <a:blip r:embed="rId6"/>
          <a:srcRect r="18693"/>
          <a:stretch/>
        </p:blipFill>
        <p:spPr>
          <a:xfrm>
            <a:off x="6359635" y="1526042"/>
            <a:ext cx="5832365" cy="4321865"/>
          </a:xfrm>
          <a:prstGeom prst="rect">
            <a:avLst/>
          </a:prstGeom>
          <a:noFill/>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701987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t>Understanding your motivations</a:t>
            </a:r>
          </a:p>
        </p:txBody>
      </p:sp>
    </p:spTree>
    <p:extLst>
      <p:ext uri="{BB962C8B-B14F-4D97-AF65-F5344CB8AC3E}">
        <p14:creationId xmlns:p14="http://schemas.microsoft.com/office/powerpoint/2010/main" val="36137658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409D-A115-43FC-95A2-3E2B94809D8E}"/>
              </a:ext>
            </a:extLst>
          </p:cNvPr>
          <p:cNvSpPr>
            <a:spLocks noGrp="1"/>
          </p:cNvSpPr>
          <p:nvPr>
            <p:ph type="title"/>
          </p:nvPr>
        </p:nvSpPr>
        <p:spPr>
          <a:xfrm>
            <a:off x="427038" y="3025863"/>
            <a:ext cx="4556442" cy="403137"/>
          </a:xfrm>
        </p:spPr>
        <p:txBody>
          <a:bodyPr wrap="square" anchor="b">
            <a:noAutofit/>
          </a:bodyPr>
          <a:lstStyle/>
          <a:p>
            <a:pPr>
              <a:lnSpc>
                <a:spcPct val="100000"/>
              </a:lnSpc>
              <a:spcAft>
                <a:spcPts val="1200"/>
              </a:spcAft>
            </a:pPr>
            <a:r>
              <a:rPr lang="en-US" sz="3600" spc="-50" dirty="0">
                <a:solidFill>
                  <a:schemeClr val="tx2"/>
                </a:solidFill>
                <a:latin typeface="Segoe UI Semibold" panose="020B0702040204020203" pitchFamily="34" charset="0"/>
                <a:cs typeface="Segoe UI Semibold" panose="020B0702040204020203" pitchFamily="34" charset="0"/>
              </a:rPr>
              <a:t>Why</a:t>
            </a:r>
            <a:r>
              <a:rPr lang="en-US" sz="3600" spc="-50" dirty="0">
                <a:solidFill>
                  <a:schemeClr val="tx1"/>
                </a:solidFill>
                <a:latin typeface="Segoe UI Semibold" panose="020B0702040204020203" pitchFamily="34" charset="0"/>
                <a:cs typeface="Segoe UI Semibold" panose="020B0702040204020203" pitchFamily="34" charset="0"/>
              </a:rPr>
              <a:t> are you moving to the cloud?</a:t>
            </a:r>
          </a:p>
        </p:txBody>
      </p:sp>
      <p:pic>
        <p:nvPicPr>
          <p:cNvPr id="7" name="Picture 6">
            <a:extLst>
              <a:ext uri="{FF2B5EF4-FFF2-40B4-BE49-F238E27FC236}">
                <a16:creationId xmlns:a16="http://schemas.microsoft.com/office/drawing/2014/main" id="{ECC05D6B-E7C2-4624-8916-001F75571F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6577475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455995" y="620428"/>
            <a:ext cx="11306469" cy="422423"/>
          </a:xfrm>
        </p:spPr>
        <p:txBody>
          <a:bodyPr/>
          <a:lstStyle/>
          <a:p>
            <a:pPr>
              <a:lnSpc>
                <a:spcPct val="100000"/>
              </a:lnSpc>
              <a:spcAft>
                <a:spcPts val="1800"/>
              </a:spcAft>
            </a:pPr>
            <a:r>
              <a:rPr lang="en-US" dirty="0"/>
              <a:t>Motivations for cloud adoption</a:t>
            </a:r>
            <a:endParaRPr lang="en-US" dirty="0">
              <a:solidFill>
                <a:schemeClr val="tx2"/>
              </a:solidFill>
              <a:latin typeface="Segoe UI" panose="020B0502040204020203" pitchFamily="34" charset="0"/>
            </a:endParaRPr>
          </a:p>
        </p:txBody>
      </p:sp>
      <p:sp>
        <p:nvSpPr>
          <p:cNvPr id="10" name="TextBox 9">
            <a:extLst>
              <a:ext uri="{FF2B5EF4-FFF2-40B4-BE49-F238E27FC236}">
                <a16:creationId xmlns:a16="http://schemas.microsoft.com/office/drawing/2014/main" id="{ACC093B6-1C32-452D-B67A-98FDF9B1E72E}"/>
              </a:ext>
            </a:extLst>
          </p:cNvPr>
          <p:cNvSpPr txBox="1"/>
          <p:nvPr/>
        </p:nvSpPr>
        <p:spPr>
          <a:xfrm>
            <a:off x="455995" y="1212355"/>
            <a:ext cx="11713756"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Engage stakeholders across business and technology to— </a:t>
            </a:r>
            <a:b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br>
            <a:r>
              <a:rPr kumimoji="0" lang="en-US" sz="2400" b="0" i="0" u="none" strike="noStrike" kern="1200" cap="none" spc="-49" normalizeH="0" baseline="0" noProof="0" dirty="0">
                <a:ln w="3175">
                  <a:noFill/>
                </a:ln>
                <a:solidFill>
                  <a:srgbClr val="0078D3"/>
                </a:solidFill>
                <a:effectLst/>
                <a:uLnTx/>
                <a:uFillTx/>
                <a:latin typeface="Segoe UI" panose="020B0502040204020203" pitchFamily="34" charset="0"/>
                <a:ea typeface="+mn-ea"/>
                <a:cs typeface="Segoe UI" pitchFamily="34" charset="0"/>
              </a:rPr>
              <a:t>define</a:t>
            </a: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 </a:t>
            </a:r>
            <a:r>
              <a:rPr kumimoji="0" lang="en-US" sz="2400" b="0" i="0" u="none" strike="noStrike" kern="1200" cap="none" spc="-49" normalizeH="0" baseline="0" noProof="0" dirty="0">
                <a:ln w="3175">
                  <a:noFill/>
                </a:ln>
                <a:solidFill>
                  <a:srgbClr val="0078D3"/>
                </a:solidFill>
                <a:effectLst/>
                <a:uLnTx/>
                <a:uFillTx/>
                <a:latin typeface="Segoe UI" panose="020B0502040204020203" pitchFamily="34" charset="0"/>
                <a:ea typeface="+mn-ea"/>
                <a:cs typeface="Segoe UI" pitchFamily="34" charset="0"/>
              </a:rPr>
              <a:t>document</a:t>
            </a: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 and </a:t>
            </a:r>
            <a:r>
              <a:rPr kumimoji="0" lang="en-US" sz="2400" b="0" i="0" u="none" strike="noStrike" kern="1200" cap="none" spc="-49" normalizeH="0" baseline="0" noProof="0" dirty="0">
                <a:ln w="3175">
                  <a:noFill/>
                </a:ln>
                <a:solidFill>
                  <a:srgbClr val="0078D3"/>
                </a:solidFill>
                <a:effectLst/>
                <a:uLnTx/>
                <a:uFillTx/>
                <a:latin typeface="Segoe UI" panose="020B0502040204020203" pitchFamily="34" charset="0"/>
                <a:ea typeface="+mn-ea"/>
                <a:cs typeface="Segoe UI" pitchFamily="34" charset="0"/>
              </a:rPr>
              <a:t>understand your motivations </a:t>
            </a:r>
            <a:r>
              <a:rPr kumimoji="0" lang="en-US" sz="2400" b="0" i="0" u="none" strike="noStrike" kern="1200" cap="none" spc="-49" normalizeH="0" baseline="0" noProof="0" dirty="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for cloud adoption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0"/>
          </p:nvPr>
        </p:nvSpPr>
        <p:spPr>
          <a:xfrm>
            <a:off x="455996" y="2613361"/>
            <a:ext cx="5839038" cy="2630592"/>
          </a:xfrm>
        </p:spPr>
        <p:txBody>
          <a:bodyPr/>
          <a:lstStyle/>
          <a:p>
            <a:pPr marL="0" indent="0">
              <a:lnSpc>
                <a:spcPct val="100000"/>
              </a:lnSpc>
              <a:spcAft>
                <a:spcPts val="1200"/>
              </a:spcAft>
              <a:buNone/>
            </a:pPr>
            <a:r>
              <a:rPr lang="en-US" dirty="0">
                <a:solidFill>
                  <a:schemeClr val="tx2"/>
                </a:solidFill>
                <a:latin typeface="+mj-lt"/>
              </a:rPr>
              <a:t>Critical business events</a:t>
            </a:r>
          </a:p>
          <a:p>
            <a:pPr>
              <a:lnSpc>
                <a:spcPct val="100000"/>
              </a:lnSpc>
              <a:spcAft>
                <a:spcPts val="800"/>
              </a:spcAft>
            </a:pPr>
            <a:r>
              <a:rPr lang="en-US" sz="1800" dirty="0"/>
              <a:t>Datacenter exit</a:t>
            </a:r>
          </a:p>
          <a:p>
            <a:pPr>
              <a:lnSpc>
                <a:spcPct val="100000"/>
              </a:lnSpc>
              <a:spcAft>
                <a:spcPts val="800"/>
              </a:spcAft>
            </a:pPr>
            <a:r>
              <a:rPr lang="en-US" sz="1800" dirty="0"/>
              <a:t>Mergers, acquisition or divestiture</a:t>
            </a:r>
          </a:p>
          <a:p>
            <a:pPr>
              <a:lnSpc>
                <a:spcPct val="100000"/>
              </a:lnSpc>
              <a:spcAft>
                <a:spcPts val="800"/>
              </a:spcAft>
            </a:pPr>
            <a:r>
              <a:rPr lang="en-US" sz="1800" dirty="0"/>
              <a:t>Reductions in capital expenses</a:t>
            </a:r>
          </a:p>
          <a:p>
            <a:pPr>
              <a:lnSpc>
                <a:spcPct val="100000"/>
              </a:lnSpc>
              <a:spcAft>
                <a:spcPts val="800"/>
              </a:spcAft>
            </a:pPr>
            <a:r>
              <a:rPr lang="en-US" sz="1800" dirty="0"/>
              <a:t>End of support for mission-critical technologies</a:t>
            </a:r>
          </a:p>
          <a:p>
            <a:pPr>
              <a:lnSpc>
                <a:spcPct val="100000"/>
              </a:lnSpc>
              <a:spcAft>
                <a:spcPts val="800"/>
              </a:spcAft>
            </a:pPr>
            <a:r>
              <a:rPr lang="en-US" sz="1800" dirty="0"/>
              <a:t>Regulatory compliance, data sovereignty requirements</a:t>
            </a:r>
          </a:p>
          <a:p>
            <a:pPr>
              <a:lnSpc>
                <a:spcPct val="100000"/>
              </a:lnSpc>
              <a:spcAft>
                <a:spcPts val="800"/>
              </a:spcAft>
            </a:pPr>
            <a:r>
              <a:rPr lang="en-US" sz="1800" dirty="0"/>
              <a:t>Reduce disruptions and improve IT stability</a:t>
            </a:r>
          </a:p>
        </p:txBody>
      </p:sp>
      <p:sp>
        <p:nvSpPr>
          <p:cNvPr id="34" name="Freeform: Shape 33" descr="Arrow pointing from critical business events to migration and innovation motivations for cloud adoption">
            <a:extLst>
              <a:ext uri="{FF2B5EF4-FFF2-40B4-BE49-F238E27FC236}">
                <a16:creationId xmlns:a16="http://schemas.microsoft.com/office/drawing/2014/main" id="{E8019C93-C9AD-4802-A2DB-FC8A1684CFF3}"/>
              </a:ext>
            </a:extLst>
          </p:cNvPr>
          <p:cNvSpPr/>
          <p:nvPr/>
        </p:nvSpPr>
        <p:spPr bwMode="auto">
          <a:xfrm>
            <a:off x="6383612" y="2485503"/>
            <a:ext cx="590470" cy="3342031"/>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4294967295"/>
          </p:nvPr>
        </p:nvSpPr>
        <p:spPr>
          <a:xfrm>
            <a:off x="7485321" y="2025650"/>
            <a:ext cx="4706679" cy="2036763"/>
          </a:xfrm>
        </p:spPr>
        <p:txBody>
          <a:bodyPr>
            <a:noAutofit/>
          </a:bodyPr>
          <a:lstStyle/>
          <a:p>
            <a:pPr>
              <a:spcAft>
                <a:spcPts val="300"/>
              </a:spcAft>
            </a:pPr>
            <a:r>
              <a:rPr lang="en-US" sz="1800" spc="0" dirty="0">
                <a:solidFill>
                  <a:schemeClr val="tx2"/>
                </a:solidFill>
              </a:rPr>
              <a:t>Migration motivations</a:t>
            </a:r>
          </a:p>
          <a:p>
            <a:pPr marL="227013" lvl="1" indent="-227013">
              <a:spcAft>
                <a:spcPts val="300"/>
              </a:spcAft>
              <a:buFont typeface="Arial" panose="020B0604020202020204" pitchFamily="34" charset="0"/>
              <a:buChar char="•"/>
            </a:pPr>
            <a:r>
              <a:rPr lang="en-US" sz="1400" dirty="0"/>
              <a:t>Cost savings</a:t>
            </a:r>
          </a:p>
          <a:p>
            <a:pPr marL="227013" lvl="1" indent="-227013">
              <a:spcAft>
                <a:spcPts val="300"/>
              </a:spcAft>
              <a:buFont typeface="Arial" panose="020B0604020202020204" pitchFamily="34" charset="0"/>
              <a:buChar char="•"/>
            </a:pPr>
            <a:r>
              <a:rPr lang="en-US" sz="1400" dirty="0"/>
              <a:t>Reduction in vendor or technical complexity</a:t>
            </a:r>
          </a:p>
          <a:p>
            <a:pPr marL="227013" lvl="1" indent="-227013">
              <a:spcAft>
                <a:spcPts val="300"/>
              </a:spcAft>
              <a:buFont typeface="Arial" panose="020B0604020202020204" pitchFamily="34" charset="0"/>
              <a:buChar char="•"/>
            </a:pPr>
            <a:r>
              <a:rPr lang="en-US" sz="1400" dirty="0"/>
              <a:t>Optimization of internal operations</a:t>
            </a:r>
          </a:p>
          <a:p>
            <a:pPr marL="227013" lvl="1" indent="-227013">
              <a:spcAft>
                <a:spcPts val="300"/>
              </a:spcAft>
              <a:buFont typeface="Arial" panose="020B0604020202020204" pitchFamily="34" charset="0"/>
              <a:buChar char="•"/>
            </a:pPr>
            <a:r>
              <a:rPr lang="en-US" sz="1400" dirty="0"/>
              <a:t>Increase business agility</a:t>
            </a:r>
          </a:p>
          <a:p>
            <a:pPr marL="227013" lvl="1" indent="-227013">
              <a:spcAft>
                <a:spcPts val="300"/>
              </a:spcAft>
              <a:buFont typeface="Arial" panose="020B0604020202020204" pitchFamily="34" charset="0"/>
              <a:buChar char="•"/>
            </a:pPr>
            <a:r>
              <a:rPr lang="en-US" sz="1400" dirty="0"/>
              <a:t>Prepare for new technical capabilities</a:t>
            </a:r>
          </a:p>
          <a:p>
            <a:pPr marL="227013" lvl="1" indent="-227013">
              <a:spcAft>
                <a:spcPts val="300"/>
              </a:spcAft>
              <a:buFont typeface="Arial" panose="020B0604020202020204" pitchFamily="34" charset="0"/>
              <a:buChar char="•"/>
            </a:pPr>
            <a:r>
              <a:rPr lang="en-US" sz="1400" dirty="0"/>
              <a:t>Scale to meet market demands</a:t>
            </a:r>
          </a:p>
          <a:p>
            <a:pPr marL="227013" lvl="1" indent="-227013">
              <a:spcAft>
                <a:spcPts val="300"/>
              </a:spcAft>
              <a:buFont typeface="Arial" panose="020B0604020202020204" pitchFamily="34" charset="0"/>
              <a:buChar char="•"/>
            </a:pPr>
            <a:r>
              <a:rPr lang="en-US" sz="1400" dirty="0"/>
              <a:t>Scale to meet geographic demands</a:t>
            </a:r>
            <a:endParaRPr lang="en-US" sz="1800" dirty="0"/>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4294967295"/>
          </p:nvPr>
        </p:nvSpPr>
        <p:spPr>
          <a:xfrm>
            <a:off x="7480305" y="4376738"/>
            <a:ext cx="4587870" cy="1893887"/>
          </a:xfrm>
        </p:spPr>
        <p:txBody>
          <a:bodyPr>
            <a:noAutofit/>
          </a:bodyPr>
          <a:lstStyle/>
          <a:p>
            <a:pPr>
              <a:spcAft>
                <a:spcPts val="300"/>
              </a:spcAft>
            </a:pPr>
            <a:r>
              <a:rPr lang="en-US" sz="1800" spc="0" dirty="0">
                <a:solidFill>
                  <a:schemeClr val="tx2"/>
                </a:solidFill>
              </a:rPr>
              <a:t>Innovation motivations</a:t>
            </a:r>
          </a:p>
          <a:p>
            <a:pPr marL="227013" lvl="1" indent="-227013">
              <a:spcAft>
                <a:spcPts val="300"/>
              </a:spcAft>
              <a:buFont typeface="Arial" panose="020B0604020202020204" pitchFamily="34" charset="0"/>
              <a:buChar char="•"/>
            </a:pPr>
            <a:r>
              <a:rPr lang="en-US" sz="1400" dirty="0"/>
              <a:t>Prepare for new technical capabilities</a:t>
            </a:r>
          </a:p>
          <a:p>
            <a:pPr marL="227013" lvl="1" indent="-227013">
              <a:spcAft>
                <a:spcPts val="300"/>
              </a:spcAft>
              <a:buFont typeface="Arial" panose="020B0604020202020204" pitchFamily="34" charset="0"/>
              <a:buChar char="•"/>
            </a:pPr>
            <a:r>
              <a:rPr lang="en-US" sz="1400" dirty="0"/>
              <a:t>Build new technical capabilities</a:t>
            </a:r>
          </a:p>
          <a:p>
            <a:pPr marL="227013" lvl="1" indent="-227013">
              <a:spcAft>
                <a:spcPts val="300"/>
              </a:spcAft>
              <a:buFont typeface="Arial" panose="020B0604020202020204" pitchFamily="34" charset="0"/>
              <a:buChar char="•"/>
            </a:pPr>
            <a:r>
              <a:rPr lang="en-US" sz="1400" dirty="0"/>
              <a:t>Scale to meet market demands</a:t>
            </a:r>
          </a:p>
          <a:p>
            <a:pPr marL="227013" lvl="1" indent="-227013">
              <a:spcAft>
                <a:spcPts val="300"/>
              </a:spcAft>
              <a:buFont typeface="Arial" panose="020B0604020202020204" pitchFamily="34" charset="0"/>
              <a:buChar char="•"/>
            </a:pPr>
            <a:r>
              <a:rPr lang="en-US" sz="1400" dirty="0"/>
              <a:t>Scale to meet geographic demands</a:t>
            </a:r>
          </a:p>
          <a:p>
            <a:pPr marL="227013" lvl="1" indent="-227013">
              <a:spcAft>
                <a:spcPts val="300"/>
              </a:spcAft>
              <a:buFont typeface="Arial" panose="020B0604020202020204" pitchFamily="34" charset="0"/>
              <a:buChar char="•"/>
            </a:pPr>
            <a:r>
              <a:rPr lang="en-US" sz="1400" dirty="0"/>
              <a:t>Improve customer experiences / engagements</a:t>
            </a:r>
          </a:p>
          <a:p>
            <a:pPr marL="227013" lvl="1" indent="-227013">
              <a:spcAft>
                <a:spcPts val="300"/>
              </a:spcAft>
              <a:buFont typeface="Arial" panose="020B0604020202020204" pitchFamily="34" charset="0"/>
              <a:buChar char="•"/>
            </a:pPr>
            <a:r>
              <a:rPr lang="en-US" sz="1400" dirty="0"/>
              <a:t>Transform products or services</a:t>
            </a:r>
          </a:p>
          <a:p>
            <a:pPr marL="227013" lvl="1" indent="-227013">
              <a:spcAft>
                <a:spcPts val="300"/>
              </a:spcAft>
              <a:buFont typeface="Arial" panose="020B0604020202020204" pitchFamily="34" charset="0"/>
              <a:buChar char="•"/>
            </a:pPr>
            <a:r>
              <a:rPr lang="en-US" sz="1400" dirty="0"/>
              <a:t>Disrupt the market with new products or services</a:t>
            </a:r>
          </a:p>
        </p:txBody>
      </p:sp>
    </p:spTree>
    <p:extLst>
      <p:ext uri="{BB962C8B-B14F-4D97-AF65-F5344CB8AC3E}">
        <p14:creationId xmlns:p14="http://schemas.microsoft.com/office/powerpoint/2010/main" val="16666144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D1DCA23-9417-4F1C-862A-FA7B943C7D1A}"/>
              </a:ext>
            </a:extLst>
          </p:cNvPr>
          <p:cNvSpPr txBox="1">
            <a:spLocks/>
          </p:cNvSpPr>
          <p:nvPr/>
        </p:nvSpPr>
        <p:spPr>
          <a:xfrm>
            <a:off x="457200" y="495300"/>
            <a:ext cx="5758962" cy="375138"/>
          </a:xfrm>
          <a:prstGeom prst="rect">
            <a:avLst/>
          </a:prstGeom>
        </p:spPr>
        <p:txBody>
          <a:bodyPr/>
          <a:lstStyle>
            <a:lvl1pPr algn="l" defTabSz="914400" rtl="0" eaLnBrk="1" latinLnBrk="0" hangingPunct="1">
              <a:lnSpc>
                <a:spcPct val="90000"/>
              </a:lnSpc>
              <a:spcBef>
                <a:spcPct val="0"/>
              </a:spcBef>
              <a:buNone/>
              <a:defRPr sz="16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12700">
                  <a:noFill/>
                </a:ln>
                <a:solidFill>
                  <a:srgbClr val="042315"/>
                </a:solidFill>
                <a:effectLst/>
                <a:uLnTx/>
                <a:uFillTx/>
                <a:latin typeface="TWK Everett" panose="020B0204000000000000" pitchFamily="34" charset="77"/>
              </a:rPr>
              <a:t>Cloud Adoption Motivation</a:t>
            </a:r>
            <a:r>
              <a:rPr kumimoji="0" lang="de-CH" sz="2800" b="0" i="0" u="none" strike="noStrike" kern="1200" cap="none" spc="0" normalizeH="0" baseline="0" noProof="0" dirty="0">
                <a:ln w="12700">
                  <a:noFill/>
                </a:ln>
                <a:solidFill>
                  <a:srgbClr val="042315"/>
                </a:solidFill>
                <a:effectLst/>
                <a:uLnTx/>
                <a:uFillTx/>
                <a:latin typeface="TWK Everett" panose="020B0204000000000000" pitchFamily="34" charset="77"/>
              </a:rPr>
              <a:t>*</a:t>
            </a:r>
            <a:endParaRPr kumimoji="0" lang="en-MX" sz="2800" b="0" i="0" u="none" strike="noStrike" kern="1200" cap="none" spc="0" normalizeH="0" baseline="0" noProof="0" dirty="0">
              <a:ln w="12700">
                <a:noFill/>
              </a:ln>
              <a:solidFill>
                <a:srgbClr val="042315"/>
              </a:solidFill>
              <a:effectLst/>
              <a:uLnTx/>
              <a:uFillTx/>
              <a:latin typeface="TWK Everett" panose="020B0204000000000000" pitchFamily="34" charset="77"/>
            </a:endParaRPr>
          </a:p>
        </p:txBody>
      </p:sp>
      <p:sp>
        <p:nvSpPr>
          <p:cNvPr id="12" name="Text Placeholder 3">
            <a:extLst>
              <a:ext uri="{FF2B5EF4-FFF2-40B4-BE49-F238E27FC236}">
                <a16:creationId xmlns:a16="http://schemas.microsoft.com/office/drawing/2014/main" id="{4E605F16-7FB9-4A3D-8709-5D85B7204EF4}"/>
              </a:ext>
            </a:extLst>
          </p:cNvPr>
          <p:cNvSpPr txBox="1">
            <a:spLocks/>
          </p:cNvSpPr>
          <p:nvPr/>
        </p:nvSpPr>
        <p:spPr>
          <a:xfrm>
            <a:off x="287949" y="2283519"/>
            <a:ext cx="3968994" cy="528402"/>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accent6"/>
                </a:solidFill>
                <a:latin typeface="TWK Everett" panose="020B0204000000000000"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78D4"/>
                </a:solidFill>
                <a:effectLst/>
                <a:uLnTx/>
                <a:uFillTx/>
                <a:latin typeface="QuattrocentoSans"/>
              </a:rPr>
              <a:t>Critical Business Events</a:t>
            </a:r>
            <a:r>
              <a:rPr kumimoji="0" lang="de-CH" sz="2400" b="0" i="0" u="none" strike="noStrike" kern="1200" cap="none" spc="0" normalizeH="0" baseline="0" noProof="0" dirty="0">
                <a:ln>
                  <a:noFill/>
                </a:ln>
                <a:solidFill>
                  <a:srgbClr val="042315"/>
                </a:solidFill>
                <a:effectLst/>
                <a:uLnTx/>
                <a:uFillTx/>
                <a:latin typeface="TWK Everett" panose="020B0204000000000000" pitchFamily="34" charset="0"/>
                <a:ea typeface="+mn-ea"/>
                <a:cs typeface="+mn-cs"/>
              </a:rPr>
              <a:t> </a:t>
            </a:r>
            <a:endParaRPr kumimoji="0" lang="en-MX" sz="2400" b="0" i="0" u="none" strike="noStrike" kern="1200" cap="none" spc="0" normalizeH="0" baseline="0" noProof="0" dirty="0">
              <a:ln>
                <a:noFill/>
              </a:ln>
              <a:solidFill>
                <a:srgbClr val="042315"/>
              </a:solidFill>
              <a:effectLst/>
              <a:uLnTx/>
              <a:uFillTx/>
              <a:latin typeface="TWK Everett" panose="020B0204000000000000" pitchFamily="34" charset="0"/>
              <a:ea typeface="+mn-ea"/>
              <a:cs typeface="+mn-cs"/>
            </a:endParaRPr>
          </a:p>
        </p:txBody>
      </p:sp>
      <p:sp>
        <p:nvSpPr>
          <p:cNvPr id="2" name="TextBox 1">
            <a:extLst>
              <a:ext uri="{FF2B5EF4-FFF2-40B4-BE49-F238E27FC236}">
                <a16:creationId xmlns:a16="http://schemas.microsoft.com/office/drawing/2014/main" id="{5EC08112-58CE-41B7-BE2A-AA18DAB6E6B6}"/>
              </a:ext>
            </a:extLst>
          </p:cNvPr>
          <p:cNvSpPr txBox="1"/>
          <p:nvPr/>
        </p:nvSpPr>
        <p:spPr>
          <a:xfrm>
            <a:off x="10383715" y="6232518"/>
            <a:ext cx="14155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srgbClr val="042315"/>
                </a:solidFill>
                <a:effectLst/>
                <a:uLnTx/>
                <a:uFillTx/>
                <a:latin typeface="Arial" panose="020B0604020202020204" pitchFamily="34" charset="0"/>
                <a:ea typeface="+mn-ea"/>
                <a:cs typeface="+mn-cs"/>
              </a:rPr>
              <a:t>*</a:t>
            </a:r>
            <a:r>
              <a:rPr kumimoji="0" lang="de-CH" sz="1000" b="0" i="0" u="none" strike="noStrike" kern="1200" cap="none" spc="0" normalizeH="0" baseline="0" noProof="0" dirty="0" err="1">
                <a:ln>
                  <a:noFill/>
                </a:ln>
                <a:solidFill>
                  <a:srgbClr val="042315"/>
                </a:solidFill>
                <a:effectLst/>
                <a:uLnTx/>
                <a:uFillTx/>
                <a:latin typeface="Arial" panose="020B0604020202020204" pitchFamily="34" charset="0"/>
                <a:ea typeface="+mn-ea"/>
                <a:cs typeface="+mn-cs"/>
              </a:rPr>
              <a:t>Based</a:t>
            </a:r>
            <a:r>
              <a:rPr kumimoji="0" lang="de-CH" sz="1000" b="0" i="0" u="none" strike="noStrike" kern="1200" cap="none" spc="0" normalizeH="0" baseline="0" noProof="0" dirty="0">
                <a:ln>
                  <a:noFill/>
                </a:ln>
                <a:solidFill>
                  <a:srgbClr val="042315"/>
                </a:solidFill>
                <a:effectLst/>
                <a:uLnTx/>
                <a:uFillTx/>
                <a:latin typeface="Arial" panose="020B0604020202020204" pitchFamily="34" charset="0"/>
                <a:ea typeface="+mn-ea"/>
                <a:cs typeface="+mn-cs"/>
              </a:rPr>
              <a:t> on Cloud Adoption Framework</a:t>
            </a:r>
            <a:endParaRPr kumimoji="0" lang="en-US" sz="1000" b="0" i="0" u="none" strike="noStrike" kern="1200" cap="none" spc="0" normalizeH="0" baseline="0" noProof="0" dirty="0">
              <a:ln>
                <a:noFill/>
              </a:ln>
              <a:solidFill>
                <a:srgbClr val="042315"/>
              </a:solidFill>
              <a:effectLst/>
              <a:uLnTx/>
              <a:uFillTx/>
              <a:latin typeface="Arial" panose="020B0604020202020204" pitchFamily="34" charset="0"/>
              <a:ea typeface="+mn-ea"/>
              <a:cs typeface="+mn-cs"/>
            </a:endParaRPr>
          </a:p>
        </p:txBody>
      </p:sp>
      <p:sp>
        <p:nvSpPr>
          <p:cNvPr id="6" name="TextBox 5">
            <a:extLst>
              <a:ext uri="{FF2B5EF4-FFF2-40B4-BE49-F238E27FC236}">
                <a16:creationId xmlns:a16="http://schemas.microsoft.com/office/drawing/2014/main" id="{624C64D5-3896-4A8F-AA78-5E747950FAB5}"/>
              </a:ext>
            </a:extLst>
          </p:cNvPr>
          <p:cNvSpPr txBox="1"/>
          <p:nvPr/>
        </p:nvSpPr>
        <p:spPr>
          <a:xfrm>
            <a:off x="287949" y="2745267"/>
            <a:ext cx="5216036"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Data center exit Winterthur </a:t>
            </a:r>
            <a:r>
              <a:rPr kumimoji="0" lang="en-US" sz="1800" b="0" i="0" u="none" strike="noStrike" kern="1200" cap="none" spc="0" normalizeH="0" baseline="0" noProof="0" dirty="0" err="1">
                <a:ln>
                  <a:noFill/>
                </a:ln>
                <a:solidFill>
                  <a:srgbClr val="042315"/>
                </a:solidFill>
                <a:effectLst/>
                <a:uLnTx/>
                <a:uFillTx/>
                <a:latin typeface="Arial" panose="020B0604020202020204"/>
                <a:ea typeface="+mn-ea"/>
                <a:cs typeface="+mn-cs"/>
              </a:rPr>
              <a:t>Paulstrasse</a:t>
            </a:r>
            <a:endPar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Reductions in capital expenses and maintenance cost, both for software and hardware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End of support for mission critical technologies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Regulatory and </a:t>
            </a:r>
            <a:r>
              <a:rPr kumimoji="0" lang="en-US" sz="1800" b="0" i="0" u="none" strike="noStrike" kern="1200" cap="none" spc="0" normalizeH="0" baseline="0" noProof="0" dirty="0" err="1">
                <a:ln>
                  <a:noFill/>
                </a:ln>
                <a:solidFill>
                  <a:srgbClr val="042315"/>
                </a:solidFill>
                <a:effectLst/>
                <a:uLnTx/>
                <a:uFillTx/>
                <a:latin typeface="Arial" panose="020B0604020202020204"/>
                <a:ea typeface="+mn-ea"/>
                <a:cs typeface="+mn-cs"/>
              </a:rPr>
              <a:t>Finma</a:t>
            </a: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 compliance</a:t>
            </a:r>
          </a:p>
        </p:txBody>
      </p:sp>
      <p:sp>
        <p:nvSpPr>
          <p:cNvPr id="7" name="Text Placeholder 3">
            <a:extLst>
              <a:ext uri="{FF2B5EF4-FFF2-40B4-BE49-F238E27FC236}">
                <a16:creationId xmlns:a16="http://schemas.microsoft.com/office/drawing/2014/main" id="{B07ED36F-FF22-48D3-9A7B-31425A1A7DD6}"/>
              </a:ext>
            </a:extLst>
          </p:cNvPr>
          <p:cNvSpPr txBox="1">
            <a:spLocks/>
          </p:cNvSpPr>
          <p:nvPr/>
        </p:nvSpPr>
        <p:spPr>
          <a:xfrm>
            <a:off x="6829426" y="1925645"/>
            <a:ext cx="3968994" cy="528402"/>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accent6"/>
                </a:solidFill>
                <a:latin typeface="TWK Everett" panose="020B0204000000000000"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78D4"/>
                </a:solidFill>
                <a:effectLst/>
                <a:uLnTx/>
                <a:uFillTx/>
                <a:latin typeface="QuattrocentoSans"/>
              </a:rPr>
              <a:t>Migration Motivations</a:t>
            </a:r>
            <a:endParaRPr kumimoji="0" lang="en-MX" sz="2400" b="0" i="0" u="none" strike="noStrike" kern="1200" cap="none" spc="0" normalizeH="0" baseline="0" noProof="0" dirty="0">
              <a:ln>
                <a:noFill/>
              </a:ln>
              <a:solidFill>
                <a:srgbClr val="042315"/>
              </a:solidFill>
              <a:effectLst/>
              <a:uLnTx/>
              <a:uFillTx/>
              <a:latin typeface="TWK Everett" panose="020B0204000000000000" pitchFamily="34" charset="0"/>
              <a:ea typeface="+mn-ea"/>
              <a:cs typeface="+mn-cs"/>
            </a:endParaRPr>
          </a:p>
        </p:txBody>
      </p:sp>
      <p:sp>
        <p:nvSpPr>
          <p:cNvPr id="8" name="TextBox 7">
            <a:extLst>
              <a:ext uri="{FF2B5EF4-FFF2-40B4-BE49-F238E27FC236}">
                <a16:creationId xmlns:a16="http://schemas.microsoft.com/office/drawing/2014/main" id="{483437A4-917A-485F-93FD-355A793D3482}"/>
              </a:ext>
            </a:extLst>
          </p:cNvPr>
          <p:cNvSpPr txBox="1"/>
          <p:nvPr/>
        </p:nvSpPr>
        <p:spPr>
          <a:xfrm>
            <a:off x="6896099" y="2283519"/>
            <a:ext cx="6097464"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Cost Savings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Reduction in vendor and technical complexity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Optimization of internal operations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Increase business agility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Introduce new technical capabilities</a:t>
            </a:r>
          </a:p>
        </p:txBody>
      </p:sp>
      <p:sp>
        <p:nvSpPr>
          <p:cNvPr id="9" name="Text Placeholder 3">
            <a:extLst>
              <a:ext uri="{FF2B5EF4-FFF2-40B4-BE49-F238E27FC236}">
                <a16:creationId xmlns:a16="http://schemas.microsoft.com/office/drawing/2014/main" id="{914BA513-8781-4B37-8649-6FA40F30DCE4}"/>
              </a:ext>
            </a:extLst>
          </p:cNvPr>
          <p:cNvSpPr txBox="1">
            <a:spLocks/>
          </p:cNvSpPr>
          <p:nvPr/>
        </p:nvSpPr>
        <p:spPr>
          <a:xfrm>
            <a:off x="6896099" y="4066831"/>
            <a:ext cx="3968994" cy="528402"/>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accent6"/>
                </a:solidFill>
                <a:latin typeface="TWK Everett" panose="020B0204000000000000" pitchFamily="34" charset="77"/>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TWK Everett" panose="020B0204000000000000" pitchFamily="34" charset="77"/>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78D4"/>
                </a:solidFill>
                <a:effectLst/>
                <a:uLnTx/>
                <a:uFillTx/>
                <a:latin typeface="QuattrocentoSans"/>
              </a:rPr>
              <a:t>Innovation Motivations</a:t>
            </a:r>
            <a:endParaRPr kumimoji="0" lang="en-MX" sz="2400" b="0" i="0" u="none" strike="noStrike" kern="1200" cap="none" spc="0" normalizeH="0" baseline="0" noProof="0" dirty="0">
              <a:ln>
                <a:noFill/>
              </a:ln>
              <a:solidFill>
                <a:srgbClr val="042315"/>
              </a:solidFill>
              <a:effectLst/>
              <a:uLnTx/>
              <a:uFillTx/>
              <a:latin typeface="TWK Everett" panose="020B0204000000000000" pitchFamily="34" charset="0"/>
              <a:ea typeface="+mn-ea"/>
              <a:cs typeface="+mn-cs"/>
            </a:endParaRPr>
          </a:p>
        </p:txBody>
      </p:sp>
      <p:sp>
        <p:nvSpPr>
          <p:cNvPr id="10" name="TextBox 9">
            <a:extLst>
              <a:ext uri="{FF2B5EF4-FFF2-40B4-BE49-F238E27FC236}">
                <a16:creationId xmlns:a16="http://schemas.microsoft.com/office/drawing/2014/main" id="{F13C95E2-09E7-4584-A6B1-0B72416FDA50}"/>
              </a:ext>
            </a:extLst>
          </p:cNvPr>
          <p:cNvSpPr txBox="1"/>
          <p:nvPr/>
        </p:nvSpPr>
        <p:spPr>
          <a:xfrm>
            <a:off x="6829426" y="4595233"/>
            <a:ext cx="479779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Build new technical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Transform and improve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42315"/>
                </a:solidFill>
                <a:effectLst/>
                <a:uLnTx/>
                <a:uFillTx/>
                <a:latin typeface="Arial" panose="020B0604020202020204"/>
                <a:ea typeface="+mn-ea"/>
                <a:cs typeface="+mn-cs"/>
              </a:rPr>
              <a:t>Attract new Financial/Banking Clients</a:t>
            </a:r>
          </a:p>
        </p:txBody>
      </p:sp>
      <p:sp>
        <p:nvSpPr>
          <p:cNvPr id="4" name="Arrow: Chevron 3">
            <a:extLst>
              <a:ext uri="{FF2B5EF4-FFF2-40B4-BE49-F238E27FC236}">
                <a16:creationId xmlns:a16="http://schemas.microsoft.com/office/drawing/2014/main" id="{01E78010-05FB-4284-BEE4-47C32A89A8CC}"/>
              </a:ext>
            </a:extLst>
          </p:cNvPr>
          <p:cNvSpPr/>
          <p:nvPr/>
        </p:nvSpPr>
        <p:spPr>
          <a:xfrm>
            <a:off x="5362575" y="1922473"/>
            <a:ext cx="615549" cy="3412764"/>
          </a:xfrm>
          <a:prstGeom prst="chevron">
            <a:avLst>
              <a:gd name="adj" fmla="val 6123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2F1E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6621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gradFill>
                  <a:gsLst>
                    <a:gs pos="2917">
                      <a:schemeClr val="tx1"/>
                    </a:gs>
                    <a:gs pos="30000">
                      <a:schemeClr val="tx1"/>
                    </a:gs>
                  </a:gsLst>
                  <a:lin ang="5400000" scaled="0"/>
                </a:gradFill>
                <a:latin typeface="+mj-lt"/>
                <a:cs typeface="Segoe UI Semilight" panose="020B0402040204020203" pitchFamily="34" charset="0"/>
              </a:rPr>
              <a:t>Your </a:t>
            </a:r>
            <a:r>
              <a:rPr lang="en-US" sz="2800" dirty="0">
                <a:solidFill>
                  <a:schemeClr val="tx2"/>
                </a:solidFill>
                <a:latin typeface="+mj-lt"/>
                <a:cs typeface="Segoe UI Semilight" panose="020B0402040204020203" pitchFamily="34" charset="0"/>
              </a:rPr>
              <a:t>motivations </a:t>
            </a:r>
            <a:r>
              <a:rPr lang="en-US" sz="2800" dirty="0">
                <a:latin typeface="+mj-lt"/>
                <a:cs typeface="Segoe UI Semilight" panose="020B0402040204020203" pitchFamily="34" charset="0"/>
              </a:rPr>
              <a:t>for cloud adoption </a:t>
            </a:r>
            <a:r>
              <a:rPr lang="en-US" sz="2800" dirty="0">
                <a:solidFill>
                  <a:schemeClr val="tx2"/>
                </a:solidFill>
                <a:latin typeface="+mj-lt"/>
                <a:cs typeface="Segoe UI Semilight" panose="020B0402040204020203" pitchFamily="34" charset="0"/>
              </a:rPr>
              <a:t>are complex</a:t>
            </a:r>
            <a:r>
              <a:rPr lang="en-US" sz="2800" dirty="0">
                <a:latin typeface="+mj-lt"/>
                <a:cs typeface="Segoe UI Semilight" panose="020B0402040204020203" pitchFamily="34" charset="0"/>
              </a:rPr>
              <a:t>—</a:t>
            </a:r>
            <a:br>
              <a:rPr lang="en-US" sz="2800" dirty="0">
                <a:cs typeface="Segoe UI Semilight" panose="020B0402040204020203" pitchFamily="34" charset="0"/>
              </a:rPr>
            </a:br>
            <a:r>
              <a:rPr lang="en-US" sz="2800" dirty="0">
                <a:latin typeface="+mj-lt"/>
              </a:rPr>
              <a:t>now </a:t>
            </a:r>
            <a:r>
              <a:rPr lang="en-US" sz="2800" dirty="0">
                <a:solidFill>
                  <a:schemeClr val="tx2"/>
                </a:solidFill>
                <a:latin typeface="+mj-lt"/>
              </a:rPr>
              <a:t>let’s classify </a:t>
            </a:r>
            <a:r>
              <a:rPr lang="en-US" sz="2800" dirty="0">
                <a:latin typeface="+mj-lt"/>
              </a:rPr>
              <a:t>them</a:t>
            </a:r>
            <a:endParaRPr lang="en-US" dirty="0"/>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9581767" cy="2231380"/>
          </a:xfrm>
        </p:spPr>
        <p:txBody>
          <a:bodyPr/>
          <a:lstStyle/>
          <a:p>
            <a:pPr>
              <a:spcAft>
                <a:spcPts val="1800"/>
              </a:spcAft>
              <a:buClr>
                <a:schemeClr val="tx1"/>
              </a:buClr>
            </a:pPr>
            <a:r>
              <a:rPr lang="en-US" sz="2000" dirty="0">
                <a:gradFill>
                  <a:gsLst>
                    <a:gs pos="2917">
                      <a:schemeClr val="tx1"/>
                    </a:gs>
                    <a:gs pos="30000">
                      <a:schemeClr val="tx1"/>
                    </a:gs>
                  </a:gsLst>
                  <a:lin ang="5400000" scaled="0"/>
                </a:gradFill>
                <a:cs typeface="Segoe UI Semilight" panose="020B0402040204020203" pitchFamily="34" charset="0"/>
              </a:rPr>
              <a:t>Your </a:t>
            </a:r>
            <a:r>
              <a:rPr lang="en-US" sz="2000" dirty="0">
                <a:solidFill>
                  <a:schemeClr val="tx2"/>
                </a:solidFill>
                <a:cs typeface="Segoe UI Semilight" panose="020B0402040204020203" pitchFamily="34" charset="0"/>
              </a:rPr>
              <a:t>motivations</a:t>
            </a:r>
            <a:r>
              <a:rPr lang="en-US" sz="2000" dirty="0">
                <a:gradFill>
                  <a:gsLst>
                    <a:gs pos="2917">
                      <a:schemeClr val="tx1"/>
                    </a:gs>
                    <a:gs pos="30000">
                      <a:schemeClr val="tx1"/>
                    </a:gs>
                  </a:gsLst>
                  <a:lin ang="5400000" scaled="0"/>
                </a:gradFill>
                <a:cs typeface="Segoe UI Semilight" panose="020B0402040204020203" pitchFamily="34" charset="0"/>
              </a:rPr>
              <a:t> for cloud adoption may </a:t>
            </a:r>
            <a:r>
              <a:rPr lang="en-US" sz="2000" dirty="0">
                <a:solidFill>
                  <a:schemeClr val="tx2"/>
                </a:solidFill>
                <a:cs typeface="Segoe UI Semilight" panose="020B0402040204020203" pitchFamily="34" charset="0"/>
              </a:rPr>
              <a:t>fall in multiple categories</a:t>
            </a:r>
          </a:p>
          <a:p>
            <a:pPr>
              <a:spcAft>
                <a:spcPts val="1800"/>
              </a:spcAft>
              <a:buClr>
                <a:schemeClr val="tx1"/>
              </a:buClr>
            </a:pPr>
            <a:r>
              <a:rPr lang="en-US" sz="2000" dirty="0">
                <a:solidFill>
                  <a:schemeClr val="tx2"/>
                </a:solidFill>
                <a:cs typeface="Segoe UI Semilight" panose="020B0402040204020203" pitchFamily="34" charset="0"/>
              </a:rPr>
              <a:t>Trends </a:t>
            </a:r>
            <a:r>
              <a:rPr lang="en-US" sz="2000" dirty="0">
                <a:cs typeface="Segoe UI Semilight" panose="020B0402040204020203" pitchFamily="34" charset="0"/>
              </a:rPr>
              <a:t>will likely emerge </a:t>
            </a:r>
            <a:r>
              <a:rPr lang="en-US" sz="2000" dirty="0">
                <a:gradFill>
                  <a:gsLst>
                    <a:gs pos="2917">
                      <a:schemeClr val="tx1"/>
                    </a:gs>
                    <a:gs pos="30000">
                      <a:schemeClr val="tx1"/>
                    </a:gs>
                  </a:gsLst>
                  <a:lin ang="5400000" scaled="0"/>
                </a:gradFill>
                <a:cs typeface="Segoe UI Semilight" panose="020B0402040204020203" pitchFamily="34" charset="0"/>
              </a:rPr>
              <a:t>in </a:t>
            </a:r>
            <a:r>
              <a:rPr lang="en-US" sz="2000" dirty="0">
                <a:solidFill>
                  <a:schemeClr val="tx2"/>
                </a:solidFill>
                <a:cs typeface="Segoe UI Semilight" panose="020B0402040204020203" pitchFamily="34" charset="0"/>
              </a:rPr>
              <a:t>building your list of motivations</a:t>
            </a:r>
          </a:p>
          <a:p>
            <a:pPr>
              <a:spcAft>
                <a:spcPts val="1800"/>
              </a:spcAft>
              <a:buClr>
                <a:schemeClr val="tx1"/>
              </a:buClr>
            </a:pPr>
            <a:r>
              <a:rPr lang="en-US" sz="2000" dirty="0">
                <a:solidFill>
                  <a:schemeClr val="tx2"/>
                </a:solidFill>
                <a:cs typeface="Segoe UI Semilight" panose="020B0402040204020203" pitchFamily="34" charset="0"/>
              </a:rPr>
              <a:t>Motivations </a:t>
            </a:r>
            <a:r>
              <a:rPr lang="en-US" sz="2000" dirty="0">
                <a:gradFill>
                  <a:gsLst>
                    <a:gs pos="2917">
                      <a:schemeClr val="tx1"/>
                    </a:gs>
                    <a:gs pos="30000">
                      <a:schemeClr val="tx1"/>
                    </a:gs>
                  </a:gsLst>
                  <a:lin ang="5400000" scaled="0"/>
                </a:gradFill>
                <a:cs typeface="Segoe UI Semilight" panose="020B0402040204020203" pitchFamily="34" charset="0"/>
              </a:rPr>
              <a:t>are </a:t>
            </a:r>
            <a:r>
              <a:rPr lang="en-US" sz="2000" dirty="0">
                <a:solidFill>
                  <a:schemeClr val="tx2"/>
                </a:solidFill>
                <a:cs typeface="Segoe UI Semilight" panose="020B0402040204020203" pitchFamily="34" charset="0"/>
              </a:rPr>
              <a:t>often linked more closely to one classification </a:t>
            </a:r>
            <a:r>
              <a:rPr lang="en-US" sz="2000" dirty="0">
                <a:gradFill>
                  <a:gsLst>
                    <a:gs pos="2917">
                      <a:schemeClr val="tx1"/>
                    </a:gs>
                    <a:gs pos="30000">
                      <a:schemeClr val="tx1"/>
                    </a:gs>
                  </a:gsLst>
                  <a:lin ang="5400000" scaled="0"/>
                </a:gradFill>
                <a:cs typeface="Segoe UI Semilight" panose="020B0402040204020203" pitchFamily="34" charset="0"/>
              </a:rPr>
              <a:t>than to others</a:t>
            </a:r>
          </a:p>
          <a:p>
            <a:pPr>
              <a:spcAft>
                <a:spcPts val="1800"/>
              </a:spcAft>
              <a:buClr>
                <a:schemeClr val="tx1"/>
              </a:buClr>
            </a:pPr>
            <a:r>
              <a:rPr lang="en-US" sz="2000" dirty="0">
                <a:gradFill>
                  <a:gsLst>
                    <a:gs pos="2917">
                      <a:schemeClr val="tx1"/>
                    </a:gs>
                    <a:gs pos="30000">
                      <a:schemeClr val="tx1"/>
                    </a:gs>
                  </a:gsLst>
                  <a:lin ang="5400000" scaled="0"/>
                </a:gradFill>
                <a:cs typeface="Segoe UI Semilight" panose="020B0402040204020203" pitchFamily="34" charset="0"/>
              </a:rPr>
              <a:t>Help </a:t>
            </a:r>
            <a:r>
              <a:rPr lang="en-US" sz="2000" dirty="0">
                <a:solidFill>
                  <a:schemeClr val="tx2"/>
                </a:solidFill>
                <a:cs typeface="Segoe UI Semilight" panose="020B0402040204020203" pitchFamily="34" charset="0"/>
              </a:rPr>
              <a:t>guide the development of your cloud adoption strategy</a:t>
            </a:r>
            <a:r>
              <a:rPr lang="en-US" sz="1600" dirty="0"/>
              <a:t>—</a:t>
            </a:r>
            <a:br>
              <a:rPr lang="en-US" sz="1600" dirty="0"/>
            </a:br>
            <a:r>
              <a:rPr lang="en-US" sz="2000" dirty="0">
                <a:gradFill>
                  <a:gsLst>
                    <a:gs pos="2917">
                      <a:schemeClr val="tx1"/>
                    </a:gs>
                    <a:gs pos="30000">
                      <a:schemeClr val="tx1"/>
                    </a:gs>
                  </a:gsLst>
                  <a:lin ang="5400000" scaled="0"/>
                </a:gradFill>
                <a:cs typeface="Segoe UI Semilight" panose="020B0402040204020203" pitchFamily="34" charset="0"/>
              </a:rPr>
              <a:t>using the </a:t>
            </a:r>
            <a:r>
              <a:rPr lang="en-US" sz="2000" dirty="0">
                <a:solidFill>
                  <a:schemeClr val="tx2"/>
                </a:solidFill>
                <a:cs typeface="Segoe UI Semilight" panose="020B0402040204020203" pitchFamily="34" charset="0"/>
              </a:rPr>
              <a:t>main classification of your motivations</a:t>
            </a:r>
          </a:p>
        </p:txBody>
      </p:sp>
    </p:spTree>
    <p:extLst>
      <p:ext uri="{BB962C8B-B14F-4D97-AF65-F5344CB8AC3E}">
        <p14:creationId xmlns:p14="http://schemas.microsoft.com/office/powerpoint/2010/main" val="24770008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solidFill>
                  <a:srgbClr val="171717"/>
                </a:solidFill>
                <a:cs typeface="Segoe UI Semilight" panose="020B0402040204020203" pitchFamily="34" charset="0"/>
              </a:rPr>
              <a:t>Understand your </a:t>
            </a:r>
            <a:r>
              <a:rPr lang="en-US" sz="2800" i="0" dirty="0">
                <a:solidFill>
                  <a:schemeClr val="tx2"/>
                </a:solidFill>
                <a:effectLst/>
                <a:cs typeface="Segoe UI Semilight" panose="020B0402040204020203" pitchFamily="34" charset="0"/>
              </a:rPr>
              <a:t>strategies</a:t>
            </a:r>
            <a:r>
              <a:rPr lang="en-US" sz="2800" i="0" dirty="0">
                <a:solidFill>
                  <a:srgbClr val="171717"/>
                </a:solidFill>
                <a:effectLst/>
                <a:cs typeface="Segoe UI Semilight" panose="020B0402040204020203" pitchFamily="34" charset="0"/>
              </a:rPr>
              <a:t> and </a:t>
            </a:r>
            <a:r>
              <a:rPr lang="en-US" sz="2800" dirty="0">
                <a:solidFill>
                  <a:schemeClr val="tx2"/>
                </a:solidFill>
                <a:cs typeface="Segoe UI Semilight" panose="020B0402040204020203" pitchFamily="34" charset="0"/>
              </a:rPr>
              <a:t>business</a:t>
            </a:r>
            <a:r>
              <a:rPr lang="en-US" sz="2800" i="0" dirty="0">
                <a:solidFill>
                  <a:schemeClr val="tx2"/>
                </a:solidFill>
                <a:effectLst/>
                <a:cs typeface="Segoe UI Semilight" panose="020B0402040204020203" pitchFamily="34" charset="0"/>
              </a:rPr>
              <a:t> </a:t>
            </a:r>
            <a:r>
              <a:rPr lang="en-US" sz="2800" dirty="0">
                <a:solidFill>
                  <a:schemeClr val="tx2"/>
                </a:solidFill>
                <a:cs typeface="Segoe UI Semilight" panose="020B0402040204020203" pitchFamily="34" charset="0"/>
              </a:rPr>
              <a:t>outcomes</a:t>
            </a:r>
            <a:r>
              <a:rPr lang="en-US" sz="2800" i="0" dirty="0">
                <a:solidFill>
                  <a:srgbClr val="171717"/>
                </a:solidFill>
                <a:effectLst/>
                <a:cs typeface="Segoe UI Semilight" panose="020B0402040204020203" pitchFamily="34" charset="0"/>
              </a:rPr>
              <a:t>—</a:t>
            </a:r>
            <a:br>
              <a:rPr lang="en-US" sz="2800" i="0" dirty="0">
                <a:solidFill>
                  <a:srgbClr val="171717"/>
                </a:solidFill>
                <a:effectLst/>
                <a:cs typeface="Segoe UI Semilight" panose="020B0402040204020203" pitchFamily="34" charset="0"/>
              </a:rPr>
            </a:br>
            <a:r>
              <a:rPr lang="en-US" sz="2800" dirty="0">
                <a:solidFill>
                  <a:srgbClr val="171717"/>
                </a:solidFill>
                <a:cs typeface="Segoe UI Semilight" panose="020B0402040204020203" pitchFamily="34" charset="0"/>
              </a:rPr>
              <a:t>driven by </a:t>
            </a:r>
            <a:r>
              <a:rPr lang="en-US" sz="2800" dirty="0">
                <a:solidFill>
                  <a:schemeClr val="tx2"/>
                </a:solidFill>
                <a:cs typeface="Segoe UI Semilight" panose="020B0402040204020203" pitchFamily="34" charset="0"/>
              </a:rPr>
              <a:t>migration motivations</a:t>
            </a: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862870"/>
          </a:xfrm>
        </p:spPr>
        <p:txBody>
          <a:bodyPr/>
          <a:lstStyle/>
          <a:p>
            <a:pPr marL="0" indent="0" algn="l">
              <a:buNone/>
            </a:pPr>
            <a:r>
              <a:rPr lang="en-US" sz="2000" dirty="0">
                <a:cs typeface="Segoe UI Semilight" panose="020B0402040204020203" pitchFamily="34" charset="0"/>
              </a:rPr>
              <a:t>Migration motivations like i</a:t>
            </a:r>
            <a:r>
              <a:rPr lang="en-US" sz="2000" b="0" i="0" dirty="0">
                <a:solidFill>
                  <a:srgbClr val="171717"/>
                </a:solidFill>
                <a:effectLst/>
              </a:rPr>
              <a:t>ncreasing cost savings or optimizing internal operations </a:t>
            </a:r>
            <a:r>
              <a:rPr lang="en-US" sz="2000" dirty="0">
                <a:cs typeface="Segoe UI Semilight" panose="020B0402040204020203" pitchFamily="34" charset="0"/>
              </a:rPr>
              <a:t>are among the most common, but </a:t>
            </a:r>
            <a:r>
              <a:rPr lang="en-US" sz="2000" dirty="0">
                <a:solidFill>
                  <a:schemeClr val="tx2"/>
                </a:solidFill>
                <a:cs typeface="Segoe UI Semilight" panose="020B0402040204020203" pitchFamily="34" charset="0"/>
              </a:rPr>
              <a:t>not necessarily the most significant drivers </a:t>
            </a:r>
            <a:r>
              <a:rPr lang="en-US" sz="2000" dirty="0">
                <a:cs typeface="Segoe UI Semilight" panose="020B0402040204020203" pitchFamily="34" charset="0"/>
              </a:rPr>
              <a:t>for cloud adoption</a:t>
            </a:r>
          </a:p>
          <a:p>
            <a:pPr marL="0" indent="0">
              <a:buNone/>
            </a:pPr>
            <a:r>
              <a:rPr lang="en-US" sz="2000" dirty="0">
                <a:gradFill>
                  <a:gsLst>
                    <a:gs pos="2917">
                      <a:schemeClr val="tx1"/>
                    </a:gs>
                    <a:gs pos="30000">
                      <a:schemeClr val="tx1"/>
                    </a:gs>
                  </a:gsLst>
                  <a:lin ang="5400000" scaled="0"/>
                </a:gradFill>
              </a:rPr>
              <a:t>Reducing vendor or technical complexity, for example—is important to achieve, but </a:t>
            </a:r>
            <a:r>
              <a:rPr lang="en-US" sz="2000" dirty="0">
                <a:solidFill>
                  <a:schemeClr val="tx2"/>
                </a:solidFill>
              </a:rPr>
              <a:t>most effectively used to transition to other, more useful worldviews </a:t>
            </a:r>
            <a:r>
              <a:rPr lang="en-US" sz="2000" dirty="0">
                <a:gradFill>
                  <a:gsLst>
                    <a:gs pos="2917">
                      <a:schemeClr val="tx1"/>
                    </a:gs>
                    <a:gs pos="30000">
                      <a:schemeClr val="tx1"/>
                    </a:gs>
                  </a:gsLst>
                  <a:lin ang="5400000" scaled="0"/>
                </a:gradFill>
              </a:rPr>
              <a:t>on the cloud adoption journey: </a:t>
            </a:r>
            <a:r>
              <a:rPr lang="en-US" sz="2000" dirty="0">
                <a:solidFill>
                  <a:schemeClr val="tx2"/>
                </a:solidFill>
              </a:rPr>
              <a:t>cloud migration</a:t>
            </a:r>
          </a:p>
          <a:p>
            <a:pPr marL="0" indent="0" algn="l">
              <a:spcBef>
                <a:spcPts val="600"/>
              </a:spcBef>
              <a:spcAft>
                <a:spcPts val="1200"/>
              </a:spcAft>
              <a:buNone/>
            </a:pPr>
            <a:r>
              <a:rPr lang="en-US" sz="2000" dirty="0">
                <a:cs typeface="Segoe UI Semilight" panose="020B0402040204020203" pitchFamily="34" charset="0"/>
              </a:rPr>
              <a:t>Strategies driven by </a:t>
            </a:r>
            <a:r>
              <a:rPr lang="en-US" i="0" dirty="0">
                <a:solidFill>
                  <a:schemeClr val="tx2"/>
                </a:solidFill>
                <a:effectLst/>
              </a:rPr>
              <a:t>migration motivations </a:t>
            </a:r>
            <a:r>
              <a:rPr lang="en-US" b="0" i="0" dirty="0">
                <a:solidFill>
                  <a:srgbClr val="171717"/>
                </a:solidFill>
                <a:effectLst/>
              </a:rPr>
              <a:t>produce successful business outcomes:</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Increasing cost savings. Read the </a:t>
            </a:r>
            <a:r>
              <a:rPr lang="en-US" sz="1800" b="0" i="0" u="none" strike="noStrike" dirty="0">
                <a:solidFill>
                  <a:schemeClr val="tx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customer story</a:t>
            </a:r>
            <a:r>
              <a:rPr lang="en-US" sz="1800" b="0" i="0" dirty="0">
                <a:effectLst/>
                <a:latin typeface="Segoe UI" panose="020B0502040204020203" pitchFamily="34" charset="0"/>
              </a:rPr>
              <a:t>.</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Reducing vendor or technical complexity</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Optimizing internal operations</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Increasing business agility. Read the </a:t>
            </a:r>
            <a:r>
              <a:rPr lang="en-US" sz="1800" b="0" i="0" u="none" strike="noStrike" dirty="0">
                <a:solidFill>
                  <a:schemeClr val="tx2"/>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customer story</a:t>
            </a:r>
            <a:r>
              <a:rPr lang="en-US" sz="1800" b="0" i="0" dirty="0">
                <a:effectLst/>
                <a:latin typeface="Segoe UI" panose="020B0502040204020203" pitchFamily="34" charset="0"/>
              </a:rPr>
              <a:t>.</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Preparing for new technical capabilities</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Scaling to market demand</a:t>
            </a:r>
          </a:p>
          <a:p>
            <a:pPr marL="460375" lvl="1" indent="-347663">
              <a:spcAft>
                <a:spcPts val="600"/>
              </a:spcAft>
              <a:buFont typeface="Arial" panose="020B0604020202020204" pitchFamily="34" charset="0"/>
              <a:buChar char="•"/>
            </a:pPr>
            <a:r>
              <a:rPr lang="en-US" sz="1800" b="0" i="0" dirty="0">
                <a:solidFill>
                  <a:srgbClr val="171717"/>
                </a:solidFill>
                <a:effectLst/>
                <a:latin typeface="Segoe UI" panose="020B0502040204020203" pitchFamily="34" charset="0"/>
              </a:rPr>
              <a:t>Scaling to geographic demand. Read the </a:t>
            </a:r>
            <a:r>
              <a:rPr lang="en-US" sz="1800" b="0" i="0" u="none" strike="noStrike" dirty="0">
                <a:solidFill>
                  <a:schemeClr val="tx2"/>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customer story</a:t>
            </a:r>
            <a:r>
              <a:rPr lang="en-US" sz="1800" b="0" i="0" dirty="0">
                <a:effectLst/>
                <a:latin typeface="Segoe UI" panose="020B0502040204020203" pitchFamily="34" charset="0"/>
              </a:rPr>
              <a:t>.</a:t>
            </a:r>
            <a:endParaRPr lang="en-US" sz="1800" dirty="0">
              <a:gradFill>
                <a:gsLst>
                  <a:gs pos="2917">
                    <a:schemeClr val="tx1"/>
                  </a:gs>
                  <a:gs pos="30000">
                    <a:schemeClr val="tx1"/>
                  </a:gs>
                </a:gsLst>
                <a:lin ang="5400000" scaled="0"/>
              </a:gradFill>
            </a:endParaRPr>
          </a:p>
          <a:p>
            <a:pPr algn="l"/>
            <a:endParaRPr lang="en-US" sz="2000" dirty="0">
              <a:cs typeface="Segoe UI Semilight" panose="020B0402040204020203" pitchFamily="34" charset="0"/>
            </a:endParaRPr>
          </a:p>
        </p:txBody>
      </p:sp>
    </p:spTree>
    <p:extLst>
      <p:ext uri="{BB962C8B-B14F-4D97-AF65-F5344CB8AC3E}">
        <p14:creationId xmlns:p14="http://schemas.microsoft.com/office/powerpoint/2010/main" val="18989356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solidFill>
                  <a:srgbClr val="171717"/>
                </a:solidFill>
                <a:cs typeface="Segoe UI Semilight" panose="020B0402040204020203" pitchFamily="34" charset="0"/>
              </a:rPr>
              <a:t>Understand your </a:t>
            </a:r>
            <a:r>
              <a:rPr lang="en-US" sz="2800" i="0" dirty="0">
                <a:solidFill>
                  <a:schemeClr val="tx2"/>
                </a:solidFill>
                <a:effectLst/>
                <a:cs typeface="Segoe UI Semilight" panose="020B0402040204020203" pitchFamily="34" charset="0"/>
              </a:rPr>
              <a:t>strategies</a:t>
            </a:r>
            <a:r>
              <a:rPr lang="en-US" sz="2800" i="0" dirty="0">
                <a:solidFill>
                  <a:srgbClr val="171717"/>
                </a:solidFill>
                <a:effectLst/>
                <a:cs typeface="Segoe UI Semilight" panose="020B0402040204020203" pitchFamily="34" charset="0"/>
              </a:rPr>
              <a:t> and </a:t>
            </a:r>
            <a:r>
              <a:rPr lang="en-US" sz="2800" dirty="0">
                <a:solidFill>
                  <a:schemeClr val="tx2"/>
                </a:solidFill>
                <a:cs typeface="Segoe UI Semilight" panose="020B0402040204020203" pitchFamily="34" charset="0"/>
              </a:rPr>
              <a:t>business</a:t>
            </a:r>
            <a:r>
              <a:rPr lang="en-US" sz="2800" i="0" dirty="0">
                <a:solidFill>
                  <a:schemeClr val="tx2"/>
                </a:solidFill>
                <a:effectLst/>
                <a:cs typeface="Segoe UI Semilight" panose="020B0402040204020203" pitchFamily="34" charset="0"/>
              </a:rPr>
              <a:t> </a:t>
            </a:r>
            <a:r>
              <a:rPr lang="en-US" sz="2800" dirty="0">
                <a:solidFill>
                  <a:schemeClr val="tx2"/>
                </a:solidFill>
                <a:cs typeface="Segoe UI Semilight" panose="020B0402040204020203" pitchFamily="34" charset="0"/>
              </a:rPr>
              <a:t>outcomes</a:t>
            </a:r>
            <a:r>
              <a:rPr lang="en-US" sz="2800" i="0" dirty="0">
                <a:solidFill>
                  <a:srgbClr val="171717"/>
                </a:solidFill>
                <a:effectLst/>
                <a:cs typeface="Segoe UI Semilight" panose="020B0402040204020203" pitchFamily="34" charset="0"/>
              </a:rPr>
              <a:t>—</a:t>
            </a:r>
            <a:br>
              <a:rPr lang="en-US" sz="2800" i="0" dirty="0">
                <a:solidFill>
                  <a:srgbClr val="171717"/>
                </a:solidFill>
                <a:effectLst/>
                <a:cs typeface="Segoe UI Semilight" panose="020B0402040204020203" pitchFamily="34" charset="0"/>
              </a:rPr>
            </a:br>
            <a:r>
              <a:rPr lang="en-US" sz="2800" dirty="0">
                <a:solidFill>
                  <a:srgbClr val="171717"/>
                </a:solidFill>
                <a:cs typeface="Segoe UI Semilight" panose="020B0402040204020203" pitchFamily="34" charset="0"/>
              </a:rPr>
              <a:t>driven by </a:t>
            </a:r>
            <a:r>
              <a:rPr lang="en-US" sz="2800" dirty="0">
                <a:solidFill>
                  <a:schemeClr val="tx2"/>
                </a:solidFill>
                <a:cs typeface="Segoe UI Semilight" panose="020B0402040204020203" pitchFamily="34" charset="0"/>
              </a:rPr>
              <a:t>innovation motivations</a:t>
            </a: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632037"/>
          </a:xfrm>
        </p:spPr>
        <p:txBody>
          <a:bodyPr/>
          <a:lstStyle/>
          <a:p>
            <a:pPr marL="0" indent="0" algn="l">
              <a:buNone/>
            </a:pPr>
            <a:r>
              <a:rPr lang="en-US" sz="2000" dirty="0">
                <a:solidFill>
                  <a:schemeClr val="tx2"/>
                </a:solidFill>
                <a:cs typeface="Segoe UI Semilight" panose="020B0402040204020203" pitchFamily="34" charset="0"/>
              </a:rPr>
              <a:t>Transformative products and services </a:t>
            </a:r>
            <a:r>
              <a:rPr lang="en-US" sz="2000" dirty="0">
                <a:cs typeface="Segoe UI Semilight" panose="020B0402040204020203" pitchFamily="34" charset="0"/>
              </a:rPr>
              <a:t>are built on top of data, insights, and customer experiences</a:t>
            </a:r>
          </a:p>
          <a:p>
            <a:pPr marL="0" indent="0" algn="l">
              <a:buNone/>
            </a:pPr>
            <a:r>
              <a:rPr lang="en-US" sz="2000" dirty="0">
                <a:cs typeface="Segoe UI Semilight" panose="020B0402040204020203" pitchFamily="34" charset="0"/>
              </a:rPr>
              <a:t>Modern applications are driving this data across innovative customer experiences</a:t>
            </a:r>
          </a:p>
          <a:p>
            <a:pPr marL="0" indent="0" algn="l">
              <a:buNone/>
            </a:pPr>
            <a:endParaRPr lang="en-US" sz="2000" dirty="0">
              <a:cs typeface="Segoe UI Semilight" panose="020B0402040204020203" pitchFamily="34" charset="0"/>
            </a:endParaRPr>
          </a:p>
          <a:p>
            <a:pPr marL="0" indent="0" algn="l">
              <a:buNone/>
            </a:pPr>
            <a:r>
              <a:rPr lang="en-US" sz="2000" dirty="0">
                <a:cs typeface="Segoe UI Semilight" panose="020B0402040204020203" pitchFamily="34" charset="0"/>
              </a:rPr>
              <a:t>Strategies driven by </a:t>
            </a:r>
            <a:r>
              <a:rPr lang="en-US" i="0" dirty="0">
                <a:solidFill>
                  <a:schemeClr val="tx2"/>
                </a:solidFill>
                <a:effectLst/>
              </a:rPr>
              <a:t>innovation motivations </a:t>
            </a:r>
            <a:r>
              <a:rPr lang="en-US" b="0" i="0" dirty="0">
                <a:solidFill>
                  <a:srgbClr val="171717"/>
                </a:solidFill>
                <a:effectLst/>
              </a:rPr>
              <a:t>produce successful business outcomes:</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Increasing business agility</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Preparing for new technical capabilities</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Building new technical capabilities. Read the </a:t>
            </a:r>
            <a:r>
              <a:rPr lang="en-US" sz="1800" dirty="0">
                <a:solidFill>
                  <a:schemeClr val="tx2"/>
                </a:solidFill>
                <a:latin typeface="Segoe UI" panose="020B0502040204020203" pitchFamily="34" charset="0"/>
                <a:hlinkClick r:id="rId3">
                  <a:extLst>
                    <a:ext uri="{A12FA001-AC4F-418D-AE19-62706E023703}">
                      <ahyp:hlinkClr xmlns:ahyp="http://schemas.microsoft.com/office/drawing/2018/hyperlinkcolor" val="tx"/>
                    </a:ext>
                  </a:extLst>
                </a:hlinkClick>
              </a:rPr>
              <a:t>customer story</a:t>
            </a:r>
            <a:r>
              <a:rPr lang="en-US" sz="1800" dirty="0">
                <a:solidFill>
                  <a:schemeClr val="tx1"/>
                </a:solidFill>
                <a:latin typeface="Segoe UI" panose="020B0502040204020203" pitchFamily="34" charset="0"/>
              </a:rPr>
              <a:t>.</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Scaling to market demand</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Scaling to geographic demand</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Improving customer experience and engagement. Read the </a:t>
            </a:r>
            <a:r>
              <a:rPr lang="en-US" sz="1800" dirty="0">
                <a:solidFill>
                  <a:schemeClr val="tx2"/>
                </a:solidFill>
                <a:latin typeface="Segoe UI" panose="020B0502040204020203" pitchFamily="34" charset="0"/>
                <a:hlinkClick r:id="rId4">
                  <a:extLst>
                    <a:ext uri="{A12FA001-AC4F-418D-AE19-62706E023703}">
                      <ahyp:hlinkClr xmlns:ahyp="http://schemas.microsoft.com/office/drawing/2018/hyperlinkcolor" val="tx"/>
                    </a:ext>
                  </a:extLst>
                </a:hlinkClick>
              </a:rPr>
              <a:t>customer story</a:t>
            </a:r>
            <a:r>
              <a:rPr lang="en-US" sz="1800" dirty="0">
                <a:solidFill>
                  <a:schemeClr val="tx1"/>
                </a:solidFill>
                <a:latin typeface="Segoe UI" panose="020B0502040204020203" pitchFamily="34" charset="0"/>
              </a:rPr>
              <a:t>.</a:t>
            </a:r>
          </a:p>
          <a:p>
            <a:pPr marL="460375" lvl="1" indent="-347663">
              <a:spcAft>
                <a:spcPts val="600"/>
              </a:spcAft>
              <a:buFont typeface="Arial" panose="020B0604020202020204" pitchFamily="34" charset="0"/>
              <a:buChar char="•"/>
            </a:pPr>
            <a:r>
              <a:rPr lang="en-US" sz="1800" dirty="0">
                <a:solidFill>
                  <a:srgbClr val="171717"/>
                </a:solidFill>
                <a:latin typeface="Segoe UI" panose="020B0502040204020203" pitchFamily="34" charset="0"/>
              </a:rPr>
              <a:t>Transforming products or services</a:t>
            </a:r>
          </a:p>
          <a:p>
            <a:pPr algn="l"/>
            <a:endParaRPr lang="en-US" sz="2000" dirty="0">
              <a:cs typeface="Segoe UI Semilight" panose="020B0402040204020203" pitchFamily="34" charset="0"/>
            </a:endParaRPr>
          </a:p>
        </p:txBody>
      </p:sp>
    </p:spTree>
    <p:extLst>
      <p:ext uri="{BB962C8B-B14F-4D97-AF65-F5344CB8AC3E}">
        <p14:creationId xmlns:p14="http://schemas.microsoft.com/office/powerpoint/2010/main" val="24071978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3152001"/>
            <a:ext cx="10478121" cy="553998"/>
          </a:xfrm>
          <a:noFill/>
        </p:spPr>
        <p:txBody>
          <a:bodyPr/>
          <a:lstStyle/>
          <a:p>
            <a:r>
              <a:rPr lang="en-US" sz="4000">
                <a:latin typeface="Segoe UI Semibold" panose="020B0702040204020203" pitchFamily="34" charset="0"/>
                <a:cs typeface="Segoe UI Semibold" panose="020B0702040204020203" pitchFamily="34" charset="0"/>
              </a:rPr>
              <a:t>Why is cloud adoption important?</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6655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Identifying your business outcomes</a:t>
            </a:r>
            <a:endParaRPr lang="en-US" sz="4000" dirty="0"/>
          </a:p>
        </p:txBody>
      </p:sp>
    </p:spTree>
    <p:extLst>
      <p:ext uri="{BB962C8B-B14F-4D97-AF65-F5344CB8AC3E}">
        <p14:creationId xmlns:p14="http://schemas.microsoft.com/office/powerpoint/2010/main" val="30867839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397545"/>
          </a:xfrm>
        </p:spPr>
        <p:txBody>
          <a:bodyPr/>
          <a:lstStyle/>
          <a:p>
            <a:r>
              <a:rPr lang="en-US" sz="2800" dirty="0">
                <a:solidFill>
                  <a:schemeClr val="tx1"/>
                </a:solidFill>
              </a:rPr>
              <a:t>Identify business outcomes</a:t>
            </a:r>
            <a:endParaRPr lang="en-US" sz="2800" dirty="0">
              <a:solidFill>
                <a:schemeClr val="tx2"/>
              </a:solidFill>
              <a:cs typeface="Segoe UI Semilight" panose="020B0402040204020203" pitchFamily="34" charset="0"/>
            </a:endParaRPr>
          </a:p>
        </p:txBody>
      </p:sp>
      <p:sp>
        <p:nvSpPr>
          <p:cNvPr id="4" name="TextBox 3">
            <a:extLst>
              <a:ext uri="{FF2B5EF4-FFF2-40B4-BE49-F238E27FC236}">
                <a16:creationId xmlns:a16="http://schemas.microsoft.com/office/drawing/2014/main" id="{4D2C6E1F-F1AE-40D5-A0B0-8DC726543675}"/>
              </a:ext>
            </a:extLst>
          </p:cNvPr>
          <p:cNvSpPr txBox="1"/>
          <p:nvPr/>
        </p:nvSpPr>
        <p:spPr>
          <a:xfrm>
            <a:off x="455995" y="1212355"/>
            <a:ext cx="11713756"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3"/>
                </a:solidFill>
                <a:effectLst/>
                <a:uLnTx/>
                <a:uFillTx/>
                <a:latin typeface="Segoe UI" panose="020B0502040204020203" pitchFamily="34" charset="0"/>
                <a:ea typeface="+mn-ea"/>
                <a:cs typeface="+mn-cs"/>
              </a:rPr>
              <a:t>Engage stakeholders </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panose="020B0502040204020203" pitchFamily="34" charset="0"/>
                <a:ea typeface="+mn-ea"/>
                <a:cs typeface="+mn-cs"/>
              </a:rPr>
              <a:t>and </a:t>
            </a:r>
            <a:r>
              <a:rPr kumimoji="0" lang="en-US" sz="2400" b="0" i="0" u="none" strike="noStrike" kern="1200" cap="none" spc="0" normalizeH="0" baseline="0" noProof="0" dirty="0">
                <a:ln>
                  <a:noFill/>
                </a:ln>
                <a:solidFill>
                  <a:srgbClr val="0078D3"/>
                </a:solidFill>
                <a:effectLst/>
                <a:uLnTx/>
                <a:uFillTx/>
                <a:latin typeface="Segoe UI" panose="020B0502040204020203" pitchFamily="34" charset="0"/>
                <a:ea typeface="+mn-ea"/>
                <a:cs typeface="+mn-cs"/>
              </a:rPr>
              <a:t>discuss</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panose="020B0502040204020203" pitchFamily="34" charset="0"/>
                <a:ea typeface="+mn-ea"/>
                <a:cs typeface="+mn-cs"/>
              </a:rPr>
              <a:t> your desired </a:t>
            </a:r>
            <a:r>
              <a:rPr kumimoji="0" lang="en-US" sz="2400" b="0" i="0" u="none" strike="noStrike" kern="1200" cap="none" spc="0" normalizeH="0" baseline="0" noProof="0" dirty="0">
                <a:ln>
                  <a:noFill/>
                </a:ln>
                <a:solidFill>
                  <a:srgbClr val="0078D3"/>
                </a:solidFill>
                <a:effectLst/>
                <a:uLnTx/>
                <a:uFillTx/>
                <a:latin typeface="Segoe UI" panose="020B0502040204020203" pitchFamily="34" charset="0"/>
                <a:ea typeface="+mn-ea"/>
                <a:cs typeface="+mn-cs"/>
              </a:rPr>
              <a:t>outcomes</a:t>
            </a:r>
            <a:endParaRPr kumimoji="0" lang="en-US" sz="1800" b="0" i="0" u="none" strike="noStrike" kern="1200" cap="none" spc="0" normalizeH="0" baseline="0" noProof="0" dirty="0">
              <a:ln>
                <a:noFill/>
              </a:ln>
              <a:solidFill>
                <a:srgbClr val="0078D3"/>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296048"/>
          </a:xfrm>
        </p:spPr>
        <p:txBody>
          <a:bodyPr/>
          <a:lstStyle/>
          <a:p>
            <a:pPr marL="0" indent="0">
              <a:lnSpc>
                <a:spcPct val="100000"/>
              </a:lnSpc>
              <a:spcAft>
                <a:spcPts val="1200"/>
              </a:spcAft>
              <a:buNone/>
            </a:pPr>
            <a:r>
              <a:rPr lang="en-US" sz="2000" dirty="0">
                <a:solidFill>
                  <a:schemeClr val="tx2"/>
                </a:solidFill>
                <a:cs typeface="Segoe UI Semilight" panose="020B0402040204020203" pitchFamily="34" charset="0"/>
              </a:rPr>
              <a:t>Define</a:t>
            </a:r>
            <a:r>
              <a:rPr lang="en-US" sz="2000" dirty="0">
                <a:cs typeface="Segoe UI Semilight" panose="020B0402040204020203" pitchFamily="34" charset="0"/>
              </a:rPr>
              <a:t> your organization's </a:t>
            </a:r>
            <a:r>
              <a:rPr lang="en-US" sz="2000" dirty="0">
                <a:solidFill>
                  <a:schemeClr val="tx2"/>
                </a:solidFill>
                <a:cs typeface="Segoe UI Semilight" panose="020B0402040204020203" pitchFamily="34" charset="0"/>
              </a:rPr>
              <a:t>business outcomes</a:t>
            </a:r>
            <a:r>
              <a:rPr lang="en-US" sz="2000" dirty="0">
                <a:cs typeface="Segoe UI Semilight" panose="020B0402040204020203" pitchFamily="34" charset="0"/>
              </a:rPr>
              <a:t>—</a:t>
            </a:r>
            <a:br>
              <a:rPr lang="en-US" sz="2000" dirty="0">
                <a:cs typeface="Segoe UI Semilight" panose="020B0402040204020203" pitchFamily="34" charset="0"/>
              </a:rPr>
            </a:br>
            <a:r>
              <a:rPr lang="en-US" sz="2000" dirty="0">
                <a:cs typeface="Segoe UI Semilight" panose="020B0402040204020203" pitchFamily="34" charset="0"/>
              </a:rPr>
              <a:t>to </a:t>
            </a:r>
            <a:r>
              <a:rPr lang="en-US" sz="2000" dirty="0">
                <a:solidFill>
                  <a:schemeClr val="tx2"/>
                </a:solidFill>
                <a:cs typeface="Segoe UI Semilight" panose="020B0402040204020203" pitchFamily="34" charset="0"/>
              </a:rPr>
              <a:t>support transparency </a:t>
            </a:r>
            <a:r>
              <a:rPr lang="en-US" sz="2000" dirty="0">
                <a:cs typeface="Segoe UI Semilight" panose="020B0402040204020203" pitchFamily="34" charset="0"/>
              </a:rPr>
              <a:t>and develop </a:t>
            </a:r>
            <a:r>
              <a:rPr lang="en-US" sz="2000" dirty="0">
                <a:solidFill>
                  <a:schemeClr val="tx2"/>
                </a:solidFill>
                <a:cs typeface="Segoe UI Semilight" panose="020B0402040204020203" pitchFamily="34" charset="0"/>
              </a:rPr>
              <a:t>cross-functional partnerships</a:t>
            </a:r>
            <a:endParaRPr lang="en-US" sz="2000" dirty="0">
              <a:cs typeface="Segoe UI Semilight" panose="020B0402040204020203" pitchFamily="34" charset="0"/>
            </a:endParaRPr>
          </a:p>
          <a:p>
            <a:pPr marL="0" indent="0">
              <a:lnSpc>
                <a:spcPct val="100000"/>
              </a:lnSpc>
              <a:spcAft>
                <a:spcPts val="1200"/>
              </a:spcAft>
              <a:buNone/>
            </a:pPr>
            <a:endParaRPr lang="en-US" sz="2000" dirty="0">
              <a:cs typeface="Segoe UI Semilight" panose="020B0402040204020203" pitchFamily="34" charset="0"/>
            </a:endParaRPr>
          </a:p>
          <a:p>
            <a:pPr marL="339725" indent="-339725">
              <a:lnSpc>
                <a:spcPct val="90000"/>
              </a:lnSpc>
              <a:spcAft>
                <a:spcPts val="600"/>
              </a:spcAft>
              <a:buBlip>
                <a:blip r:embed="rId3"/>
              </a:buBlip>
            </a:pPr>
            <a:r>
              <a:rPr lang="en-US" dirty="0"/>
              <a:t>Adopt </a:t>
            </a:r>
            <a:r>
              <a:rPr lang="en-US" dirty="0">
                <a:solidFill>
                  <a:schemeClr val="tx2"/>
                </a:solidFill>
                <a:hlinkClick r:id="rId4">
                  <a:extLst>
                    <a:ext uri="{A12FA001-AC4F-418D-AE19-62706E023703}">
                      <ahyp:hlinkClr xmlns:ahyp="http://schemas.microsoft.com/office/drawing/2018/hyperlinkcolor" val="tx"/>
                    </a:ext>
                  </a:extLst>
                </a:hlinkClick>
              </a:rPr>
              <a:t>cloud economics</a:t>
            </a:r>
            <a:r>
              <a:rPr lang="en-US" dirty="0">
                <a:solidFill>
                  <a:schemeClr val="tx2"/>
                </a:solidFill>
              </a:rPr>
              <a:t> </a:t>
            </a:r>
            <a:r>
              <a:rPr lang="en-US" dirty="0"/>
              <a:t>best practices to optimize your cloud investment</a:t>
            </a:r>
          </a:p>
          <a:p>
            <a:pPr marL="339725" indent="-339725">
              <a:lnSpc>
                <a:spcPct val="90000"/>
              </a:lnSpc>
              <a:spcAft>
                <a:spcPts val="600"/>
              </a:spcAft>
              <a:buBlip>
                <a:blip r:embed="rId3"/>
              </a:buBlip>
            </a:pPr>
            <a:r>
              <a:rPr lang="en-US" dirty="0"/>
              <a:t>Plan conversations with various personas on </a:t>
            </a:r>
            <a:r>
              <a:rPr lang="en-US" i="0" dirty="0">
                <a:effectLst/>
              </a:rPr>
              <a:t>business outcomes to trigger discussion on:</a:t>
            </a:r>
            <a:endParaRPr lang="en-US" dirty="0"/>
          </a:p>
          <a:p>
            <a:pPr marL="687388" lvl="1" indent="-347663">
              <a:lnSpc>
                <a:spcPct val="90000"/>
              </a:lnSpc>
              <a:spcAft>
                <a:spcPts val="600"/>
              </a:spcAft>
              <a:buFont typeface="Arial" panose="020B0604020202020204" pitchFamily="34" charset="0"/>
              <a:buChar char="•"/>
            </a:pPr>
            <a:r>
              <a:rPr lang="en-US" dirty="0"/>
              <a:t>Finance leadership</a:t>
            </a:r>
          </a:p>
          <a:p>
            <a:pPr marL="687388" lvl="1" indent="-347663">
              <a:lnSpc>
                <a:spcPct val="90000"/>
              </a:lnSpc>
              <a:spcAft>
                <a:spcPts val="600"/>
              </a:spcAft>
              <a:buFont typeface="Arial" panose="020B0604020202020204" pitchFamily="34" charset="0"/>
              <a:buChar char="•"/>
            </a:pPr>
            <a:r>
              <a:rPr lang="en-US" dirty="0"/>
              <a:t>Marketing</a:t>
            </a:r>
          </a:p>
          <a:p>
            <a:pPr marL="687388" lvl="1" indent="-347663">
              <a:lnSpc>
                <a:spcPct val="90000"/>
              </a:lnSpc>
              <a:spcAft>
                <a:spcPts val="600"/>
              </a:spcAft>
              <a:buFont typeface="Arial" panose="020B0604020202020204" pitchFamily="34" charset="0"/>
              <a:buChar char="•"/>
            </a:pPr>
            <a:r>
              <a:rPr lang="en-US" dirty="0"/>
              <a:t>Sales</a:t>
            </a:r>
          </a:p>
          <a:p>
            <a:pPr marL="687388" lvl="1" indent="-347663">
              <a:lnSpc>
                <a:spcPct val="90000"/>
              </a:lnSpc>
              <a:spcAft>
                <a:spcPts val="600"/>
              </a:spcAft>
              <a:buFont typeface="Arial" panose="020B0604020202020204" pitchFamily="34" charset="0"/>
              <a:buChar char="•"/>
            </a:pPr>
            <a:r>
              <a:rPr lang="en-US" dirty="0"/>
              <a:t>Human resources</a:t>
            </a:r>
          </a:p>
          <a:p>
            <a:pPr marL="687388" lvl="1" indent="-347663">
              <a:lnSpc>
                <a:spcPct val="90000"/>
              </a:lnSpc>
              <a:spcAft>
                <a:spcPts val="600"/>
              </a:spcAft>
              <a:buFont typeface="Arial" panose="020B0604020202020204" pitchFamily="34" charset="0"/>
              <a:buChar char="•"/>
            </a:pPr>
            <a:r>
              <a:rPr lang="en-US" dirty="0"/>
              <a:t>Executive leadership</a:t>
            </a:r>
          </a:p>
          <a:p>
            <a:pPr marL="339725" indent="-339725">
              <a:lnSpc>
                <a:spcPct val="90000"/>
              </a:lnSpc>
              <a:spcAft>
                <a:spcPts val="600"/>
              </a:spcAft>
              <a:buBlip>
                <a:blip r:embed="rId3"/>
              </a:buBlip>
            </a:pPr>
            <a:r>
              <a:rPr lang="en-US" spc="0" dirty="0">
                <a:cs typeface="Segoe UI Semibold" panose="020B0702040204020203" pitchFamily="34" charset="0"/>
              </a:rPr>
              <a:t>Review </a:t>
            </a:r>
            <a:r>
              <a:rPr lang="en-US" spc="0" dirty="0">
                <a:solidFill>
                  <a:schemeClr val="tx2"/>
                </a:solidFill>
                <a:cs typeface="Segoe UI Semibold" panose="020B0702040204020203" pitchFamily="34" charset="0"/>
                <a:hlinkClick r:id="rId5">
                  <a:extLst>
                    <a:ext uri="{A12FA001-AC4F-418D-AE19-62706E023703}">
                      <ahyp:hlinkClr xmlns:ahyp="http://schemas.microsoft.com/office/drawing/2018/hyperlinkcolor" val="tx"/>
                    </a:ext>
                  </a:extLst>
                </a:hlinkClick>
              </a:rPr>
              <a:t>business outcomes</a:t>
            </a:r>
            <a:r>
              <a:rPr lang="en-US" spc="0" dirty="0">
                <a:solidFill>
                  <a:schemeClr val="tx2"/>
                </a:solidFill>
                <a:cs typeface="Segoe UI Semibold" panose="020B0702040204020203" pitchFamily="34" charset="0"/>
              </a:rPr>
              <a:t> </a:t>
            </a:r>
            <a:r>
              <a:rPr lang="en-US" spc="0" dirty="0">
                <a:cs typeface="Segoe UI Semibold" panose="020B0702040204020203" pitchFamily="34" charset="0"/>
              </a:rPr>
              <a:t>by category—define your organization's outcomes</a:t>
            </a:r>
            <a:endParaRPr lang="en-US" dirty="0"/>
          </a:p>
          <a:p>
            <a:pPr marL="339725" indent="-339725">
              <a:lnSpc>
                <a:spcPct val="90000"/>
              </a:lnSpc>
              <a:spcAft>
                <a:spcPts val="600"/>
              </a:spcAft>
              <a:buBlip>
                <a:blip r:embed="rId3"/>
              </a:buBlip>
            </a:pPr>
            <a:r>
              <a:rPr lang="en-US" dirty="0">
                <a:cs typeface="Segoe UI Semibold" panose="020B0702040204020203" pitchFamily="34" charset="0"/>
              </a:rPr>
              <a:t>Complete</a:t>
            </a:r>
            <a:r>
              <a:rPr lang="en-US" spc="0" dirty="0">
                <a:cs typeface="Segoe UI Semibold" panose="020B0702040204020203" pitchFamily="34" charset="0"/>
              </a:rPr>
              <a:t> the </a:t>
            </a:r>
            <a:r>
              <a:rPr lang="en-US" spc="0" dirty="0">
                <a:solidFill>
                  <a:schemeClr val="tx2"/>
                </a:solidFill>
                <a:cs typeface="Segoe UI Semibold" panose="020B0702040204020203" pitchFamily="34" charset="0"/>
                <a:hlinkClick r:id="rId5">
                  <a:extLst>
                    <a:ext uri="{A12FA001-AC4F-418D-AE19-62706E023703}">
                      <ahyp:hlinkClr xmlns:ahyp="http://schemas.microsoft.com/office/drawing/2018/hyperlinkcolor" val="tx"/>
                    </a:ext>
                  </a:extLst>
                </a:hlinkClick>
              </a:rPr>
              <a:t>business document template</a:t>
            </a:r>
            <a:r>
              <a:rPr lang="en-US" spc="0" dirty="0">
                <a:solidFill>
                  <a:schemeClr val="tx2"/>
                </a:solidFill>
                <a:cs typeface="Segoe UI Semibold" panose="020B0702040204020203" pitchFamily="34" charset="0"/>
              </a:rPr>
              <a:t> </a:t>
            </a:r>
            <a:r>
              <a:rPr lang="en-US" spc="0" dirty="0">
                <a:cs typeface="Segoe UI Semibold" panose="020B0702040204020203" pitchFamily="34" charset="0"/>
              </a:rPr>
              <a:t>to identify your business outcomes</a:t>
            </a:r>
            <a:r>
              <a:rPr lang="en-US" sz="2000" dirty="0">
                <a:cs typeface="Segoe UI Semilight" panose="020B0402040204020203" pitchFamily="34" charset="0"/>
              </a:rPr>
              <a:t> </a:t>
            </a:r>
          </a:p>
        </p:txBody>
      </p:sp>
    </p:spTree>
    <p:extLst>
      <p:ext uri="{BB962C8B-B14F-4D97-AF65-F5344CB8AC3E}">
        <p14:creationId xmlns:p14="http://schemas.microsoft.com/office/powerpoint/2010/main" val="40745331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F12AC7-7653-4ADD-9B2D-E5A7D7EE4052}"/>
              </a:ext>
              <a:ext uri="{C183D7F6-B498-43B3-948B-1728B52AA6E4}">
                <adec:decorative xmlns:adec="http://schemas.microsoft.com/office/drawing/2017/decorative" val="1"/>
              </a:ext>
            </a:extLst>
          </p:cNvPr>
          <p:cNvSpPr/>
          <p:nvPr/>
        </p:nvSpPr>
        <p:spPr bwMode="auto">
          <a:xfrm>
            <a:off x="6391734" y="0"/>
            <a:ext cx="580026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CE29CE78-04D7-4C50-BA95-164C6C7059E7}"/>
              </a:ext>
              <a:ext uri="{C183D7F6-B498-43B3-948B-1728B52AA6E4}">
                <adec:decorative xmlns:adec="http://schemas.microsoft.com/office/drawing/2017/decorative" val="1"/>
              </a:ext>
            </a:extLst>
          </p:cNvPr>
          <p:cNvSpPr/>
          <p:nvPr/>
        </p:nvSpPr>
        <p:spPr bwMode="auto">
          <a:xfrm>
            <a:off x="7977482" y="2938466"/>
            <a:ext cx="2617198" cy="2617198"/>
          </a:xfrm>
          <a:prstGeom prst="ellipse">
            <a:avLst/>
          </a:prstGeom>
          <a:noFill/>
          <a:ln w="25400"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BF8FBAD4-16D8-49FD-8FE8-D28531E368CF}"/>
              </a:ext>
              <a:ext uri="{C183D7F6-B498-43B3-948B-1728B52AA6E4}">
                <adec:decorative xmlns:adec="http://schemas.microsoft.com/office/drawing/2017/decorative" val="1"/>
              </a:ext>
            </a:extLst>
          </p:cNvPr>
          <p:cNvSpPr/>
          <p:nvPr/>
        </p:nvSpPr>
        <p:spPr bwMode="auto">
          <a:xfrm>
            <a:off x="8302624" y="3263608"/>
            <a:ext cx="1966913" cy="1966913"/>
          </a:xfrm>
          <a:prstGeom prst="ellipse">
            <a:avLst/>
          </a:prstGeom>
          <a:noFill/>
          <a:ln w="25400"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27FDB21D-D3CF-4B3F-9ECF-86F0D60C0D75}"/>
              </a:ext>
              <a:ext uri="{C183D7F6-B498-43B3-948B-1728B52AA6E4}">
                <adec:decorative xmlns:adec="http://schemas.microsoft.com/office/drawing/2017/decorative" val="1"/>
              </a:ext>
            </a:extLst>
          </p:cNvPr>
          <p:cNvSpPr/>
          <p:nvPr/>
        </p:nvSpPr>
        <p:spPr bwMode="auto">
          <a:xfrm>
            <a:off x="7805766" y="3669633"/>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49C1DCC0-E54A-4B2E-B5F6-503B20B50A39}"/>
              </a:ext>
              <a:ext uri="{C183D7F6-B498-43B3-948B-1728B52AA6E4}">
                <adec:decorative xmlns:adec="http://schemas.microsoft.com/office/drawing/2017/decorative" val="1"/>
              </a:ext>
            </a:extLst>
          </p:cNvPr>
          <p:cNvSpPr/>
          <p:nvPr/>
        </p:nvSpPr>
        <p:spPr bwMode="auto">
          <a:xfrm>
            <a:off x="10102398" y="3669633"/>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1C1F4DFA-4C5D-4294-AAF6-9E33809256CA}"/>
              </a:ext>
              <a:ext uri="{C183D7F6-B498-43B3-948B-1728B52AA6E4}">
                <adec:decorative xmlns:adec="http://schemas.microsoft.com/office/drawing/2017/decorative" val="1"/>
              </a:ext>
            </a:extLst>
          </p:cNvPr>
          <p:cNvSpPr/>
          <p:nvPr/>
        </p:nvSpPr>
        <p:spPr bwMode="auto">
          <a:xfrm>
            <a:off x="8984256" y="2769542"/>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0A775863-52B8-4113-9DC7-53336E0DAF6E}"/>
              </a:ext>
              <a:ext uri="{C183D7F6-B498-43B3-948B-1728B52AA6E4}">
                <adec:decorative xmlns:adec="http://schemas.microsoft.com/office/drawing/2017/decorative" val="1"/>
              </a:ext>
            </a:extLst>
          </p:cNvPr>
          <p:cNvSpPr/>
          <p:nvPr/>
        </p:nvSpPr>
        <p:spPr bwMode="auto">
          <a:xfrm>
            <a:off x="9591758" y="4900257"/>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C9EFB200-793D-4E3D-B83C-F8C08726287C}"/>
              </a:ext>
              <a:ext uri="{C183D7F6-B498-43B3-948B-1728B52AA6E4}">
                <adec:decorative xmlns:adec="http://schemas.microsoft.com/office/drawing/2017/decorative" val="1"/>
              </a:ext>
            </a:extLst>
          </p:cNvPr>
          <p:cNvSpPr/>
          <p:nvPr/>
        </p:nvSpPr>
        <p:spPr bwMode="auto">
          <a:xfrm>
            <a:off x="8436353" y="4900257"/>
            <a:ext cx="615220" cy="615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795089"/>
          </a:xfrm>
        </p:spPr>
        <p:txBody>
          <a:bodyPr/>
          <a:lstStyle/>
          <a:p>
            <a:r>
              <a:rPr lang="en-US" sz="2800" dirty="0">
                <a:solidFill>
                  <a:schemeClr val="tx2"/>
                </a:solidFill>
              </a:rPr>
              <a:t>Define and document </a:t>
            </a:r>
            <a:r>
              <a:rPr lang="en-US" sz="2800" dirty="0">
                <a:solidFill>
                  <a:schemeClr val="tx1"/>
                </a:solidFill>
              </a:rPr>
              <a:t>your </a:t>
            </a:r>
            <a:br>
              <a:rPr lang="en-US" sz="2800" dirty="0">
                <a:solidFill>
                  <a:schemeClr val="tx1"/>
                </a:solidFill>
              </a:rPr>
            </a:br>
            <a:r>
              <a:rPr lang="en-US" sz="2800" dirty="0">
                <a:solidFill>
                  <a:schemeClr val="tx2"/>
                </a:solidFill>
              </a:rPr>
              <a:t>business outcomes</a:t>
            </a:r>
            <a:endParaRPr lang="en-US" sz="2800" dirty="0">
              <a:solidFill>
                <a:schemeClr val="tx2"/>
              </a:solidFill>
              <a:cs typeface="Segoe UI Semilight" panose="020B0402040204020203" pitchFamily="34" charset="0"/>
            </a:endParaRPr>
          </a:p>
        </p:txBody>
      </p:sp>
      <p:sp>
        <p:nvSpPr>
          <p:cNvPr id="4" name="TextBox 3">
            <a:extLst>
              <a:ext uri="{FF2B5EF4-FFF2-40B4-BE49-F238E27FC236}">
                <a16:creationId xmlns:a16="http://schemas.microsoft.com/office/drawing/2014/main" id="{4D2C6E1F-F1AE-40D5-A0B0-8DC726543675}"/>
              </a:ext>
            </a:extLst>
          </p:cNvPr>
          <p:cNvSpPr txBox="1"/>
          <p:nvPr/>
        </p:nvSpPr>
        <p:spPr>
          <a:xfrm>
            <a:off x="455995" y="1666615"/>
            <a:ext cx="11713756"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Complete the </a:t>
            </a:r>
            <a:b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2400" b="0" i="0" u="none" strike="noStrike" kern="1200" cap="none" spc="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business document template</a:t>
            </a:r>
            <a:endParaRPr kumimoji="0" lang="en-US" sz="1800" b="0" i="0" u="none" strike="noStrike" kern="1200" cap="none" spc="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endParaRP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5" y="2884448"/>
            <a:ext cx="5800266" cy="2369880"/>
          </a:xfrm>
        </p:spPr>
        <p:txBody>
          <a:bodyPr/>
          <a:lstStyle/>
          <a:p>
            <a:pPr marL="0" indent="0">
              <a:spcAft>
                <a:spcPts val="1200"/>
              </a:spcAft>
              <a:buNone/>
            </a:pPr>
            <a:r>
              <a:rPr kumimoji="0" lang="en-US" sz="2000" b="0" i="0" u="none" strike="noStrike" kern="1200" cap="none" spc="0" normalizeH="0" noProof="0" dirty="0">
                <a:ln>
                  <a:noFill/>
                </a:ln>
                <a:solidFill>
                  <a:schemeClr val="tx1"/>
                </a:solidFill>
                <a:effectLst/>
                <a:uLnTx/>
                <a:uFillTx/>
                <a:cs typeface="Segoe UI Semilight" panose="020B0402040204020203" pitchFamily="34" charset="0"/>
              </a:rPr>
              <a:t>Who </a:t>
            </a:r>
            <a:r>
              <a:rPr kumimoji="0" lang="en-US" sz="2000" u="none" strike="noStrike" kern="1200" cap="none" spc="0" normalizeH="0" noProof="0" dirty="0">
                <a:ln>
                  <a:noFill/>
                </a:ln>
                <a:solidFill>
                  <a:srgbClr val="171717"/>
                </a:solidFill>
                <a:uLnTx/>
                <a:uFillTx/>
                <a:cs typeface="Segoe UI Semilight" panose="020B0402040204020203" pitchFamily="34" charset="0"/>
              </a:rPr>
              <a:t>will</a:t>
            </a:r>
            <a:r>
              <a:rPr lang="en-US" sz="2000" b="0" i="0" dirty="0">
                <a:solidFill>
                  <a:srgbClr val="171717"/>
                </a:solidFill>
                <a:effectLst/>
                <a:cs typeface="Segoe UI Semilight" panose="020B0402040204020203" pitchFamily="34" charset="0"/>
              </a:rPr>
              <a:t> see the </a:t>
            </a:r>
            <a:r>
              <a:rPr lang="en-US" sz="2000" b="0" i="0" dirty="0">
                <a:solidFill>
                  <a:schemeClr val="tx2"/>
                </a:solidFill>
                <a:effectLst/>
                <a:cs typeface="Segoe UI Semilight" panose="020B0402040204020203" pitchFamily="34" charset="0"/>
              </a:rPr>
              <a:t>greatest value in the success of this transformation</a:t>
            </a:r>
            <a:r>
              <a:rPr lang="en-US" sz="2000" b="0" i="0" dirty="0">
                <a:solidFill>
                  <a:srgbClr val="171717"/>
                </a:solidFill>
                <a:effectLst/>
                <a:cs typeface="Segoe UI Semilight" panose="020B0402040204020203" pitchFamily="34" charset="0"/>
              </a:rPr>
              <a:t>? </a:t>
            </a:r>
            <a:endParaRPr lang="en-US" sz="2000" dirty="0">
              <a:solidFill>
                <a:schemeClr val="tx1"/>
              </a:solidFill>
              <a:cs typeface="Segoe UI Semilight" panose="020B0402040204020203" pitchFamily="34" charset="0"/>
            </a:endParaRPr>
          </a:p>
          <a:p>
            <a:pPr marL="0" indent="0">
              <a:spcAft>
                <a:spcPts val="1200"/>
              </a:spcAft>
              <a:buNone/>
            </a:pPr>
            <a:r>
              <a:rPr kumimoji="0" lang="en-US" sz="2000" b="0" i="0" u="none" strike="noStrike" kern="1200" cap="none" spc="0" normalizeH="0" noProof="0" dirty="0">
                <a:ln>
                  <a:noFill/>
                </a:ln>
                <a:solidFill>
                  <a:schemeClr val="tx1"/>
                </a:solidFill>
                <a:effectLst/>
                <a:uLnTx/>
                <a:uFillTx/>
                <a:cs typeface="Segoe UI Semilight" panose="020B0402040204020203" pitchFamily="34" charset="0"/>
              </a:rPr>
              <a:t>What are your </a:t>
            </a:r>
            <a:r>
              <a:rPr lang="en-US" sz="2000" dirty="0">
                <a:solidFill>
                  <a:schemeClr val="tx2"/>
                </a:solidFill>
                <a:cs typeface="Segoe UI Semilight" panose="020B0402040204020203" pitchFamily="34" charset="0"/>
              </a:rPr>
              <a:t>business</a:t>
            </a:r>
            <a:r>
              <a:rPr kumimoji="0" lang="en-US" sz="2000" i="0" u="none" strike="noStrike" kern="1200" cap="none" spc="0" normalizeH="0" noProof="0" dirty="0">
                <a:ln>
                  <a:noFill/>
                </a:ln>
                <a:solidFill>
                  <a:schemeClr val="tx2"/>
                </a:solidFill>
                <a:effectLst/>
                <a:uLnTx/>
                <a:uFillTx/>
                <a:cs typeface="Segoe UI Semilight" panose="020B0402040204020203" pitchFamily="34" charset="0"/>
              </a:rPr>
              <a:t> </a:t>
            </a:r>
            <a:r>
              <a:rPr lang="en-US" sz="2000" dirty="0">
                <a:solidFill>
                  <a:schemeClr val="tx2"/>
                </a:solidFill>
                <a:cs typeface="Segoe UI Semilight" panose="020B0402040204020203" pitchFamily="34" charset="0"/>
              </a:rPr>
              <a:t>drivers and objectives</a:t>
            </a:r>
            <a:r>
              <a:rPr kumimoji="0" lang="en-US" sz="2000" b="0" i="0" u="none" strike="noStrike" kern="1200" cap="none" spc="0" normalizeH="0" noProof="0" dirty="0">
                <a:ln>
                  <a:noFill/>
                </a:ln>
                <a:solidFill>
                  <a:schemeClr val="tx1"/>
                </a:solidFill>
                <a:effectLst/>
                <a:uLnTx/>
                <a:uFillTx/>
                <a:cs typeface="Segoe UI Semilight" panose="020B0402040204020203" pitchFamily="34" charset="0"/>
              </a:rPr>
              <a:t>?</a:t>
            </a:r>
          </a:p>
          <a:p>
            <a:pPr marL="0" indent="0">
              <a:spcAft>
                <a:spcPts val="1200"/>
              </a:spcAft>
              <a:buNone/>
            </a:pPr>
            <a:r>
              <a:rPr lang="en-US" sz="2000" dirty="0">
                <a:solidFill>
                  <a:srgbClr val="171717"/>
                </a:solidFill>
                <a:cs typeface="Segoe UI Semilight" panose="020B0402040204020203" pitchFamily="34" charset="0"/>
              </a:rPr>
              <a:t>What are your </a:t>
            </a:r>
            <a:r>
              <a:rPr lang="en-US" sz="2000" dirty="0">
                <a:solidFill>
                  <a:schemeClr val="tx2"/>
                </a:solidFill>
                <a:cs typeface="Segoe UI Semilight" panose="020B0402040204020203" pitchFamily="34" charset="0"/>
              </a:rPr>
              <a:t>KPIs</a:t>
            </a:r>
            <a:r>
              <a:rPr lang="en-US" sz="2000" dirty="0">
                <a:solidFill>
                  <a:srgbClr val="171717"/>
                </a:solidFill>
                <a:cs typeface="Segoe UI Semilight" panose="020B0402040204020203" pitchFamily="34" charset="0"/>
              </a:rPr>
              <a:t>? </a:t>
            </a:r>
          </a:p>
          <a:p>
            <a:pPr marL="0" indent="0">
              <a:spcAft>
                <a:spcPts val="1200"/>
              </a:spcAft>
              <a:buNone/>
            </a:pPr>
            <a:r>
              <a:rPr lang="en-US" sz="2000" dirty="0">
                <a:solidFill>
                  <a:srgbClr val="171717"/>
                </a:solidFill>
                <a:cs typeface="Segoe UI Semilight" panose="020B0402040204020203" pitchFamily="34" charset="0"/>
              </a:rPr>
              <a:t>How will </a:t>
            </a:r>
            <a:r>
              <a:rPr lang="en-US" sz="2000" dirty="0">
                <a:solidFill>
                  <a:schemeClr val="tx1"/>
                </a:solidFill>
                <a:cs typeface="Segoe UI Semilight" panose="020B0402040204020203" pitchFamily="34" charset="0"/>
              </a:rPr>
              <a:t>technical</a:t>
            </a:r>
            <a:r>
              <a:rPr lang="en-US" sz="2000" dirty="0">
                <a:solidFill>
                  <a:schemeClr val="accent5"/>
                </a:solidFill>
                <a:cs typeface="Segoe UI Semilight" panose="020B0402040204020203" pitchFamily="34" charset="0"/>
              </a:rPr>
              <a:t> </a:t>
            </a:r>
            <a:r>
              <a:rPr lang="en-US" sz="2000" dirty="0">
                <a:solidFill>
                  <a:schemeClr val="tx1"/>
                </a:solidFill>
                <a:cs typeface="Segoe UI Semilight" panose="020B0402040204020203" pitchFamily="34" charset="0"/>
              </a:rPr>
              <a:t>capabilities</a:t>
            </a:r>
            <a:r>
              <a:rPr lang="en-US" sz="2000" dirty="0">
                <a:solidFill>
                  <a:schemeClr val="accent5"/>
                </a:solidFill>
                <a:cs typeface="Segoe UI Semilight" panose="020B0402040204020203" pitchFamily="34" charset="0"/>
              </a:rPr>
              <a:t> </a:t>
            </a:r>
            <a:r>
              <a:rPr lang="en-US" sz="2000" dirty="0">
                <a:solidFill>
                  <a:schemeClr val="tx2"/>
                </a:solidFill>
                <a:cs typeface="Segoe UI Semilight" panose="020B0402040204020203" pitchFamily="34" charset="0"/>
              </a:rPr>
              <a:t>accelerate the success </a:t>
            </a:r>
            <a:r>
              <a:rPr lang="en-US" sz="2000" dirty="0">
                <a:solidFill>
                  <a:srgbClr val="171717"/>
                </a:solidFill>
                <a:cs typeface="Segoe UI Semilight" panose="020B0402040204020203" pitchFamily="34" charset="0"/>
              </a:rPr>
              <a:t>of the </a:t>
            </a:r>
            <a:r>
              <a:rPr lang="en-US" sz="2000" dirty="0">
                <a:solidFill>
                  <a:schemeClr val="tx1"/>
                </a:solidFill>
                <a:cs typeface="Segoe UI Semilight" panose="020B0402040204020203" pitchFamily="34" charset="0"/>
              </a:rPr>
              <a:t>business</a:t>
            </a:r>
            <a:r>
              <a:rPr lang="en-US" sz="2000" dirty="0">
                <a:solidFill>
                  <a:schemeClr val="accent5"/>
                </a:solidFill>
                <a:cs typeface="Segoe UI Semilight" panose="020B0402040204020203" pitchFamily="34" charset="0"/>
              </a:rPr>
              <a:t> </a:t>
            </a:r>
            <a:r>
              <a:rPr lang="en-US" sz="2000" dirty="0">
                <a:solidFill>
                  <a:schemeClr val="tx1"/>
                </a:solidFill>
                <a:cs typeface="Segoe UI Semilight" panose="020B0402040204020203" pitchFamily="34" charset="0"/>
              </a:rPr>
              <a:t>outcome</a:t>
            </a:r>
            <a:r>
              <a:rPr lang="en-US" sz="2000" dirty="0">
                <a:solidFill>
                  <a:srgbClr val="171717"/>
                </a:solidFill>
                <a:cs typeface="Segoe UI Semilight" panose="020B0402040204020203" pitchFamily="34" charset="0"/>
              </a:rPr>
              <a:t>?</a:t>
            </a:r>
          </a:p>
        </p:txBody>
      </p:sp>
      <p:sp>
        <p:nvSpPr>
          <p:cNvPr id="8" name="TextBox 7">
            <a:extLst>
              <a:ext uri="{FF2B5EF4-FFF2-40B4-BE49-F238E27FC236}">
                <a16:creationId xmlns:a16="http://schemas.microsoft.com/office/drawing/2014/main" id="{F7F305A8-D9C3-460F-82C5-B0E8D23050E6}"/>
              </a:ext>
            </a:extLst>
          </p:cNvPr>
          <p:cNvSpPr txBox="1"/>
          <p:nvPr/>
        </p:nvSpPr>
        <p:spPr>
          <a:xfrm>
            <a:off x="6391734" y="1666615"/>
            <a:ext cx="577801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How master discoverers work…</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3" name="Group 12" descr="Icon of a magnifying glass surrounded by five arrows pointing outward to stakeholders, business outcomes, KPIs, Business drivers, and capabilities">
            <a:extLst>
              <a:ext uri="{FF2B5EF4-FFF2-40B4-BE49-F238E27FC236}">
                <a16:creationId xmlns:a16="http://schemas.microsoft.com/office/drawing/2014/main" id="{7A45F977-9EDD-40ED-B1E2-4161B1FBCDD5}"/>
              </a:ext>
            </a:extLst>
          </p:cNvPr>
          <p:cNvGrpSpPr/>
          <p:nvPr/>
        </p:nvGrpSpPr>
        <p:grpSpPr>
          <a:xfrm>
            <a:off x="8682036" y="3643020"/>
            <a:ext cx="1208088" cy="1208088"/>
            <a:chOff x="8615916" y="3045619"/>
            <a:chExt cx="1208088" cy="1208088"/>
          </a:xfrm>
        </p:grpSpPr>
        <p:pic>
          <p:nvPicPr>
            <p:cNvPr id="10" name="Graphic 9" descr="Magnifying glass outline">
              <a:extLst>
                <a:ext uri="{FF2B5EF4-FFF2-40B4-BE49-F238E27FC236}">
                  <a16:creationId xmlns:a16="http://schemas.microsoft.com/office/drawing/2014/main" id="{DE43B1D7-E18E-43C1-A844-B95B81C404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15916" y="3045619"/>
              <a:ext cx="1208088" cy="1208088"/>
            </a:xfrm>
            <a:prstGeom prst="rect">
              <a:avLst/>
            </a:prstGeom>
          </p:spPr>
        </p:pic>
        <p:sp>
          <p:nvSpPr>
            <p:cNvPr id="11" name="Oval 10">
              <a:extLst>
                <a:ext uri="{FF2B5EF4-FFF2-40B4-BE49-F238E27FC236}">
                  <a16:creationId xmlns:a16="http://schemas.microsoft.com/office/drawing/2014/main" id="{555A58B2-010A-4D8E-9BCC-DC57CC564ED8}"/>
                </a:ext>
              </a:extLst>
            </p:cNvPr>
            <p:cNvSpPr/>
            <p:nvPr/>
          </p:nvSpPr>
          <p:spPr bwMode="auto">
            <a:xfrm>
              <a:off x="8832112" y="3265353"/>
              <a:ext cx="510362" cy="510362"/>
            </a:xfrm>
            <a:prstGeom prst="ellipse">
              <a:avLst/>
            </a:prstGeom>
            <a:solidFill>
              <a:schemeClr val="accent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E9D1444B-8DC6-4475-B14A-F011D3084BCE}"/>
              </a:ext>
            </a:extLst>
          </p:cNvPr>
          <p:cNvSpPr txBox="1"/>
          <p:nvPr/>
        </p:nvSpPr>
        <p:spPr>
          <a:xfrm>
            <a:off x="8593662" y="2410206"/>
            <a:ext cx="137416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Stakeholders</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5D3B8DF3-A5BE-4A02-8542-38746273FE34}"/>
              </a:ext>
            </a:extLst>
          </p:cNvPr>
          <p:cNvSpPr txBox="1"/>
          <p:nvPr/>
        </p:nvSpPr>
        <p:spPr>
          <a:xfrm>
            <a:off x="10595314" y="3515579"/>
            <a:ext cx="137416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Business outcomes</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7" name="TextBox 16">
            <a:extLst>
              <a:ext uri="{FF2B5EF4-FFF2-40B4-BE49-F238E27FC236}">
                <a16:creationId xmlns:a16="http://schemas.microsoft.com/office/drawing/2014/main" id="{C3927C1A-A923-4E62-BD40-3685F03CE1BF}"/>
              </a:ext>
            </a:extLst>
          </p:cNvPr>
          <p:cNvSpPr txBox="1"/>
          <p:nvPr/>
        </p:nvSpPr>
        <p:spPr>
          <a:xfrm>
            <a:off x="9674829" y="5711529"/>
            <a:ext cx="137416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KPIs</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8" name="TextBox 17">
            <a:extLst>
              <a:ext uri="{FF2B5EF4-FFF2-40B4-BE49-F238E27FC236}">
                <a16:creationId xmlns:a16="http://schemas.microsoft.com/office/drawing/2014/main" id="{3F04454A-7059-4404-A039-290401408CEA}"/>
              </a:ext>
            </a:extLst>
          </p:cNvPr>
          <p:cNvSpPr txBox="1"/>
          <p:nvPr/>
        </p:nvSpPr>
        <p:spPr>
          <a:xfrm>
            <a:off x="7419394" y="5588419"/>
            <a:ext cx="137416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Business drivers</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FBE9A9E0-D0D1-4ACE-AC44-85B1FA628DD7}"/>
              </a:ext>
            </a:extLst>
          </p:cNvPr>
          <p:cNvSpPr txBox="1"/>
          <p:nvPr/>
        </p:nvSpPr>
        <p:spPr>
          <a:xfrm>
            <a:off x="6512697" y="3638689"/>
            <a:ext cx="137416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Capabilities</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grpSp>
        <p:nvGrpSpPr>
          <p:cNvPr id="26" name="Group 25">
            <a:extLst>
              <a:ext uri="{FF2B5EF4-FFF2-40B4-BE49-F238E27FC236}">
                <a16:creationId xmlns:a16="http://schemas.microsoft.com/office/drawing/2014/main" id="{53A32670-E604-4166-84F3-E653079D9DB2}"/>
              </a:ext>
              <a:ext uri="{C183D7F6-B498-43B3-948B-1728B52AA6E4}">
                <adec:decorative xmlns:adec="http://schemas.microsoft.com/office/drawing/2017/decorative" val="1"/>
              </a:ext>
            </a:extLst>
          </p:cNvPr>
          <p:cNvGrpSpPr/>
          <p:nvPr/>
        </p:nvGrpSpPr>
        <p:grpSpPr>
          <a:xfrm>
            <a:off x="8949985" y="2578982"/>
            <a:ext cx="683763" cy="779410"/>
            <a:chOff x="7150817" y="2418103"/>
            <a:chExt cx="683763" cy="779410"/>
          </a:xfrm>
        </p:grpSpPr>
        <p:pic>
          <p:nvPicPr>
            <p:cNvPr id="23" name="Graphic 22" descr="Caret Up outline">
              <a:extLst>
                <a:ext uri="{FF2B5EF4-FFF2-40B4-BE49-F238E27FC236}">
                  <a16:creationId xmlns:a16="http://schemas.microsoft.com/office/drawing/2014/main" id="{FBF36A34-A70F-4B3E-A3D8-1B37D36786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25" name="Straight Connector 24">
              <a:extLst>
                <a:ext uri="{FF2B5EF4-FFF2-40B4-BE49-F238E27FC236}">
                  <a16:creationId xmlns:a16="http://schemas.microsoft.com/office/drawing/2014/main" id="{14F9F896-249D-42BB-BD75-3E88E00D141D}"/>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E076522-3EB2-4524-94E4-295106832F8A}"/>
              </a:ext>
              <a:ext uri="{C183D7F6-B498-43B3-948B-1728B52AA6E4}">
                <adec:decorative xmlns:adec="http://schemas.microsoft.com/office/drawing/2017/decorative" val="1"/>
              </a:ext>
            </a:extLst>
          </p:cNvPr>
          <p:cNvGrpSpPr/>
          <p:nvPr/>
        </p:nvGrpSpPr>
        <p:grpSpPr>
          <a:xfrm rot="4188229">
            <a:off x="10218828" y="3586961"/>
            <a:ext cx="683763" cy="779410"/>
            <a:chOff x="7150817" y="2418103"/>
            <a:chExt cx="683763" cy="779410"/>
          </a:xfrm>
        </p:grpSpPr>
        <p:pic>
          <p:nvPicPr>
            <p:cNvPr id="29" name="Graphic 28" descr="Caret Up outline">
              <a:extLst>
                <a:ext uri="{FF2B5EF4-FFF2-40B4-BE49-F238E27FC236}">
                  <a16:creationId xmlns:a16="http://schemas.microsoft.com/office/drawing/2014/main" id="{E0E9B591-FE2F-45DA-991D-36FCFB507C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30" name="Straight Connector 29">
              <a:extLst>
                <a:ext uri="{FF2B5EF4-FFF2-40B4-BE49-F238E27FC236}">
                  <a16:creationId xmlns:a16="http://schemas.microsoft.com/office/drawing/2014/main" id="{BE87795A-6E7A-4307-BC3E-E2CD12C5BA64}"/>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A13DE54-6D48-466D-9A3B-587676AC490F}"/>
              </a:ext>
              <a:ext uri="{C183D7F6-B498-43B3-948B-1728B52AA6E4}">
                <adec:decorative xmlns:adec="http://schemas.microsoft.com/office/drawing/2017/decorative" val="1"/>
              </a:ext>
            </a:extLst>
          </p:cNvPr>
          <p:cNvGrpSpPr/>
          <p:nvPr/>
        </p:nvGrpSpPr>
        <p:grpSpPr>
          <a:xfrm rot="17411771" flipH="1">
            <a:off x="7702671" y="3586962"/>
            <a:ext cx="683763" cy="779410"/>
            <a:chOff x="7150817" y="2418103"/>
            <a:chExt cx="683763" cy="779410"/>
          </a:xfrm>
        </p:grpSpPr>
        <p:pic>
          <p:nvPicPr>
            <p:cNvPr id="32" name="Graphic 31" descr="Caret Up outline">
              <a:extLst>
                <a:ext uri="{FF2B5EF4-FFF2-40B4-BE49-F238E27FC236}">
                  <a16:creationId xmlns:a16="http://schemas.microsoft.com/office/drawing/2014/main" id="{B00781BF-E85E-4B74-BCAF-006094FDDF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33" name="Straight Connector 32">
              <a:extLst>
                <a:ext uri="{FF2B5EF4-FFF2-40B4-BE49-F238E27FC236}">
                  <a16:creationId xmlns:a16="http://schemas.microsoft.com/office/drawing/2014/main" id="{EAB895AE-2AB6-4740-B5D0-6B72B376749A}"/>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25525BB-6A50-4542-AFD0-D97B4B638533}"/>
              </a:ext>
              <a:ext uri="{C183D7F6-B498-43B3-948B-1728B52AA6E4}">
                <adec:decorative xmlns:adec="http://schemas.microsoft.com/office/drawing/2017/decorative" val="1"/>
              </a:ext>
            </a:extLst>
          </p:cNvPr>
          <p:cNvGrpSpPr/>
          <p:nvPr/>
        </p:nvGrpSpPr>
        <p:grpSpPr>
          <a:xfrm rot="19338764" flipV="1">
            <a:off x="9656815" y="4953131"/>
            <a:ext cx="683763" cy="779410"/>
            <a:chOff x="7150817" y="2418103"/>
            <a:chExt cx="683763" cy="779410"/>
          </a:xfrm>
        </p:grpSpPr>
        <p:pic>
          <p:nvPicPr>
            <p:cNvPr id="35" name="Graphic 34" descr="Caret Up outline">
              <a:extLst>
                <a:ext uri="{FF2B5EF4-FFF2-40B4-BE49-F238E27FC236}">
                  <a16:creationId xmlns:a16="http://schemas.microsoft.com/office/drawing/2014/main" id="{83C4499D-6652-4C1B-A54D-013744BF66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36" name="Straight Connector 35">
              <a:extLst>
                <a:ext uri="{FF2B5EF4-FFF2-40B4-BE49-F238E27FC236}">
                  <a16:creationId xmlns:a16="http://schemas.microsoft.com/office/drawing/2014/main" id="{282F5C3E-E8E4-4B15-8EE1-A8AF9BE366DD}"/>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6467154A-E938-4583-85AC-A3AC347D0A43}"/>
              </a:ext>
              <a:ext uri="{C183D7F6-B498-43B3-948B-1728B52AA6E4}">
                <adec:decorative xmlns:adec="http://schemas.microsoft.com/office/drawing/2017/decorative" val="1"/>
              </a:ext>
            </a:extLst>
          </p:cNvPr>
          <p:cNvGrpSpPr/>
          <p:nvPr/>
        </p:nvGrpSpPr>
        <p:grpSpPr>
          <a:xfrm rot="2261236" flipH="1" flipV="1">
            <a:off x="8280293" y="4953131"/>
            <a:ext cx="683763" cy="779410"/>
            <a:chOff x="7150817" y="2418103"/>
            <a:chExt cx="683763" cy="779410"/>
          </a:xfrm>
        </p:grpSpPr>
        <p:pic>
          <p:nvPicPr>
            <p:cNvPr id="42" name="Graphic 41" descr="Caret Up outline">
              <a:extLst>
                <a:ext uri="{FF2B5EF4-FFF2-40B4-BE49-F238E27FC236}">
                  <a16:creationId xmlns:a16="http://schemas.microsoft.com/office/drawing/2014/main" id="{128E0E4F-D0EB-49D6-9C5A-5E470C052C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0817" y="2418103"/>
              <a:ext cx="683763" cy="683763"/>
            </a:xfrm>
            <a:prstGeom prst="rect">
              <a:avLst/>
            </a:prstGeom>
          </p:spPr>
        </p:pic>
        <p:cxnSp>
          <p:nvCxnSpPr>
            <p:cNvPr id="43" name="Straight Connector 42">
              <a:extLst>
                <a:ext uri="{FF2B5EF4-FFF2-40B4-BE49-F238E27FC236}">
                  <a16:creationId xmlns:a16="http://schemas.microsoft.com/office/drawing/2014/main" id="{3540DDF9-05B2-41F2-8F7C-A20B83770646}"/>
                </a:ext>
              </a:extLst>
            </p:cNvPr>
            <p:cNvCxnSpPr>
              <a:cxnSpLocks/>
            </p:cNvCxnSpPr>
            <p:nvPr/>
          </p:nvCxnSpPr>
          <p:spPr>
            <a:xfrm>
              <a:off x="7492698" y="2695010"/>
              <a:ext cx="0" cy="5025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0386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Understanding cloud economics</a:t>
            </a:r>
            <a:endParaRPr lang="en-US" sz="4000" dirty="0"/>
          </a:p>
        </p:txBody>
      </p:sp>
    </p:spTree>
    <p:extLst>
      <p:ext uri="{BB962C8B-B14F-4D97-AF65-F5344CB8AC3E}">
        <p14:creationId xmlns:p14="http://schemas.microsoft.com/office/powerpoint/2010/main" val="20773872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3764242-49F0-4F3B-BA89-E9FC9C36F179}"/>
              </a:ext>
              <a:ext uri="{C183D7F6-B498-43B3-948B-1728B52AA6E4}">
                <adec:decorative xmlns:adec="http://schemas.microsoft.com/office/drawing/2017/decorative" val="1"/>
              </a:ext>
            </a:extLst>
          </p:cNvPr>
          <p:cNvSpPr/>
          <p:nvPr/>
        </p:nvSpPr>
        <p:spPr bwMode="auto">
          <a:xfrm>
            <a:off x="427038" y="5068186"/>
            <a:ext cx="5435356" cy="10698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97B2756-DDD1-4400-9A53-3A00457CA69D}"/>
              </a:ext>
            </a:extLst>
          </p:cNvPr>
          <p:cNvSpPr>
            <a:spLocks noGrp="1"/>
          </p:cNvSpPr>
          <p:nvPr>
            <p:ph type="title"/>
          </p:nvPr>
        </p:nvSpPr>
        <p:spPr>
          <a:xfrm>
            <a:off x="455613" y="620713"/>
            <a:ext cx="11306175" cy="397545"/>
          </a:xfrm>
        </p:spPr>
        <p:txBody>
          <a:bodyPr/>
          <a:lstStyle/>
          <a:p>
            <a:r>
              <a:rPr lang="en-US" dirty="0"/>
              <a:t>Cloud economics </a:t>
            </a:r>
            <a:r>
              <a:rPr lang="en-US" dirty="0">
                <a:solidFill>
                  <a:schemeClr val="tx2"/>
                </a:solidFill>
              </a:rPr>
              <a:t>overview </a:t>
            </a:r>
          </a:p>
        </p:txBody>
      </p:sp>
      <p:sp>
        <p:nvSpPr>
          <p:cNvPr id="14" name="Text Placeholder 13">
            <a:extLst>
              <a:ext uri="{FF2B5EF4-FFF2-40B4-BE49-F238E27FC236}">
                <a16:creationId xmlns:a16="http://schemas.microsoft.com/office/drawing/2014/main" id="{D37199CD-A85A-4362-831F-496736705EB6}"/>
              </a:ext>
            </a:extLst>
          </p:cNvPr>
          <p:cNvSpPr>
            <a:spLocks noGrp="1"/>
          </p:cNvSpPr>
          <p:nvPr>
            <p:ph type="body" sz="quarter" idx="10"/>
          </p:nvPr>
        </p:nvSpPr>
        <p:spPr>
          <a:xfrm>
            <a:off x="455996" y="1922803"/>
            <a:ext cx="4758211" cy="2811539"/>
          </a:xfrm>
        </p:spPr>
        <p:txBody>
          <a:bodyPr/>
          <a:lstStyle/>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200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Cloud economics</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—provides detailed technical and financial guidance from Azure experts—</a:t>
            </a:r>
            <a:r>
              <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helping you to understand your cloud investment</a:t>
            </a:r>
            <a:br>
              <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br>
            <a:endPar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Save time, budget, and resources—and </a:t>
            </a:r>
            <a:r>
              <a:rPr lang="en-US" sz="2000" dirty="0">
                <a:solidFill>
                  <a:schemeClr val="tx2"/>
                </a:solidFill>
                <a:latin typeface="Segoe UI" panose="020B0502040204020203" pitchFamily="34" charset="0"/>
                <a:cs typeface="Segoe UI" panose="020B0502040204020203" pitchFamily="34" charset="0"/>
              </a:rPr>
              <a:t>maximize the benefits from your investment</a:t>
            </a:r>
            <a:r>
              <a:rPr kumimoji="0" lang="en-US" sz="20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as you chart your cloud journey</a:t>
            </a:r>
          </a:p>
          <a:p>
            <a:endParaRPr lang="en-US" dirty="0">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0D8A76E2-C9D5-4D1B-801F-AFC0A8B41CE8}"/>
              </a:ext>
            </a:extLst>
          </p:cNvPr>
          <p:cNvSpPr txBox="1"/>
          <p:nvPr/>
        </p:nvSpPr>
        <p:spPr>
          <a:xfrm>
            <a:off x="1243761" y="5294304"/>
            <a:ext cx="4627702" cy="646331"/>
          </a:xfrm>
          <a:prstGeom prst="rect">
            <a:avLst/>
          </a:prstGeom>
          <a:noFill/>
        </p:spPr>
        <p:txBody>
          <a:bodyPr wrap="square">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mn-cs"/>
              </a:rPr>
              <a:t>Learn more  </a:t>
            </a: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mn-cs"/>
                <a:hlinkClick r:id="rId3"/>
              </a:rPr>
              <a:t>https://www.azure.com/cloudeconomics</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7" name="Picture 6" descr="Screenshot of Azure Cloud Economics web page&#10;">
            <a:extLst>
              <a:ext uri="{FF2B5EF4-FFF2-40B4-BE49-F238E27FC236}">
                <a16:creationId xmlns:a16="http://schemas.microsoft.com/office/drawing/2014/main" id="{0B8B5389-6217-4656-ADE6-EFCB6FF057D0}"/>
              </a:ext>
              <a:ext uri="{C183D7F6-B498-43B3-948B-1728B52AA6E4}">
                <adec:decorative xmlns:adec="http://schemas.microsoft.com/office/drawing/2017/decorative" val="0"/>
              </a:ext>
            </a:extLst>
          </p:cNvPr>
          <p:cNvPicPr>
            <a:picLocks noChangeAspect="1"/>
          </p:cNvPicPr>
          <p:nvPr/>
        </p:nvPicPr>
        <p:blipFill rotWithShape="1">
          <a:blip r:embed="rId4"/>
          <a:srcRect t="648"/>
          <a:stretch/>
        </p:blipFill>
        <p:spPr>
          <a:xfrm>
            <a:off x="6329607" y="1524000"/>
            <a:ext cx="7278082" cy="4345174"/>
          </a:xfrm>
          <a:prstGeom prst="rect">
            <a:avLst/>
          </a:prstGeom>
        </p:spPr>
      </p:pic>
      <p:grpSp>
        <p:nvGrpSpPr>
          <p:cNvPr id="27" name="Group 26">
            <a:extLst>
              <a:ext uri="{FF2B5EF4-FFF2-40B4-BE49-F238E27FC236}">
                <a16:creationId xmlns:a16="http://schemas.microsoft.com/office/drawing/2014/main" id="{36C069F4-A631-4221-973A-273D372DA2CE}"/>
              </a:ext>
              <a:ext uri="{C183D7F6-B498-43B3-948B-1728B52AA6E4}">
                <adec:decorative xmlns:adec="http://schemas.microsoft.com/office/drawing/2017/decorative" val="1"/>
              </a:ext>
            </a:extLst>
          </p:cNvPr>
          <p:cNvGrpSpPr/>
          <p:nvPr/>
        </p:nvGrpSpPr>
        <p:grpSpPr>
          <a:xfrm>
            <a:off x="582904" y="5362151"/>
            <a:ext cx="521443" cy="512375"/>
            <a:chOff x="1141228" y="6214490"/>
            <a:chExt cx="815162" cy="800986"/>
          </a:xfrm>
        </p:grpSpPr>
        <p:sp>
          <p:nvSpPr>
            <p:cNvPr id="20" name="Oval 19">
              <a:extLst>
                <a:ext uri="{FF2B5EF4-FFF2-40B4-BE49-F238E27FC236}">
                  <a16:creationId xmlns:a16="http://schemas.microsoft.com/office/drawing/2014/main" id="{B65C00B2-8090-4DE0-938B-3EF6473A3BA2}"/>
                </a:ext>
              </a:extLst>
            </p:cNvPr>
            <p:cNvSpPr/>
            <p:nvPr/>
          </p:nvSpPr>
          <p:spPr bwMode="auto">
            <a:xfrm>
              <a:off x="1141228" y="6214490"/>
              <a:ext cx="800986" cy="80098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Graphic 25" descr="Caret Right with solid fill">
              <a:extLst>
                <a:ext uri="{FF2B5EF4-FFF2-40B4-BE49-F238E27FC236}">
                  <a16:creationId xmlns:a16="http://schemas.microsoft.com/office/drawing/2014/main" id="{A818A620-5EC1-46FB-AB80-7958056961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5404" y="6214490"/>
              <a:ext cx="800986" cy="800986"/>
            </a:xfrm>
            <a:prstGeom prst="rect">
              <a:avLst/>
            </a:prstGeom>
          </p:spPr>
        </p:pic>
      </p:grpSp>
    </p:spTree>
    <p:extLst>
      <p:ext uri="{BB962C8B-B14F-4D97-AF65-F5344CB8AC3E}">
        <p14:creationId xmlns:p14="http://schemas.microsoft.com/office/powerpoint/2010/main" val="40049938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DE2DEE2-CCB0-4377-89FC-D1974C8B0444}"/>
              </a:ext>
            </a:extLst>
          </p:cNvPr>
          <p:cNvSpPr>
            <a:spLocks noGrp="1"/>
          </p:cNvSpPr>
          <p:nvPr>
            <p:ph type="title"/>
          </p:nvPr>
        </p:nvSpPr>
        <p:spPr>
          <a:xfrm>
            <a:off x="455613" y="620713"/>
            <a:ext cx="11306175" cy="403225"/>
          </a:xfrm>
        </p:spPr>
        <p:txBody>
          <a:bodyPr>
            <a:noAutofit/>
          </a:bodyPr>
          <a:lstStyle/>
          <a:p>
            <a:r>
              <a:rPr lang="en-US" dirty="0"/>
              <a:t>Core benefits—cloud adoption</a:t>
            </a:r>
          </a:p>
        </p:txBody>
      </p:sp>
      <p:sp>
        <p:nvSpPr>
          <p:cNvPr id="15" name="Text Placeholder 5">
            <a:extLst>
              <a:ext uri="{FF2B5EF4-FFF2-40B4-BE49-F238E27FC236}">
                <a16:creationId xmlns:a16="http://schemas.microsoft.com/office/drawing/2014/main" id="{5633229E-C49E-4286-A111-44DC84A598F5}"/>
              </a:ext>
            </a:extLst>
          </p:cNvPr>
          <p:cNvSpPr txBox="1">
            <a:spLocks/>
          </p:cNvSpPr>
          <p:nvPr/>
        </p:nvSpPr>
        <p:spPr>
          <a:xfrm>
            <a:off x="455613" y="2207463"/>
            <a:ext cx="3396088" cy="170353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Every customer </a:t>
            </a:r>
            <a:r>
              <a:rPr kumimoji="0" lang="en-US" sz="2200" b="0" i="0" u="none" strike="noStrike" kern="1200" cap="none" spc="0" normalizeH="0" baseline="0" noProof="0" dirty="0">
                <a:ln>
                  <a:noFill/>
                </a:ln>
                <a:solidFill>
                  <a:srgbClr val="0078D3"/>
                </a:solidFill>
                <a:effectLst/>
                <a:uLnTx/>
                <a:uFillTx/>
                <a:latin typeface="Segoe UI"/>
                <a:ea typeface="+mn-ea"/>
                <a:cs typeface="Segoe UI" panose="020B0502040204020203" pitchFamily="34" charset="0"/>
              </a:rPr>
              <a:t>consumes the cloud differently</a:t>
            </a:r>
            <a:r>
              <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but—</a:t>
            </a:r>
            <a:br>
              <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there are substantial</a:t>
            </a:r>
            <a:r>
              <a:rPr kumimoji="0" lang="en-US" sz="2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r>
              <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benefits</a:t>
            </a:r>
            <a:r>
              <a:rPr kumimoji="0" lang="en-US" sz="2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r>
              <a:rPr kumimoji="0" lang="en-US" sz="2200" b="0" i="0" u="none" strike="noStrike" kern="1200" cap="none" spc="0" normalizeH="0" baseline="0" noProof="0" dirty="0">
                <a:ln>
                  <a:noFill/>
                </a:ln>
                <a:solidFill>
                  <a:srgbClr val="0078D3"/>
                </a:solidFill>
                <a:effectLst/>
                <a:uLnTx/>
                <a:uFillTx/>
                <a:latin typeface="Segoe UI"/>
                <a:ea typeface="+mn-ea"/>
                <a:cs typeface="Segoe UI" panose="020B0502040204020203" pitchFamily="34" charset="0"/>
              </a:rPr>
              <a:t>common to all cloud adoption </a:t>
            </a:r>
            <a:r>
              <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efforts</a:t>
            </a:r>
          </a:p>
        </p:txBody>
      </p:sp>
      <p:grpSp>
        <p:nvGrpSpPr>
          <p:cNvPr id="113" name="Group 112" descr="Technical benefits.&#10;Elasticity and on-demand are a huge shift.&#10;Improving how you manage, maintain and pay for your cloud.&#10;">
            <a:extLst>
              <a:ext uri="{FF2B5EF4-FFF2-40B4-BE49-F238E27FC236}">
                <a16:creationId xmlns:a16="http://schemas.microsoft.com/office/drawing/2014/main" id="{A2908337-63CD-4472-B83A-3B14B98B1AE2}"/>
              </a:ext>
              <a:ext uri="{C183D7F6-B498-43B3-948B-1728B52AA6E4}">
                <adec:decorative xmlns:adec="http://schemas.microsoft.com/office/drawing/2017/decorative" val="0"/>
              </a:ext>
            </a:extLst>
          </p:cNvPr>
          <p:cNvGrpSpPr/>
          <p:nvPr/>
        </p:nvGrpSpPr>
        <p:grpSpPr>
          <a:xfrm>
            <a:off x="4541927" y="1175012"/>
            <a:ext cx="2743802" cy="2118306"/>
            <a:chOff x="4771953" y="806077"/>
            <a:chExt cx="2439420" cy="2118306"/>
          </a:xfrm>
        </p:grpSpPr>
        <p:sp>
          <p:nvSpPr>
            <p:cNvPr id="114" name="Text Placeholder 18">
              <a:extLst>
                <a:ext uri="{FF2B5EF4-FFF2-40B4-BE49-F238E27FC236}">
                  <a16:creationId xmlns:a16="http://schemas.microsoft.com/office/drawing/2014/main" id="{8BE04980-50A9-460F-BB90-951D0EEE5CD9}"/>
                </a:ext>
              </a:extLst>
            </p:cNvPr>
            <p:cNvSpPr txBox="1">
              <a:spLocks/>
            </p:cNvSpPr>
            <p:nvPr/>
          </p:nvSpPr>
          <p:spPr>
            <a:xfrm>
              <a:off x="4771953" y="806077"/>
              <a:ext cx="2419650" cy="73523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78D4"/>
                  </a:solidFill>
                  <a:effectLst/>
                  <a:uLnTx/>
                  <a:uFillTx/>
                  <a:latin typeface="Segoe UI Semibold"/>
                  <a:ea typeface="+mn-ea"/>
                  <a:cs typeface="+mn-cs"/>
                </a:rPr>
                <a:t>Technical benefits</a:t>
              </a:r>
            </a:p>
          </p:txBody>
        </p:sp>
        <p:sp>
          <p:nvSpPr>
            <p:cNvPr id="115" name="TextBox 114">
              <a:extLst>
                <a:ext uri="{FF2B5EF4-FFF2-40B4-BE49-F238E27FC236}">
                  <a16:creationId xmlns:a16="http://schemas.microsoft.com/office/drawing/2014/main" id="{3628D1B5-5A2A-44AA-9E3D-EB04A38AFE37}"/>
                </a:ext>
              </a:extLst>
            </p:cNvPr>
            <p:cNvSpPr txBox="1"/>
            <p:nvPr/>
          </p:nvSpPr>
          <p:spPr>
            <a:xfrm>
              <a:off x="4771953" y="1293167"/>
              <a:ext cx="2439420" cy="1631216"/>
            </a:xfrm>
            <a:prstGeom prst="rect">
              <a:avLst/>
            </a:prstGeom>
            <a:noFill/>
          </p:spPr>
          <p:txBody>
            <a:bodyPr wrap="square" lIns="0" anchor="t" anchorCtr="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rPr>
                <a:t>Elasticity and on-demand </a:t>
              </a:r>
              <a:r>
                <a:rPr kumimoji="0" lang="en-US" sz="1800" b="0" i="0" u="none" strike="noStrike" kern="1200" cap="none" spc="0" normalizeH="0" baseline="0" noProof="0" dirty="0">
                  <a:ln>
                    <a:noFill/>
                  </a:ln>
                  <a:solidFill>
                    <a:srgbClr val="000000"/>
                  </a:solidFill>
                  <a:effectLst/>
                  <a:uLnTx/>
                  <a:uFillTx/>
                  <a:latin typeface="Segoe UI"/>
                  <a:ea typeface="+mn-ea"/>
                  <a:cs typeface="+mn-cs"/>
                </a:rPr>
                <a:t>are a huge shift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Improving how you manage, maintain and pay for your cloud</a:t>
              </a:r>
            </a:p>
          </p:txBody>
        </p:sp>
      </p:grpSp>
      <p:grpSp>
        <p:nvGrpSpPr>
          <p:cNvPr id="43" name="Group 42" descr="Scalability">
            <a:extLst>
              <a:ext uri="{FF2B5EF4-FFF2-40B4-BE49-F238E27FC236}">
                <a16:creationId xmlns:a16="http://schemas.microsoft.com/office/drawing/2014/main" id="{E3DF36AE-A302-4AEC-9FCF-6FC1BEF2B0D2}"/>
              </a:ext>
              <a:ext uri="{C183D7F6-B498-43B3-948B-1728B52AA6E4}">
                <adec:decorative xmlns:adec="http://schemas.microsoft.com/office/drawing/2017/decorative" val="0"/>
              </a:ext>
            </a:extLst>
          </p:cNvPr>
          <p:cNvGrpSpPr/>
          <p:nvPr/>
        </p:nvGrpSpPr>
        <p:grpSpPr>
          <a:xfrm>
            <a:off x="7832400" y="1218738"/>
            <a:ext cx="3348219" cy="341354"/>
            <a:chOff x="7832400" y="588258"/>
            <a:chExt cx="3348219" cy="341354"/>
          </a:xfrm>
        </p:grpSpPr>
        <p:sp>
          <p:nvSpPr>
            <p:cNvPr id="44" name="Text Placeholder 18">
              <a:extLst>
                <a:ext uri="{FF2B5EF4-FFF2-40B4-BE49-F238E27FC236}">
                  <a16:creationId xmlns:a16="http://schemas.microsoft.com/office/drawing/2014/main" id="{371F56ED-1A2B-466B-A487-86E5D3DA00AA}"/>
                </a:ext>
              </a:extLst>
            </p:cNvPr>
            <p:cNvSpPr txBox="1">
              <a:spLocks/>
            </p:cNvSpPr>
            <p:nvPr/>
          </p:nvSpPr>
          <p:spPr>
            <a:xfrm>
              <a:off x="8514447" y="589658"/>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Scalability</a:t>
              </a:r>
            </a:p>
          </p:txBody>
        </p:sp>
        <p:grpSp>
          <p:nvGrpSpPr>
            <p:cNvPr id="45" name="Group 44">
              <a:extLst>
                <a:ext uri="{FF2B5EF4-FFF2-40B4-BE49-F238E27FC236}">
                  <a16:creationId xmlns:a16="http://schemas.microsoft.com/office/drawing/2014/main" id="{CE5B8A56-FCA5-47C6-AD1B-C5161AEE5969}"/>
                </a:ext>
              </a:extLst>
            </p:cNvPr>
            <p:cNvGrpSpPr/>
            <p:nvPr/>
          </p:nvGrpSpPr>
          <p:grpSpPr>
            <a:xfrm>
              <a:off x="7832400" y="588258"/>
              <a:ext cx="341355" cy="341354"/>
              <a:chOff x="1152525" y="2665413"/>
              <a:chExt cx="684213" cy="684212"/>
            </a:xfrm>
          </p:grpSpPr>
          <p:sp>
            <p:nvSpPr>
              <p:cNvPr id="46" name="Freeform 5">
                <a:extLst>
                  <a:ext uri="{FF2B5EF4-FFF2-40B4-BE49-F238E27FC236}">
                    <a16:creationId xmlns:a16="http://schemas.microsoft.com/office/drawing/2014/main" id="{BCDC0B67-8CAF-4BC6-962C-2DF2117D22F8}"/>
                  </a:ext>
                </a:extLst>
              </p:cNvPr>
              <p:cNvSpPr>
                <a:spLocks/>
              </p:cNvSpPr>
              <p:nvPr/>
            </p:nvSpPr>
            <p:spPr bwMode="auto">
              <a:xfrm>
                <a:off x="1152525" y="3025775"/>
                <a:ext cx="323850" cy="323850"/>
              </a:xfrm>
              <a:custGeom>
                <a:avLst/>
                <a:gdLst>
                  <a:gd name="T0" fmla="*/ 204 w 204"/>
                  <a:gd name="T1" fmla="*/ 204 h 204"/>
                  <a:gd name="T2" fmla="*/ 0 w 204"/>
                  <a:gd name="T3" fmla="*/ 204 h 204"/>
                  <a:gd name="T4" fmla="*/ 0 w 204"/>
                  <a:gd name="T5" fmla="*/ 0 h 204"/>
                  <a:gd name="T6" fmla="*/ 204 w 204"/>
                  <a:gd name="T7" fmla="*/ 0 h 204"/>
                  <a:gd name="T8" fmla="*/ 204 w 204"/>
                  <a:gd name="T9" fmla="*/ 204 h 204"/>
                  <a:gd name="T10" fmla="*/ 204 w 204"/>
                  <a:gd name="T11" fmla="*/ 204 h 204"/>
                </a:gdLst>
                <a:ahLst/>
                <a:cxnLst>
                  <a:cxn ang="0">
                    <a:pos x="T0" y="T1"/>
                  </a:cxn>
                  <a:cxn ang="0">
                    <a:pos x="T2" y="T3"/>
                  </a:cxn>
                  <a:cxn ang="0">
                    <a:pos x="T4" y="T5"/>
                  </a:cxn>
                  <a:cxn ang="0">
                    <a:pos x="T6" y="T7"/>
                  </a:cxn>
                  <a:cxn ang="0">
                    <a:pos x="T8" y="T9"/>
                  </a:cxn>
                  <a:cxn ang="0">
                    <a:pos x="T10" y="T11"/>
                  </a:cxn>
                </a:cxnLst>
                <a:rect l="0" t="0" r="r" b="b"/>
                <a:pathLst>
                  <a:path w="204" h="204">
                    <a:moveTo>
                      <a:pt x="204" y="204"/>
                    </a:moveTo>
                    <a:lnTo>
                      <a:pt x="0" y="204"/>
                    </a:lnTo>
                    <a:lnTo>
                      <a:pt x="0" y="0"/>
                    </a:lnTo>
                    <a:lnTo>
                      <a:pt x="204" y="0"/>
                    </a:lnTo>
                    <a:lnTo>
                      <a:pt x="204" y="204"/>
                    </a:lnTo>
                    <a:lnTo>
                      <a:pt x="204" y="2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3C44F8DA-48D5-450D-9607-C0D639F24CFE}"/>
                  </a:ext>
                </a:extLst>
              </p:cNvPr>
              <p:cNvSpPr>
                <a:spLocks/>
              </p:cNvSpPr>
              <p:nvPr/>
            </p:nvSpPr>
            <p:spPr bwMode="auto">
              <a:xfrm>
                <a:off x="1152525" y="2665413"/>
                <a:ext cx="684213" cy="682625"/>
              </a:xfrm>
              <a:custGeom>
                <a:avLst/>
                <a:gdLst>
                  <a:gd name="T0" fmla="*/ 431 w 431"/>
                  <a:gd name="T1" fmla="*/ 0 h 430"/>
                  <a:gd name="T2" fmla="*/ 431 w 431"/>
                  <a:gd name="T3" fmla="*/ 0 h 430"/>
                  <a:gd name="T4" fmla="*/ 431 w 431"/>
                  <a:gd name="T5" fmla="*/ 0 h 430"/>
                  <a:gd name="T6" fmla="*/ 227 w 431"/>
                  <a:gd name="T7" fmla="*/ 0 h 430"/>
                  <a:gd name="T8" fmla="*/ 227 w 431"/>
                  <a:gd name="T9" fmla="*/ 0 h 430"/>
                  <a:gd name="T10" fmla="*/ 0 w 431"/>
                  <a:gd name="T11" fmla="*/ 0 h 430"/>
                  <a:gd name="T12" fmla="*/ 0 w 431"/>
                  <a:gd name="T13" fmla="*/ 204 h 430"/>
                  <a:gd name="T14" fmla="*/ 227 w 431"/>
                  <a:gd name="T15" fmla="*/ 204 h 430"/>
                  <a:gd name="T16" fmla="*/ 227 w 431"/>
                  <a:gd name="T17" fmla="*/ 430 h 430"/>
                  <a:gd name="T18" fmla="*/ 431 w 431"/>
                  <a:gd name="T19" fmla="*/ 430 h 430"/>
                  <a:gd name="T20" fmla="*/ 431 w 431"/>
                  <a:gd name="T21" fmla="*/ 204 h 430"/>
                  <a:gd name="T22" fmla="*/ 431 w 431"/>
                  <a:gd name="T23" fmla="*/ 204 h 430"/>
                  <a:gd name="T24" fmla="*/ 431 w 431"/>
                  <a:gd name="T25" fmla="*/ 0 h 430"/>
                  <a:gd name="T26" fmla="*/ 431 w 431"/>
                  <a:gd name="T2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430">
                    <a:moveTo>
                      <a:pt x="431" y="0"/>
                    </a:moveTo>
                    <a:lnTo>
                      <a:pt x="431" y="0"/>
                    </a:lnTo>
                    <a:lnTo>
                      <a:pt x="431" y="0"/>
                    </a:lnTo>
                    <a:lnTo>
                      <a:pt x="227" y="0"/>
                    </a:lnTo>
                    <a:lnTo>
                      <a:pt x="227" y="0"/>
                    </a:lnTo>
                    <a:lnTo>
                      <a:pt x="0" y="0"/>
                    </a:lnTo>
                    <a:lnTo>
                      <a:pt x="0" y="204"/>
                    </a:lnTo>
                    <a:lnTo>
                      <a:pt x="227" y="204"/>
                    </a:lnTo>
                    <a:lnTo>
                      <a:pt x="227" y="430"/>
                    </a:lnTo>
                    <a:lnTo>
                      <a:pt x="431" y="430"/>
                    </a:lnTo>
                    <a:lnTo>
                      <a:pt x="431" y="204"/>
                    </a:lnTo>
                    <a:lnTo>
                      <a:pt x="431" y="204"/>
                    </a:lnTo>
                    <a:lnTo>
                      <a:pt x="431" y="0"/>
                    </a:lnTo>
                    <a:lnTo>
                      <a:pt x="4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8" name="Group 47" descr="Availability&#10;">
            <a:extLst>
              <a:ext uri="{FF2B5EF4-FFF2-40B4-BE49-F238E27FC236}">
                <a16:creationId xmlns:a16="http://schemas.microsoft.com/office/drawing/2014/main" id="{19B19746-02FB-4166-8AC2-027B241AA495}"/>
              </a:ext>
              <a:ext uri="{C183D7F6-B498-43B3-948B-1728B52AA6E4}">
                <adec:decorative xmlns:adec="http://schemas.microsoft.com/office/drawing/2017/decorative" val="0"/>
              </a:ext>
            </a:extLst>
          </p:cNvPr>
          <p:cNvGrpSpPr/>
          <p:nvPr/>
        </p:nvGrpSpPr>
        <p:grpSpPr>
          <a:xfrm>
            <a:off x="7806207" y="1879620"/>
            <a:ext cx="3374412" cy="393741"/>
            <a:chOff x="7806207" y="1257409"/>
            <a:chExt cx="3374412" cy="393741"/>
          </a:xfrm>
        </p:grpSpPr>
        <p:sp>
          <p:nvSpPr>
            <p:cNvPr id="49" name="Text Placeholder 18" descr="Availability">
              <a:extLst>
                <a:ext uri="{FF2B5EF4-FFF2-40B4-BE49-F238E27FC236}">
                  <a16:creationId xmlns:a16="http://schemas.microsoft.com/office/drawing/2014/main" id="{C0EF8793-119F-48DE-BB90-D573C8E10E5D}"/>
                </a:ext>
              </a:extLst>
            </p:cNvPr>
            <p:cNvSpPr txBox="1">
              <a:spLocks/>
            </p:cNvSpPr>
            <p:nvPr/>
          </p:nvSpPr>
          <p:spPr>
            <a:xfrm>
              <a:off x="8514447" y="1285002"/>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Availability</a:t>
              </a:r>
            </a:p>
          </p:txBody>
        </p:sp>
        <p:grpSp>
          <p:nvGrpSpPr>
            <p:cNvPr id="50" name="Group 79" descr="gain insights">
              <a:extLst>
                <a:ext uri="{FF2B5EF4-FFF2-40B4-BE49-F238E27FC236}">
                  <a16:creationId xmlns:a16="http://schemas.microsoft.com/office/drawing/2014/main" id="{07A2E716-17B8-4E14-9C75-682F90BF4D5D}"/>
                </a:ext>
              </a:extLst>
            </p:cNvPr>
            <p:cNvGrpSpPr>
              <a:grpSpLocks noChangeAspect="1"/>
            </p:cNvGrpSpPr>
            <p:nvPr/>
          </p:nvGrpSpPr>
          <p:grpSpPr bwMode="auto">
            <a:xfrm>
              <a:off x="7806207" y="1257409"/>
              <a:ext cx="393741" cy="393741"/>
              <a:chOff x="5212" y="806"/>
              <a:chExt cx="239" cy="239"/>
            </a:xfrm>
          </p:grpSpPr>
          <p:sp>
            <p:nvSpPr>
              <p:cNvPr id="51" name="AutoShape 78">
                <a:extLst>
                  <a:ext uri="{FF2B5EF4-FFF2-40B4-BE49-F238E27FC236}">
                    <a16:creationId xmlns:a16="http://schemas.microsoft.com/office/drawing/2014/main" id="{87F04AC7-3AAC-4DB7-8413-5DCC5A285AB8}"/>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Oval 80">
                <a:extLst>
                  <a:ext uri="{FF2B5EF4-FFF2-40B4-BE49-F238E27FC236}">
                    <a16:creationId xmlns:a16="http://schemas.microsoft.com/office/drawing/2014/main" id="{24E1F763-B072-497F-8F35-DFC3B980B6F1}"/>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81">
                <a:extLst>
                  <a:ext uri="{FF2B5EF4-FFF2-40B4-BE49-F238E27FC236}">
                    <a16:creationId xmlns:a16="http://schemas.microsoft.com/office/drawing/2014/main" id="{2DACC327-6578-4905-9950-B80543FD070C}"/>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Oval 82">
                <a:extLst>
                  <a:ext uri="{FF2B5EF4-FFF2-40B4-BE49-F238E27FC236}">
                    <a16:creationId xmlns:a16="http://schemas.microsoft.com/office/drawing/2014/main" id="{473BF1A9-6419-42EB-9C0E-BBDA6261E30D}"/>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83">
                <a:extLst>
                  <a:ext uri="{FF2B5EF4-FFF2-40B4-BE49-F238E27FC236}">
                    <a16:creationId xmlns:a16="http://schemas.microsoft.com/office/drawing/2014/main" id="{75ACCCAA-20FE-44D7-85D7-924749E00E7A}"/>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Oval 84">
                <a:extLst>
                  <a:ext uri="{FF2B5EF4-FFF2-40B4-BE49-F238E27FC236}">
                    <a16:creationId xmlns:a16="http://schemas.microsoft.com/office/drawing/2014/main" id="{1358CA44-6E01-4A97-85F0-573C41BDB55F}"/>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85">
                <a:extLst>
                  <a:ext uri="{FF2B5EF4-FFF2-40B4-BE49-F238E27FC236}">
                    <a16:creationId xmlns:a16="http://schemas.microsoft.com/office/drawing/2014/main" id="{704CECB3-9A32-49E5-A2F8-7413A9617EEE}"/>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86">
                <a:extLst>
                  <a:ext uri="{FF2B5EF4-FFF2-40B4-BE49-F238E27FC236}">
                    <a16:creationId xmlns:a16="http://schemas.microsoft.com/office/drawing/2014/main" id="{60FF7DB0-D1AF-4C40-AF0E-AB9B95B6D6D3}"/>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Oval 87">
                <a:extLst>
                  <a:ext uri="{FF2B5EF4-FFF2-40B4-BE49-F238E27FC236}">
                    <a16:creationId xmlns:a16="http://schemas.microsoft.com/office/drawing/2014/main" id="{D0362CA5-4F88-4270-A486-2FDAE83931F2}"/>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Oval 88">
                <a:extLst>
                  <a:ext uri="{FF2B5EF4-FFF2-40B4-BE49-F238E27FC236}">
                    <a16:creationId xmlns:a16="http://schemas.microsoft.com/office/drawing/2014/main" id="{F03F12FB-8E7A-4F3F-8CEF-F1F8A39AF134}"/>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89">
                <a:extLst>
                  <a:ext uri="{FF2B5EF4-FFF2-40B4-BE49-F238E27FC236}">
                    <a16:creationId xmlns:a16="http://schemas.microsoft.com/office/drawing/2014/main" id="{EAA082DB-DEAB-4E7D-A973-41870EF7653A}"/>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90">
                <a:extLst>
                  <a:ext uri="{FF2B5EF4-FFF2-40B4-BE49-F238E27FC236}">
                    <a16:creationId xmlns:a16="http://schemas.microsoft.com/office/drawing/2014/main" id="{17539829-9F83-440B-B10C-5409E491AEF2}"/>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91">
                <a:extLst>
                  <a:ext uri="{FF2B5EF4-FFF2-40B4-BE49-F238E27FC236}">
                    <a16:creationId xmlns:a16="http://schemas.microsoft.com/office/drawing/2014/main" id="{1DECB315-3F44-4AF8-93A8-6EA76EA9BA02}"/>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Oval 92">
                <a:extLst>
                  <a:ext uri="{FF2B5EF4-FFF2-40B4-BE49-F238E27FC236}">
                    <a16:creationId xmlns:a16="http://schemas.microsoft.com/office/drawing/2014/main" id="{9EF5CA97-D7B3-4721-B522-E7C162F39126}"/>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Oval 93">
                <a:extLst>
                  <a:ext uri="{FF2B5EF4-FFF2-40B4-BE49-F238E27FC236}">
                    <a16:creationId xmlns:a16="http://schemas.microsoft.com/office/drawing/2014/main" id="{E7B12CA6-9833-4DCC-B10A-F7BF8646E9B3}"/>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Oval 94">
                <a:extLst>
                  <a:ext uri="{FF2B5EF4-FFF2-40B4-BE49-F238E27FC236}">
                    <a16:creationId xmlns:a16="http://schemas.microsoft.com/office/drawing/2014/main" id="{6A3E44E3-9BA8-4EA6-862E-7C60A9EDB671}"/>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95">
                <a:extLst>
                  <a:ext uri="{FF2B5EF4-FFF2-40B4-BE49-F238E27FC236}">
                    <a16:creationId xmlns:a16="http://schemas.microsoft.com/office/drawing/2014/main" id="{D84F35CD-FEB0-4A4B-82FE-EDDB0ED4A695}"/>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96">
                <a:extLst>
                  <a:ext uri="{FF2B5EF4-FFF2-40B4-BE49-F238E27FC236}">
                    <a16:creationId xmlns:a16="http://schemas.microsoft.com/office/drawing/2014/main" id="{FFBA6EDF-C2EF-4FF3-944D-62C600FB31F5}"/>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Oval 97">
                <a:extLst>
                  <a:ext uri="{FF2B5EF4-FFF2-40B4-BE49-F238E27FC236}">
                    <a16:creationId xmlns:a16="http://schemas.microsoft.com/office/drawing/2014/main" id="{F320FCE0-7436-498C-9280-936F6DEBC673}"/>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8">
                <a:extLst>
                  <a:ext uri="{FF2B5EF4-FFF2-40B4-BE49-F238E27FC236}">
                    <a16:creationId xmlns:a16="http://schemas.microsoft.com/office/drawing/2014/main" id="{6BF482F4-EE15-4086-B919-D7DEFF3F97C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99">
                <a:extLst>
                  <a:ext uri="{FF2B5EF4-FFF2-40B4-BE49-F238E27FC236}">
                    <a16:creationId xmlns:a16="http://schemas.microsoft.com/office/drawing/2014/main" id="{FD99FF94-A5F7-4606-B647-0C24CE36C979}"/>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00">
                <a:extLst>
                  <a:ext uri="{FF2B5EF4-FFF2-40B4-BE49-F238E27FC236}">
                    <a16:creationId xmlns:a16="http://schemas.microsoft.com/office/drawing/2014/main" id="{DFAFB822-A6FF-4F9D-AE62-B668C2551C3B}"/>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01">
                <a:extLst>
                  <a:ext uri="{FF2B5EF4-FFF2-40B4-BE49-F238E27FC236}">
                    <a16:creationId xmlns:a16="http://schemas.microsoft.com/office/drawing/2014/main" id="{4CC024AD-ECFE-4A40-B117-8D4C91E12391}"/>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8" name="Group 37" descr="Security and compliance&#10;">
            <a:extLst>
              <a:ext uri="{FF2B5EF4-FFF2-40B4-BE49-F238E27FC236}">
                <a16:creationId xmlns:a16="http://schemas.microsoft.com/office/drawing/2014/main" id="{A64B08C9-694F-45B0-8154-890D2799AEE5}"/>
              </a:ext>
              <a:ext uri="{C183D7F6-B498-43B3-948B-1728B52AA6E4}">
                <adec:decorative xmlns:adec="http://schemas.microsoft.com/office/drawing/2017/decorative" val="0"/>
              </a:ext>
            </a:extLst>
          </p:cNvPr>
          <p:cNvGrpSpPr/>
          <p:nvPr/>
        </p:nvGrpSpPr>
        <p:grpSpPr>
          <a:xfrm>
            <a:off x="7849805" y="2592889"/>
            <a:ext cx="3330814" cy="384257"/>
            <a:chOff x="7849805" y="1964958"/>
            <a:chExt cx="3330814" cy="384257"/>
          </a:xfrm>
        </p:grpSpPr>
        <p:sp>
          <p:nvSpPr>
            <p:cNvPr id="39" name="Text Placeholder 18" descr="Security and compliance">
              <a:extLst>
                <a:ext uri="{FF2B5EF4-FFF2-40B4-BE49-F238E27FC236}">
                  <a16:creationId xmlns:a16="http://schemas.microsoft.com/office/drawing/2014/main" id="{6EC7603C-FF23-4384-B9B6-B827A677C47A}"/>
                </a:ext>
              </a:extLst>
            </p:cNvPr>
            <p:cNvSpPr txBox="1">
              <a:spLocks/>
            </p:cNvSpPr>
            <p:nvPr/>
          </p:nvSpPr>
          <p:spPr>
            <a:xfrm>
              <a:off x="8514447" y="1987809"/>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Security and compliance</a:t>
              </a:r>
            </a:p>
          </p:txBody>
        </p:sp>
        <p:grpSp>
          <p:nvGrpSpPr>
            <p:cNvPr id="40" name="Group 39">
              <a:extLst>
                <a:ext uri="{FF2B5EF4-FFF2-40B4-BE49-F238E27FC236}">
                  <a16:creationId xmlns:a16="http://schemas.microsoft.com/office/drawing/2014/main" id="{BCD30043-3556-4E8A-9944-A3A78259D760}"/>
                </a:ext>
              </a:extLst>
            </p:cNvPr>
            <p:cNvGrpSpPr/>
            <p:nvPr/>
          </p:nvGrpSpPr>
          <p:grpSpPr>
            <a:xfrm>
              <a:off x="7849805" y="1964958"/>
              <a:ext cx="306544" cy="384257"/>
              <a:chOff x="1300236" y="4321356"/>
              <a:chExt cx="390770" cy="489836"/>
            </a:xfrm>
          </p:grpSpPr>
          <p:sp>
            <p:nvSpPr>
              <p:cNvPr id="41" name="Freeform 128">
                <a:extLst>
                  <a:ext uri="{FF2B5EF4-FFF2-40B4-BE49-F238E27FC236}">
                    <a16:creationId xmlns:a16="http://schemas.microsoft.com/office/drawing/2014/main" id="{209E57DF-8935-4BC6-8D82-C8230B50EA4C}"/>
                  </a:ext>
                </a:extLst>
              </p:cNvPr>
              <p:cNvSpPr>
                <a:spLocks/>
              </p:cNvSpPr>
              <p:nvPr/>
            </p:nvSpPr>
            <p:spPr bwMode="auto">
              <a:xfrm>
                <a:off x="1300236" y="4321356"/>
                <a:ext cx="390770" cy="48983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129">
                <a:extLst>
                  <a:ext uri="{FF2B5EF4-FFF2-40B4-BE49-F238E27FC236}">
                    <a16:creationId xmlns:a16="http://schemas.microsoft.com/office/drawing/2014/main" id="{C3A97E1F-3289-4740-A595-757AB4AA0947}"/>
                  </a:ext>
                </a:extLst>
              </p:cNvPr>
              <p:cNvSpPr>
                <a:spLocks/>
              </p:cNvSpPr>
              <p:nvPr/>
            </p:nvSpPr>
            <p:spPr bwMode="auto">
              <a:xfrm>
                <a:off x="1465350" y="4513988"/>
                <a:ext cx="62376" cy="124752"/>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9" name="Group 18" descr="Capacity optimization&#10;">
            <a:extLst>
              <a:ext uri="{FF2B5EF4-FFF2-40B4-BE49-F238E27FC236}">
                <a16:creationId xmlns:a16="http://schemas.microsoft.com/office/drawing/2014/main" id="{08DA6E7C-85C7-4512-848C-A4872F537F95}"/>
              </a:ext>
              <a:ext uri="{C183D7F6-B498-43B3-948B-1728B52AA6E4}">
                <adec:decorative xmlns:adec="http://schemas.microsoft.com/office/drawing/2017/decorative" val="0"/>
              </a:ext>
            </a:extLst>
          </p:cNvPr>
          <p:cNvGrpSpPr/>
          <p:nvPr/>
        </p:nvGrpSpPr>
        <p:grpSpPr>
          <a:xfrm>
            <a:off x="7806206" y="3296674"/>
            <a:ext cx="3374413" cy="338554"/>
            <a:chOff x="7806206" y="2678411"/>
            <a:chExt cx="3374413" cy="338554"/>
          </a:xfrm>
        </p:grpSpPr>
        <p:sp>
          <p:nvSpPr>
            <p:cNvPr id="20" name="Text Placeholder 18">
              <a:extLst>
                <a:ext uri="{FF2B5EF4-FFF2-40B4-BE49-F238E27FC236}">
                  <a16:creationId xmlns:a16="http://schemas.microsoft.com/office/drawing/2014/main" id="{77C7D675-B0C4-49EE-B975-31F1136F3C45}"/>
                </a:ext>
              </a:extLst>
            </p:cNvPr>
            <p:cNvSpPr txBox="1">
              <a:spLocks/>
            </p:cNvSpPr>
            <p:nvPr/>
          </p:nvSpPr>
          <p:spPr>
            <a:xfrm>
              <a:off x="8514447" y="267841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Capacity optimization</a:t>
              </a:r>
            </a:p>
          </p:txBody>
        </p:sp>
        <p:grpSp>
          <p:nvGrpSpPr>
            <p:cNvPr id="22" name="Group 21" descr=" speed">
              <a:extLst>
                <a:ext uri="{FF2B5EF4-FFF2-40B4-BE49-F238E27FC236}">
                  <a16:creationId xmlns:a16="http://schemas.microsoft.com/office/drawing/2014/main" id="{77C9B5F6-087A-4F1C-96F5-25957CEC42B4}"/>
                </a:ext>
              </a:extLst>
            </p:cNvPr>
            <p:cNvGrpSpPr/>
            <p:nvPr/>
          </p:nvGrpSpPr>
          <p:grpSpPr>
            <a:xfrm>
              <a:off x="7806206" y="2684264"/>
              <a:ext cx="393742" cy="326848"/>
              <a:chOff x="611409" y="3977058"/>
              <a:chExt cx="510119" cy="423457"/>
            </a:xfrm>
          </p:grpSpPr>
          <p:grpSp>
            <p:nvGrpSpPr>
              <p:cNvPr id="23" name="Group 22">
                <a:extLst>
                  <a:ext uri="{FF2B5EF4-FFF2-40B4-BE49-F238E27FC236}">
                    <a16:creationId xmlns:a16="http://schemas.microsoft.com/office/drawing/2014/main" id="{B45713C3-F893-40D6-B6A5-2739B96A8B3B}"/>
                  </a:ext>
                </a:extLst>
              </p:cNvPr>
              <p:cNvGrpSpPr/>
              <p:nvPr/>
            </p:nvGrpSpPr>
            <p:grpSpPr>
              <a:xfrm rot="20400479">
                <a:off x="611409" y="3977058"/>
                <a:ext cx="510119" cy="423457"/>
                <a:chOff x="7804106" y="6721095"/>
                <a:chExt cx="411163" cy="341312"/>
              </a:xfrm>
            </p:grpSpPr>
            <p:sp>
              <p:nvSpPr>
                <p:cNvPr id="33" name="Freeform 12">
                  <a:extLst>
                    <a:ext uri="{FF2B5EF4-FFF2-40B4-BE49-F238E27FC236}">
                      <a16:creationId xmlns:a16="http://schemas.microsoft.com/office/drawing/2014/main" id="{B66AA5DA-4B42-49E9-80B7-AC422374A605}"/>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13">
                  <a:extLst>
                    <a:ext uri="{FF2B5EF4-FFF2-40B4-BE49-F238E27FC236}">
                      <a16:creationId xmlns:a16="http://schemas.microsoft.com/office/drawing/2014/main" id="{A358DEFA-4EFB-440A-933A-6EAF86481E07}"/>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14">
                  <a:extLst>
                    <a:ext uri="{FF2B5EF4-FFF2-40B4-BE49-F238E27FC236}">
                      <a16:creationId xmlns:a16="http://schemas.microsoft.com/office/drawing/2014/main" id="{A1AF283A-ECC2-434C-B4D3-F7A4DDC284A5}"/>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15">
                  <a:extLst>
                    <a:ext uri="{FF2B5EF4-FFF2-40B4-BE49-F238E27FC236}">
                      <a16:creationId xmlns:a16="http://schemas.microsoft.com/office/drawing/2014/main" id="{CCD23C35-6427-4001-B50E-9E5D768BBA29}"/>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16">
                  <a:extLst>
                    <a:ext uri="{FF2B5EF4-FFF2-40B4-BE49-F238E27FC236}">
                      <a16:creationId xmlns:a16="http://schemas.microsoft.com/office/drawing/2014/main" id="{01B54A9F-53E8-4500-80C1-F7C88BAE2909}"/>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Freeform 21">
                <a:extLst>
                  <a:ext uri="{FF2B5EF4-FFF2-40B4-BE49-F238E27FC236}">
                    <a16:creationId xmlns:a16="http://schemas.microsoft.com/office/drawing/2014/main" id="{2A600DC5-DB34-4AFE-9091-2323D0337BB2}"/>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6" name="Group 15" descr="Financial benefits.&#10;Cloud = flexibility.&#10;Getting more out of what you pay for +  &#10;moving away from fixed and upfront spend.&#10;">
            <a:extLst>
              <a:ext uri="{FF2B5EF4-FFF2-40B4-BE49-F238E27FC236}">
                <a16:creationId xmlns:a16="http://schemas.microsoft.com/office/drawing/2014/main" id="{EEE96AE7-79EA-4A79-BEB7-2FD23B519908}"/>
              </a:ext>
              <a:ext uri="{C183D7F6-B498-43B3-948B-1728B52AA6E4}">
                <adec:decorative xmlns:adec="http://schemas.microsoft.com/office/drawing/2017/decorative" val="0"/>
              </a:ext>
            </a:extLst>
          </p:cNvPr>
          <p:cNvGrpSpPr/>
          <p:nvPr/>
        </p:nvGrpSpPr>
        <p:grpSpPr>
          <a:xfrm>
            <a:off x="4541926" y="3939842"/>
            <a:ext cx="2544673" cy="2153861"/>
            <a:chOff x="4771952" y="4324879"/>
            <a:chExt cx="2544673" cy="2153861"/>
          </a:xfrm>
        </p:grpSpPr>
        <p:sp>
          <p:nvSpPr>
            <p:cNvPr id="17" name="TextBox 16">
              <a:extLst>
                <a:ext uri="{FF2B5EF4-FFF2-40B4-BE49-F238E27FC236}">
                  <a16:creationId xmlns:a16="http://schemas.microsoft.com/office/drawing/2014/main" id="{38E6C134-978E-46C6-84D1-6AEADEA48471}"/>
                </a:ext>
              </a:extLst>
            </p:cNvPr>
            <p:cNvSpPr txBox="1"/>
            <p:nvPr/>
          </p:nvSpPr>
          <p:spPr>
            <a:xfrm>
              <a:off x="4771953" y="4847524"/>
              <a:ext cx="2544672" cy="1631216"/>
            </a:xfrm>
            <a:prstGeom prst="rect">
              <a:avLst/>
            </a:prstGeom>
            <a:noFill/>
          </p:spPr>
          <p:txBody>
            <a:bodyPr wrap="square" lIns="0" anchor="t" anchorCtr="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a:ea typeface="+mn-ea"/>
                  <a:cs typeface="+mn-cs"/>
                </a:rPr>
                <a:t>Cloud = flexibility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Getting more out of what you pay for +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moving away from fixed and upfront spend</a:t>
              </a:r>
            </a:p>
          </p:txBody>
        </p:sp>
        <p:sp>
          <p:nvSpPr>
            <p:cNvPr id="18" name="Text Placeholder 19" descr="Financial benefits.">
              <a:extLst>
                <a:ext uri="{FF2B5EF4-FFF2-40B4-BE49-F238E27FC236}">
                  <a16:creationId xmlns:a16="http://schemas.microsoft.com/office/drawing/2014/main" id="{FE4970D2-BF64-4646-A674-4FA837645C46}"/>
                </a:ext>
              </a:extLst>
            </p:cNvPr>
            <p:cNvSpPr txBox="1">
              <a:spLocks/>
            </p:cNvSpPr>
            <p:nvPr/>
          </p:nvSpPr>
          <p:spPr>
            <a:xfrm>
              <a:off x="4771952" y="4324879"/>
              <a:ext cx="2544673" cy="40011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rtlCol="0" anchor="t" anchorCtr="0">
              <a:spAutoFit/>
            </a:bodyPr>
            <a:lstStyle>
              <a:defPPr>
                <a:defRPr lang="en-US"/>
              </a:defPPr>
              <a:lvl1pPr>
                <a:defRPr sz="20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Financial benefits</a:t>
              </a:r>
            </a:p>
          </p:txBody>
        </p:sp>
      </p:grpSp>
      <p:grpSp>
        <p:nvGrpSpPr>
          <p:cNvPr id="99" name="Group 98" descr="OPEX pricing models">
            <a:extLst>
              <a:ext uri="{FF2B5EF4-FFF2-40B4-BE49-F238E27FC236}">
                <a16:creationId xmlns:a16="http://schemas.microsoft.com/office/drawing/2014/main" id="{C00B122C-EE54-4838-9941-1A31FDCC8A46}"/>
              </a:ext>
              <a:ext uri="{C183D7F6-B498-43B3-948B-1728B52AA6E4}">
                <adec:decorative xmlns:adec="http://schemas.microsoft.com/office/drawing/2017/decorative" val="0"/>
              </a:ext>
            </a:extLst>
          </p:cNvPr>
          <p:cNvGrpSpPr/>
          <p:nvPr/>
        </p:nvGrpSpPr>
        <p:grpSpPr>
          <a:xfrm>
            <a:off x="7799690" y="3954756"/>
            <a:ext cx="3592150" cy="413450"/>
            <a:chOff x="7799690" y="3791907"/>
            <a:chExt cx="3592150" cy="413450"/>
          </a:xfrm>
        </p:grpSpPr>
        <p:sp>
          <p:nvSpPr>
            <p:cNvPr id="100" name="Text Placeholder 19">
              <a:extLst>
                <a:ext uri="{FF2B5EF4-FFF2-40B4-BE49-F238E27FC236}">
                  <a16:creationId xmlns:a16="http://schemas.microsoft.com/office/drawing/2014/main" id="{CAED381F-A677-49C0-9136-58F18ED7FC77}"/>
                </a:ext>
              </a:extLst>
            </p:cNvPr>
            <p:cNvSpPr txBox="1">
              <a:spLocks/>
            </p:cNvSpPr>
            <p:nvPr/>
          </p:nvSpPr>
          <p:spPr>
            <a:xfrm>
              <a:off x="8514446" y="3829355"/>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OPEX pricing models</a:t>
              </a:r>
            </a:p>
          </p:txBody>
        </p:sp>
        <p:grpSp>
          <p:nvGrpSpPr>
            <p:cNvPr id="101" name="Group 9">
              <a:extLst>
                <a:ext uri="{FF2B5EF4-FFF2-40B4-BE49-F238E27FC236}">
                  <a16:creationId xmlns:a16="http://schemas.microsoft.com/office/drawing/2014/main" id="{FFFF58F7-9152-4762-8614-07B882916BD6}"/>
                </a:ext>
              </a:extLst>
            </p:cNvPr>
            <p:cNvGrpSpPr>
              <a:grpSpLocks noChangeAspect="1"/>
            </p:cNvGrpSpPr>
            <p:nvPr/>
          </p:nvGrpSpPr>
          <p:grpSpPr bwMode="auto">
            <a:xfrm>
              <a:off x="7799690" y="3791907"/>
              <a:ext cx="423413" cy="413450"/>
              <a:chOff x="4783" y="1692"/>
              <a:chExt cx="340" cy="332"/>
            </a:xfrm>
          </p:grpSpPr>
          <p:sp>
            <p:nvSpPr>
              <p:cNvPr id="102" name="Freeform 10">
                <a:extLst>
                  <a:ext uri="{FF2B5EF4-FFF2-40B4-BE49-F238E27FC236}">
                    <a16:creationId xmlns:a16="http://schemas.microsoft.com/office/drawing/2014/main" id="{1BDD4D5D-222C-421D-916E-C94F626D4F28}"/>
                  </a:ext>
                </a:extLst>
              </p:cNvPr>
              <p:cNvSpPr>
                <a:spLocks/>
              </p:cNvSpPr>
              <p:nvPr/>
            </p:nvSpPr>
            <p:spPr bwMode="auto">
              <a:xfrm>
                <a:off x="4783" y="1692"/>
                <a:ext cx="174" cy="248"/>
              </a:xfrm>
              <a:custGeom>
                <a:avLst/>
                <a:gdLst>
                  <a:gd name="T0" fmla="*/ 986 w 4418"/>
                  <a:gd name="T1" fmla="*/ 4217 h 6325"/>
                  <a:gd name="T2" fmla="*/ 4409 w 4418"/>
                  <a:gd name="T3" fmla="*/ 794 h 6325"/>
                  <a:gd name="T4" fmla="*/ 4418 w 4418"/>
                  <a:gd name="T5" fmla="*/ 794 h 6325"/>
                  <a:gd name="T6" fmla="*/ 4418 w 4418"/>
                  <a:gd name="T7" fmla="*/ 0 h 6325"/>
                  <a:gd name="T8" fmla="*/ 775 w 4418"/>
                  <a:gd name="T9" fmla="*/ 2108 h 6325"/>
                  <a:gd name="T10" fmla="*/ 775 w 4418"/>
                  <a:gd name="T11" fmla="*/ 6325 h 6325"/>
                  <a:gd name="T12" fmla="*/ 1443 w 4418"/>
                  <a:gd name="T13" fmla="*/ 5937 h 6325"/>
                  <a:gd name="T14" fmla="*/ 986 w 4418"/>
                  <a:gd name="T15" fmla="*/ 4217 h 6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8" h="6325">
                    <a:moveTo>
                      <a:pt x="986" y="4217"/>
                    </a:moveTo>
                    <a:cubicBezTo>
                      <a:pt x="986" y="2329"/>
                      <a:pt x="2517" y="794"/>
                      <a:pt x="4409" y="794"/>
                    </a:cubicBezTo>
                    <a:lnTo>
                      <a:pt x="4418" y="794"/>
                    </a:lnTo>
                    <a:lnTo>
                      <a:pt x="4418" y="0"/>
                    </a:lnTo>
                    <a:cubicBezTo>
                      <a:pt x="2869" y="0"/>
                      <a:pt x="1549" y="767"/>
                      <a:pt x="775" y="2108"/>
                    </a:cubicBezTo>
                    <a:cubicBezTo>
                      <a:pt x="0" y="3449"/>
                      <a:pt x="0" y="4984"/>
                      <a:pt x="775" y="6325"/>
                    </a:cubicBezTo>
                    <a:lnTo>
                      <a:pt x="1443" y="5937"/>
                    </a:lnTo>
                    <a:cubicBezTo>
                      <a:pt x="1153" y="5434"/>
                      <a:pt x="986" y="4843"/>
                      <a:pt x="986" y="421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11">
                <a:extLst>
                  <a:ext uri="{FF2B5EF4-FFF2-40B4-BE49-F238E27FC236}">
                    <a16:creationId xmlns:a16="http://schemas.microsoft.com/office/drawing/2014/main" id="{9DF8A7E2-B302-484F-A158-40E499CEA173}"/>
                  </a:ext>
                </a:extLst>
              </p:cNvPr>
              <p:cNvSpPr>
                <a:spLocks/>
              </p:cNvSpPr>
              <p:nvPr/>
            </p:nvSpPr>
            <p:spPr bwMode="auto">
              <a:xfrm>
                <a:off x="4814" y="1692"/>
                <a:ext cx="309" cy="332"/>
              </a:xfrm>
              <a:custGeom>
                <a:avLst/>
                <a:gdLst>
                  <a:gd name="T0" fmla="*/ 3638 w 7840"/>
                  <a:gd name="T1" fmla="*/ 0 h 8437"/>
                  <a:gd name="T2" fmla="*/ 3638 w 7840"/>
                  <a:gd name="T3" fmla="*/ 793 h 8437"/>
                  <a:gd name="T4" fmla="*/ 7056 w 7840"/>
                  <a:gd name="T5" fmla="*/ 4223 h 8437"/>
                  <a:gd name="T6" fmla="*/ 3629 w 7840"/>
                  <a:gd name="T7" fmla="*/ 7653 h 8437"/>
                  <a:gd name="T8" fmla="*/ 669 w 7840"/>
                  <a:gd name="T9" fmla="*/ 5942 h 8437"/>
                  <a:gd name="T10" fmla="*/ 0 w 7840"/>
                  <a:gd name="T11" fmla="*/ 6330 h 8437"/>
                  <a:gd name="T12" fmla="*/ 3638 w 7840"/>
                  <a:gd name="T13" fmla="*/ 8437 h 8437"/>
                  <a:gd name="T14" fmla="*/ 7840 w 7840"/>
                  <a:gd name="T15" fmla="*/ 4223 h 8437"/>
                  <a:gd name="T16" fmla="*/ 3638 w 7840"/>
                  <a:gd name="T17" fmla="*/ 0 h 8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40" h="8437">
                    <a:moveTo>
                      <a:pt x="3638" y="0"/>
                    </a:moveTo>
                    <a:lnTo>
                      <a:pt x="3638" y="793"/>
                    </a:lnTo>
                    <a:cubicBezTo>
                      <a:pt x="5523" y="793"/>
                      <a:pt x="7056" y="2327"/>
                      <a:pt x="7056" y="4223"/>
                    </a:cubicBezTo>
                    <a:cubicBezTo>
                      <a:pt x="7056" y="6119"/>
                      <a:pt x="5523" y="7653"/>
                      <a:pt x="3629" y="7653"/>
                    </a:cubicBezTo>
                    <a:cubicBezTo>
                      <a:pt x="2361" y="7653"/>
                      <a:pt x="1259" y="6965"/>
                      <a:pt x="669" y="5942"/>
                    </a:cubicBezTo>
                    <a:lnTo>
                      <a:pt x="0" y="6330"/>
                    </a:lnTo>
                    <a:cubicBezTo>
                      <a:pt x="766" y="7670"/>
                      <a:pt x="2087" y="8437"/>
                      <a:pt x="3638" y="8437"/>
                    </a:cubicBezTo>
                    <a:cubicBezTo>
                      <a:pt x="5963" y="8437"/>
                      <a:pt x="7840" y="6551"/>
                      <a:pt x="7840" y="4223"/>
                    </a:cubicBezTo>
                    <a:cubicBezTo>
                      <a:pt x="7840" y="1887"/>
                      <a:pt x="5955" y="0"/>
                      <a:pt x="3638"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13">
                <a:extLst>
                  <a:ext uri="{FF2B5EF4-FFF2-40B4-BE49-F238E27FC236}">
                    <a16:creationId xmlns:a16="http://schemas.microsoft.com/office/drawing/2014/main" id="{F7288CE7-6672-4B50-BF15-58F967E1DF1C}"/>
                  </a:ext>
                </a:extLst>
              </p:cNvPr>
              <p:cNvSpPr>
                <a:spLocks noEditPoints="1"/>
              </p:cNvSpPr>
              <p:nvPr/>
            </p:nvSpPr>
            <p:spPr bwMode="auto">
              <a:xfrm>
                <a:off x="4916" y="1778"/>
                <a:ext cx="82" cy="159"/>
              </a:xfrm>
              <a:custGeom>
                <a:avLst/>
                <a:gdLst>
                  <a:gd name="T0" fmla="*/ 1522 w 2103"/>
                  <a:gd name="T1" fmla="*/ 2721 h 4037"/>
                  <a:gd name="T2" fmla="*/ 1205 w 2103"/>
                  <a:gd name="T3" fmla="*/ 2368 h 4037"/>
                  <a:gd name="T4" fmla="*/ 1205 w 2103"/>
                  <a:gd name="T5" fmla="*/ 3030 h 4037"/>
                  <a:gd name="T6" fmla="*/ 1522 w 2103"/>
                  <a:gd name="T7" fmla="*/ 2721 h 4037"/>
                  <a:gd name="T8" fmla="*/ 889 w 2103"/>
                  <a:gd name="T9" fmla="*/ 1625 h 4037"/>
                  <a:gd name="T10" fmla="*/ 889 w 2103"/>
                  <a:gd name="T11" fmla="*/ 927 h 4037"/>
                  <a:gd name="T12" fmla="*/ 581 w 2103"/>
                  <a:gd name="T13" fmla="*/ 1246 h 4037"/>
                  <a:gd name="T14" fmla="*/ 889 w 2103"/>
                  <a:gd name="T15" fmla="*/ 1625 h 4037"/>
                  <a:gd name="T16" fmla="*/ 2103 w 2103"/>
                  <a:gd name="T17" fmla="*/ 2694 h 4037"/>
                  <a:gd name="T18" fmla="*/ 1874 w 2103"/>
                  <a:gd name="T19" fmla="*/ 3286 h 4037"/>
                  <a:gd name="T20" fmla="*/ 1205 w 2103"/>
                  <a:gd name="T21" fmla="*/ 3560 h 4037"/>
                  <a:gd name="T22" fmla="*/ 1205 w 2103"/>
                  <a:gd name="T23" fmla="*/ 4037 h 4037"/>
                  <a:gd name="T24" fmla="*/ 889 w 2103"/>
                  <a:gd name="T25" fmla="*/ 4037 h 4037"/>
                  <a:gd name="T26" fmla="*/ 889 w 2103"/>
                  <a:gd name="T27" fmla="*/ 3569 h 4037"/>
                  <a:gd name="T28" fmla="*/ 61 w 2103"/>
                  <a:gd name="T29" fmla="*/ 3366 h 4037"/>
                  <a:gd name="T30" fmla="*/ 61 w 2103"/>
                  <a:gd name="T31" fmla="*/ 2756 h 4037"/>
                  <a:gd name="T32" fmla="*/ 440 w 2103"/>
                  <a:gd name="T33" fmla="*/ 2942 h 4037"/>
                  <a:gd name="T34" fmla="*/ 889 w 2103"/>
                  <a:gd name="T35" fmla="*/ 3048 h 4037"/>
                  <a:gd name="T36" fmla="*/ 889 w 2103"/>
                  <a:gd name="T37" fmla="*/ 2244 h 4037"/>
                  <a:gd name="T38" fmla="*/ 202 w 2103"/>
                  <a:gd name="T39" fmla="*/ 1846 h 4037"/>
                  <a:gd name="T40" fmla="*/ 0 w 2103"/>
                  <a:gd name="T41" fmla="*/ 1281 h 4037"/>
                  <a:gd name="T42" fmla="*/ 246 w 2103"/>
                  <a:gd name="T43" fmla="*/ 689 h 4037"/>
                  <a:gd name="T44" fmla="*/ 889 w 2103"/>
                  <a:gd name="T45" fmla="*/ 406 h 4037"/>
                  <a:gd name="T46" fmla="*/ 889 w 2103"/>
                  <a:gd name="T47" fmla="*/ 0 h 4037"/>
                  <a:gd name="T48" fmla="*/ 1205 w 2103"/>
                  <a:gd name="T49" fmla="*/ 0 h 4037"/>
                  <a:gd name="T50" fmla="*/ 1205 w 2103"/>
                  <a:gd name="T51" fmla="*/ 397 h 4037"/>
                  <a:gd name="T52" fmla="*/ 1892 w 2103"/>
                  <a:gd name="T53" fmla="*/ 548 h 4037"/>
                  <a:gd name="T54" fmla="*/ 1892 w 2103"/>
                  <a:gd name="T55" fmla="*/ 1148 h 4037"/>
                  <a:gd name="T56" fmla="*/ 1205 w 2103"/>
                  <a:gd name="T57" fmla="*/ 919 h 4037"/>
                  <a:gd name="T58" fmla="*/ 1205 w 2103"/>
                  <a:gd name="T59" fmla="*/ 1749 h 4037"/>
                  <a:gd name="T60" fmla="*/ 1892 w 2103"/>
                  <a:gd name="T61" fmla="*/ 2147 h 4037"/>
                  <a:gd name="T62" fmla="*/ 2103 w 2103"/>
                  <a:gd name="T63" fmla="*/ 2694 h 4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3" h="4037">
                    <a:moveTo>
                      <a:pt x="1522" y="2721"/>
                    </a:moveTo>
                    <a:cubicBezTo>
                      <a:pt x="1522" y="2580"/>
                      <a:pt x="1417" y="2465"/>
                      <a:pt x="1205" y="2368"/>
                    </a:cubicBezTo>
                    <a:lnTo>
                      <a:pt x="1205" y="3030"/>
                    </a:lnTo>
                    <a:cubicBezTo>
                      <a:pt x="1417" y="3004"/>
                      <a:pt x="1522" y="2898"/>
                      <a:pt x="1522" y="2721"/>
                    </a:cubicBezTo>
                    <a:close/>
                    <a:moveTo>
                      <a:pt x="889" y="1625"/>
                    </a:moveTo>
                    <a:lnTo>
                      <a:pt x="889" y="927"/>
                    </a:lnTo>
                    <a:cubicBezTo>
                      <a:pt x="686" y="963"/>
                      <a:pt x="581" y="1069"/>
                      <a:pt x="581" y="1246"/>
                    </a:cubicBezTo>
                    <a:cubicBezTo>
                      <a:pt x="581" y="1405"/>
                      <a:pt x="686" y="1528"/>
                      <a:pt x="889" y="1625"/>
                    </a:cubicBezTo>
                    <a:close/>
                    <a:moveTo>
                      <a:pt x="2103" y="2694"/>
                    </a:moveTo>
                    <a:cubicBezTo>
                      <a:pt x="2103" y="2942"/>
                      <a:pt x="2024" y="3136"/>
                      <a:pt x="1874" y="3286"/>
                    </a:cubicBezTo>
                    <a:cubicBezTo>
                      <a:pt x="1725" y="3437"/>
                      <a:pt x="1496" y="3525"/>
                      <a:pt x="1205" y="3560"/>
                    </a:cubicBezTo>
                    <a:lnTo>
                      <a:pt x="1205" y="4037"/>
                    </a:lnTo>
                    <a:lnTo>
                      <a:pt x="889" y="4037"/>
                    </a:lnTo>
                    <a:lnTo>
                      <a:pt x="889" y="3569"/>
                    </a:lnTo>
                    <a:cubicBezTo>
                      <a:pt x="589" y="3569"/>
                      <a:pt x="308" y="3498"/>
                      <a:pt x="61" y="3366"/>
                    </a:cubicBezTo>
                    <a:lnTo>
                      <a:pt x="61" y="2756"/>
                    </a:lnTo>
                    <a:cubicBezTo>
                      <a:pt x="141" y="2818"/>
                      <a:pt x="264" y="2880"/>
                      <a:pt x="440" y="2942"/>
                    </a:cubicBezTo>
                    <a:cubicBezTo>
                      <a:pt x="616" y="3004"/>
                      <a:pt x="765" y="3039"/>
                      <a:pt x="889" y="3048"/>
                    </a:cubicBezTo>
                    <a:lnTo>
                      <a:pt x="889" y="2244"/>
                    </a:lnTo>
                    <a:cubicBezTo>
                      <a:pt x="563" y="2120"/>
                      <a:pt x="334" y="1988"/>
                      <a:pt x="202" y="1846"/>
                    </a:cubicBezTo>
                    <a:cubicBezTo>
                      <a:pt x="70" y="1705"/>
                      <a:pt x="0" y="1519"/>
                      <a:pt x="0" y="1281"/>
                    </a:cubicBezTo>
                    <a:cubicBezTo>
                      <a:pt x="0" y="1051"/>
                      <a:pt x="79" y="848"/>
                      <a:pt x="246" y="689"/>
                    </a:cubicBezTo>
                    <a:cubicBezTo>
                      <a:pt x="413" y="530"/>
                      <a:pt x="625" y="433"/>
                      <a:pt x="889" y="406"/>
                    </a:cubicBezTo>
                    <a:lnTo>
                      <a:pt x="889" y="0"/>
                    </a:lnTo>
                    <a:lnTo>
                      <a:pt x="1205" y="0"/>
                    </a:lnTo>
                    <a:lnTo>
                      <a:pt x="1205" y="397"/>
                    </a:lnTo>
                    <a:cubicBezTo>
                      <a:pt x="1513" y="415"/>
                      <a:pt x="1742" y="459"/>
                      <a:pt x="1892" y="548"/>
                    </a:cubicBezTo>
                    <a:lnTo>
                      <a:pt x="1892" y="1148"/>
                    </a:lnTo>
                    <a:cubicBezTo>
                      <a:pt x="1689" y="1025"/>
                      <a:pt x="1461" y="945"/>
                      <a:pt x="1205" y="919"/>
                    </a:cubicBezTo>
                    <a:lnTo>
                      <a:pt x="1205" y="1749"/>
                    </a:lnTo>
                    <a:cubicBezTo>
                      <a:pt x="1531" y="1864"/>
                      <a:pt x="1760" y="1997"/>
                      <a:pt x="1892" y="2147"/>
                    </a:cubicBezTo>
                    <a:cubicBezTo>
                      <a:pt x="2041" y="2297"/>
                      <a:pt x="2103" y="2474"/>
                      <a:pt x="2103" y="269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5" name="Group 104" descr="Reduced datacenter footprint&#10;">
            <a:extLst>
              <a:ext uri="{FF2B5EF4-FFF2-40B4-BE49-F238E27FC236}">
                <a16:creationId xmlns:a16="http://schemas.microsoft.com/office/drawing/2014/main" id="{081428E6-1471-4B22-BC4E-2B3BDAE24069}"/>
              </a:ext>
              <a:ext uri="{C183D7F6-B498-43B3-948B-1728B52AA6E4}">
                <adec:decorative xmlns:adec="http://schemas.microsoft.com/office/drawing/2017/decorative" val="0"/>
              </a:ext>
            </a:extLst>
          </p:cNvPr>
          <p:cNvGrpSpPr/>
          <p:nvPr/>
        </p:nvGrpSpPr>
        <p:grpSpPr>
          <a:xfrm>
            <a:off x="7806206" y="4687734"/>
            <a:ext cx="3585634" cy="410380"/>
            <a:chOff x="7806206" y="4490679"/>
            <a:chExt cx="3585634" cy="410380"/>
          </a:xfrm>
        </p:grpSpPr>
        <p:sp>
          <p:nvSpPr>
            <p:cNvPr id="106" name="Text Placeholder 19">
              <a:extLst>
                <a:ext uri="{FF2B5EF4-FFF2-40B4-BE49-F238E27FC236}">
                  <a16:creationId xmlns:a16="http://schemas.microsoft.com/office/drawing/2014/main" id="{0F6A77F2-6721-4D83-B635-D321714B3BF6}"/>
                </a:ext>
              </a:extLst>
            </p:cNvPr>
            <p:cNvSpPr txBox="1">
              <a:spLocks/>
            </p:cNvSpPr>
            <p:nvPr/>
          </p:nvSpPr>
          <p:spPr>
            <a:xfrm>
              <a:off x="8514446" y="4526592"/>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Reduced datacenter footprint</a:t>
              </a:r>
            </a:p>
          </p:txBody>
        </p:sp>
        <p:grpSp>
          <p:nvGrpSpPr>
            <p:cNvPr id="107" name="Group 16">
              <a:extLst>
                <a:ext uri="{FF2B5EF4-FFF2-40B4-BE49-F238E27FC236}">
                  <a16:creationId xmlns:a16="http://schemas.microsoft.com/office/drawing/2014/main" id="{42E83F3F-A05C-4469-B016-C0957B036858}"/>
                </a:ext>
              </a:extLst>
            </p:cNvPr>
            <p:cNvGrpSpPr>
              <a:grpSpLocks noChangeAspect="1"/>
            </p:cNvGrpSpPr>
            <p:nvPr/>
          </p:nvGrpSpPr>
          <p:grpSpPr bwMode="auto">
            <a:xfrm>
              <a:off x="7806206" y="4490679"/>
              <a:ext cx="410380" cy="410380"/>
              <a:chOff x="4721" y="2111"/>
              <a:chExt cx="374" cy="374"/>
            </a:xfrm>
          </p:grpSpPr>
          <p:sp>
            <p:nvSpPr>
              <p:cNvPr id="108" name="Rectangle 17">
                <a:extLst>
                  <a:ext uri="{FF2B5EF4-FFF2-40B4-BE49-F238E27FC236}">
                    <a16:creationId xmlns:a16="http://schemas.microsoft.com/office/drawing/2014/main" id="{EDF83D00-65AA-4AAF-A650-F1235E9947F8}"/>
                  </a:ext>
                </a:extLst>
              </p:cNvPr>
              <p:cNvSpPr>
                <a:spLocks noChangeArrowheads="1"/>
              </p:cNvSpPr>
              <p:nvPr/>
            </p:nvSpPr>
            <p:spPr bwMode="auto">
              <a:xfrm>
                <a:off x="4721" y="2450"/>
                <a:ext cx="374"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8">
                <a:extLst>
                  <a:ext uri="{FF2B5EF4-FFF2-40B4-BE49-F238E27FC236}">
                    <a16:creationId xmlns:a16="http://schemas.microsoft.com/office/drawing/2014/main" id="{44FD1739-CDD3-45CB-994A-F6B2A79E741B}"/>
                  </a:ext>
                </a:extLst>
              </p:cNvPr>
              <p:cNvSpPr>
                <a:spLocks noChangeArrowheads="1"/>
              </p:cNvSpPr>
              <p:nvPr/>
            </p:nvSpPr>
            <p:spPr bwMode="auto">
              <a:xfrm>
                <a:off x="4891" y="2111"/>
                <a:ext cx="35" cy="25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9">
                <a:extLst>
                  <a:ext uri="{FF2B5EF4-FFF2-40B4-BE49-F238E27FC236}">
                    <a16:creationId xmlns:a16="http://schemas.microsoft.com/office/drawing/2014/main" id="{18AA63A2-FA6E-444D-8A6E-9F9CD2CF7280}"/>
                  </a:ext>
                </a:extLst>
              </p:cNvPr>
              <p:cNvSpPr>
                <a:spLocks/>
              </p:cNvSpPr>
              <p:nvPr/>
            </p:nvSpPr>
            <p:spPr bwMode="auto">
              <a:xfrm>
                <a:off x="4891" y="2111"/>
                <a:ext cx="35" cy="257"/>
              </a:xfrm>
              <a:custGeom>
                <a:avLst/>
                <a:gdLst>
                  <a:gd name="T0" fmla="*/ 35 w 35"/>
                  <a:gd name="T1" fmla="*/ 0 h 257"/>
                  <a:gd name="T2" fmla="*/ 35 w 35"/>
                  <a:gd name="T3" fmla="*/ 257 h 257"/>
                  <a:gd name="T4" fmla="*/ 0 w 35"/>
                  <a:gd name="T5" fmla="*/ 257 h 257"/>
                  <a:gd name="T6" fmla="*/ 0 w 35"/>
                  <a:gd name="T7" fmla="*/ 0 h 257"/>
                </a:gdLst>
                <a:ahLst/>
                <a:cxnLst>
                  <a:cxn ang="0">
                    <a:pos x="T0" y="T1"/>
                  </a:cxn>
                  <a:cxn ang="0">
                    <a:pos x="T2" y="T3"/>
                  </a:cxn>
                  <a:cxn ang="0">
                    <a:pos x="T4" y="T5"/>
                  </a:cxn>
                  <a:cxn ang="0">
                    <a:pos x="T6" y="T7"/>
                  </a:cxn>
                </a:cxnLst>
                <a:rect l="0" t="0" r="r" b="b"/>
                <a:pathLst>
                  <a:path w="35" h="257">
                    <a:moveTo>
                      <a:pt x="35" y="0"/>
                    </a:moveTo>
                    <a:lnTo>
                      <a:pt x="35" y="257"/>
                    </a:lnTo>
                    <a:lnTo>
                      <a:pt x="0" y="2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20">
                <a:extLst>
                  <a:ext uri="{FF2B5EF4-FFF2-40B4-BE49-F238E27FC236}">
                    <a16:creationId xmlns:a16="http://schemas.microsoft.com/office/drawing/2014/main" id="{D6F4F708-8FD0-48E5-9CD8-F917AD79FF89}"/>
                  </a:ext>
                </a:extLst>
              </p:cNvPr>
              <p:cNvSpPr>
                <a:spLocks/>
              </p:cNvSpPr>
              <p:nvPr/>
            </p:nvSpPr>
            <p:spPr bwMode="auto">
              <a:xfrm>
                <a:off x="4827" y="2309"/>
                <a:ext cx="106" cy="106"/>
              </a:xfrm>
              <a:custGeom>
                <a:avLst/>
                <a:gdLst>
                  <a:gd name="T0" fmla="*/ 106 w 106"/>
                  <a:gd name="T1" fmla="*/ 81 h 106"/>
                  <a:gd name="T2" fmla="*/ 81 w 106"/>
                  <a:gd name="T3" fmla="*/ 106 h 106"/>
                  <a:gd name="T4" fmla="*/ 0 w 106"/>
                  <a:gd name="T5" fmla="*/ 25 h 106"/>
                  <a:gd name="T6" fmla="*/ 24 w 106"/>
                  <a:gd name="T7" fmla="*/ 0 h 106"/>
                  <a:gd name="T8" fmla="*/ 106 w 106"/>
                  <a:gd name="T9" fmla="*/ 81 h 106"/>
                </a:gdLst>
                <a:ahLst/>
                <a:cxnLst>
                  <a:cxn ang="0">
                    <a:pos x="T0" y="T1"/>
                  </a:cxn>
                  <a:cxn ang="0">
                    <a:pos x="T2" y="T3"/>
                  </a:cxn>
                  <a:cxn ang="0">
                    <a:pos x="T4" y="T5"/>
                  </a:cxn>
                  <a:cxn ang="0">
                    <a:pos x="T6" y="T7"/>
                  </a:cxn>
                  <a:cxn ang="0">
                    <a:pos x="T8" y="T9"/>
                  </a:cxn>
                </a:cxnLst>
                <a:rect l="0" t="0" r="r" b="b"/>
                <a:pathLst>
                  <a:path w="106" h="106">
                    <a:moveTo>
                      <a:pt x="106" y="81"/>
                    </a:moveTo>
                    <a:lnTo>
                      <a:pt x="81" y="106"/>
                    </a:lnTo>
                    <a:lnTo>
                      <a:pt x="0" y="25"/>
                    </a:lnTo>
                    <a:lnTo>
                      <a:pt x="24" y="0"/>
                    </a:lnTo>
                    <a:lnTo>
                      <a:pt x="106" y="8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21">
                <a:extLst>
                  <a:ext uri="{FF2B5EF4-FFF2-40B4-BE49-F238E27FC236}">
                    <a16:creationId xmlns:a16="http://schemas.microsoft.com/office/drawing/2014/main" id="{82720065-DE21-4F66-970B-F595C144C37F}"/>
                  </a:ext>
                </a:extLst>
              </p:cNvPr>
              <p:cNvSpPr>
                <a:spLocks/>
              </p:cNvSpPr>
              <p:nvPr/>
            </p:nvSpPr>
            <p:spPr bwMode="auto">
              <a:xfrm>
                <a:off x="4883" y="2309"/>
                <a:ext cx="107" cy="106"/>
              </a:xfrm>
              <a:custGeom>
                <a:avLst/>
                <a:gdLst>
                  <a:gd name="T0" fmla="*/ 25 w 107"/>
                  <a:gd name="T1" fmla="*/ 106 h 106"/>
                  <a:gd name="T2" fmla="*/ 0 w 107"/>
                  <a:gd name="T3" fmla="*/ 81 h 106"/>
                  <a:gd name="T4" fmla="*/ 82 w 107"/>
                  <a:gd name="T5" fmla="*/ 0 h 106"/>
                  <a:gd name="T6" fmla="*/ 107 w 107"/>
                  <a:gd name="T7" fmla="*/ 24 h 106"/>
                  <a:gd name="T8" fmla="*/ 25 w 107"/>
                  <a:gd name="T9" fmla="*/ 106 h 106"/>
                </a:gdLst>
                <a:ahLst/>
                <a:cxnLst>
                  <a:cxn ang="0">
                    <a:pos x="T0" y="T1"/>
                  </a:cxn>
                  <a:cxn ang="0">
                    <a:pos x="T2" y="T3"/>
                  </a:cxn>
                  <a:cxn ang="0">
                    <a:pos x="T4" y="T5"/>
                  </a:cxn>
                  <a:cxn ang="0">
                    <a:pos x="T6" y="T7"/>
                  </a:cxn>
                  <a:cxn ang="0">
                    <a:pos x="T8" y="T9"/>
                  </a:cxn>
                </a:cxnLst>
                <a:rect l="0" t="0" r="r" b="b"/>
                <a:pathLst>
                  <a:path w="107" h="106">
                    <a:moveTo>
                      <a:pt x="25" y="106"/>
                    </a:moveTo>
                    <a:lnTo>
                      <a:pt x="0" y="81"/>
                    </a:lnTo>
                    <a:lnTo>
                      <a:pt x="82" y="0"/>
                    </a:lnTo>
                    <a:lnTo>
                      <a:pt x="107" y="24"/>
                    </a:lnTo>
                    <a:lnTo>
                      <a:pt x="25" y="10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8" name="Group 87" descr="Staff productivity">
            <a:extLst>
              <a:ext uri="{FF2B5EF4-FFF2-40B4-BE49-F238E27FC236}">
                <a16:creationId xmlns:a16="http://schemas.microsoft.com/office/drawing/2014/main" id="{D5B32E0C-ABE6-49C3-9688-12F808C0A699}"/>
              </a:ext>
              <a:ext uri="{C183D7F6-B498-43B3-948B-1728B52AA6E4}">
                <adec:decorative xmlns:adec="http://schemas.microsoft.com/office/drawing/2017/decorative" val="0"/>
              </a:ext>
            </a:extLst>
          </p:cNvPr>
          <p:cNvGrpSpPr/>
          <p:nvPr/>
        </p:nvGrpSpPr>
        <p:grpSpPr>
          <a:xfrm>
            <a:off x="7806356" y="5417642"/>
            <a:ext cx="3585484" cy="343626"/>
            <a:chOff x="7806356" y="5199234"/>
            <a:chExt cx="3585484" cy="343626"/>
          </a:xfrm>
        </p:grpSpPr>
        <p:sp>
          <p:nvSpPr>
            <p:cNvPr id="89" name="Text Placeholder 19">
              <a:extLst>
                <a:ext uri="{FF2B5EF4-FFF2-40B4-BE49-F238E27FC236}">
                  <a16:creationId xmlns:a16="http://schemas.microsoft.com/office/drawing/2014/main" id="{7D09740D-ECF9-4628-BD79-75C01535BB70}"/>
                </a:ext>
              </a:extLst>
            </p:cNvPr>
            <p:cNvSpPr txBox="1">
              <a:spLocks/>
            </p:cNvSpPr>
            <p:nvPr/>
          </p:nvSpPr>
          <p:spPr>
            <a:xfrm>
              <a:off x="8514446" y="5201770"/>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Staff productivity</a:t>
              </a:r>
            </a:p>
          </p:txBody>
        </p:sp>
        <p:grpSp>
          <p:nvGrpSpPr>
            <p:cNvPr id="90" name="Group 89">
              <a:extLst>
                <a:ext uri="{FF2B5EF4-FFF2-40B4-BE49-F238E27FC236}">
                  <a16:creationId xmlns:a16="http://schemas.microsoft.com/office/drawing/2014/main" id="{615493A5-7DE4-4BC3-B7D7-FA9272E93D76}"/>
                </a:ext>
              </a:extLst>
            </p:cNvPr>
            <p:cNvGrpSpPr/>
            <p:nvPr/>
          </p:nvGrpSpPr>
          <p:grpSpPr>
            <a:xfrm>
              <a:off x="7806356" y="5199234"/>
              <a:ext cx="410081" cy="343626"/>
              <a:chOff x="9123600" y="4231703"/>
              <a:chExt cx="535057" cy="450140"/>
            </a:xfrm>
          </p:grpSpPr>
          <p:grpSp>
            <p:nvGrpSpPr>
              <p:cNvPr id="91" name="management at scale" descr="management at scale">
                <a:extLst>
                  <a:ext uri="{FF2B5EF4-FFF2-40B4-BE49-F238E27FC236}">
                    <a16:creationId xmlns:a16="http://schemas.microsoft.com/office/drawing/2014/main" id="{6040B1EA-A397-4703-8E05-65E36509DEBE}"/>
                  </a:ext>
                </a:extLst>
              </p:cNvPr>
              <p:cNvGrpSpPr>
                <a:grpSpLocks noChangeAspect="1"/>
              </p:cNvGrpSpPr>
              <p:nvPr/>
            </p:nvGrpSpPr>
            <p:grpSpPr bwMode="auto">
              <a:xfrm flipH="1" flipV="1">
                <a:off x="9257014" y="4231703"/>
                <a:ext cx="401643" cy="401632"/>
                <a:chOff x="2841" y="774"/>
                <a:chExt cx="253" cy="253"/>
              </a:xfrm>
            </p:grpSpPr>
            <p:sp>
              <p:nvSpPr>
                <p:cNvPr id="95" name="AutoShape 27">
                  <a:extLst>
                    <a:ext uri="{FF2B5EF4-FFF2-40B4-BE49-F238E27FC236}">
                      <a16:creationId xmlns:a16="http://schemas.microsoft.com/office/drawing/2014/main" id="{C46D06B2-EE05-403E-AA4C-835CA32521A8}"/>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29">
                  <a:extLst>
                    <a:ext uri="{FF2B5EF4-FFF2-40B4-BE49-F238E27FC236}">
                      <a16:creationId xmlns:a16="http://schemas.microsoft.com/office/drawing/2014/main" id="{BC84507E-D60D-4CB0-8BB8-37D824BB6ED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30">
                  <a:extLst>
                    <a:ext uri="{FF2B5EF4-FFF2-40B4-BE49-F238E27FC236}">
                      <a16:creationId xmlns:a16="http://schemas.microsoft.com/office/drawing/2014/main" id="{727A2CC8-AFB9-4BFC-A660-F0E7AB2FBAD8}"/>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31">
                  <a:extLst>
                    <a:ext uri="{FF2B5EF4-FFF2-40B4-BE49-F238E27FC236}">
                      <a16:creationId xmlns:a16="http://schemas.microsoft.com/office/drawing/2014/main" id="{F50EB477-5AFC-44FE-8968-C32581C31B94}"/>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2" name="person" descr="person">
                <a:extLst>
                  <a:ext uri="{FF2B5EF4-FFF2-40B4-BE49-F238E27FC236}">
                    <a16:creationId xmlns:a16="http://schemas.microsoft.com/office/drawing/2014/main" id="{479B4366-2287-41FD-8402-EFE47C54B438}"/>
                  </a:ext>
                </a:extLst>
              </p:cNvPr>
              <p:cNvGrpSpPr/>
              <p:nvPr/>
            </p:nvGrpSpPr>
            <p:grpSpPr>
              <a:xfrm>
                <a:off x="9123600" y="4339623"/>
                <a:ext cx="282796" cy="342220"/>
                <a:chOff x="5517881" y="3368932"/>
                <a:chExt cx="233375" cy="282416"/>
              </a:xfrm>
            </p:grpSpPr>
            <p:sp>
              <p:nvSpPr>
                <p:cNvPr id="93" name="Freeform: Shape 92">
                  <a:extLst>
                    <a:ext uri="{FF2B5EF4-FFF2-40B4-BE49-F238E27FC236}">
                      <a16:creationId xmlns:a16="http://schemas.microsoft.com/office/drawing/2014/main" id="{D60F0308-3517-4AE2-857D-54D9B5B7E1C3}"/>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2D1C1C3-17AC-4B2F-9608-EC8589E09DCE}"/>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4" name="Group 73" descr="Sustainability">
            <a:extLst>
              <a:ext uri="{FF2B5EF4-FFF2-40B4-BE49-F238E27FC236}">
                <a16:creationId xmlns:a16="http://schemas.microsoft.com/office/drawing/2014/main" id="{2FCAAF0B-8CDF-4E99-ACDE-933060B3003C}"/>
              </a:ext>
              <a:ext uri="{C183D7F6-B498-43B3-948B-1728B52AA6E4}">
                <adec:decorative xmlns:adec="http://schemas.microsoft.com/office/drawing/2017/decorative" val="0"/>
              </a:ext>
            </a:extLst>
          </p:cNvPr>
          <p:cNvGrpSpPr/>
          <p:nvPr/>
        </p:nvGrpSpPr>
        <p:grpSpPr>
          <a:xfrm>
            <a:off x="7806207" y="6080797"/>
            <a:ext cx="3585633" cy="408958"/>
            <a:chOff x="7806207" y="5841034"/>
            <a:chExt cx="3585633" cy="408958"/>
          </a:xfrm>
        </p:grpSpPr>
        <p:sp>
          <p:nvSpPr>
            <p:cNvPr id="75" name="Text Placeholder 19">
              <a:extLst>
                <a:ext uri="{FF2B5EF4-FFF2-40B4-BE49-F238E27FC236}">
                  <a16:creationId xmlns:a16="http://schemas.microsoft.com/office/drawing/2014/main" id="{CDBEA623-6FD3-4C7E-9688-57EF841A0DFF}"/>
                </a:ext>
              </a:extLst>
            </p:cNvPr>
            <p:cNvSpPr txBox="1">
              <a:spLocks/>
            </p:cNvSpPr>
            <p:nvPr/>
          </p:nvSpPr>
          <p:spPr>
            <a:xfrm>
              <a:off x="8514446" y="5876236"/>
              <a:ext cx="2877394"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Sustainability</a:t>
              </a:r>
            </a:p>
          </p:txBody>
        </p:sp>
        <p:grpSp>
          <p:nvGrpSpPr>
            <p:cNvPr id="76" name="Group 152" descr="check, approve">
              <a:extLst>
                <a:ext uri="{FF2B5EF4-FFF2-40B4-BE49-F238E27FC236}">
                  <a16:creationId xmlns:a16="http://schemas.microsoft.com/office/drawing/2014/main" id="{C06043F5-5897-44B5-A9F5-4ACB2246F82F}"/>
                </a:ext>
              </a:extLst>
            </p:cNvPr>
            <p:cNvGrpSpPr>
              <a:grpSpLocks noChangeAspect="1"/>
            </p:cNvGrpSpPr>
            <p:nvPr/>
          </p:nvGrpSpPr>
          <p:grpSpPr bwMode="auto">
            <a:xfrm>
              <a:off x="7806207" y="5841034"/>
              <a:ext cx="410379" cy="408958"/>
              <a:chOff x="4560" y="2506"/>
              <a:chExt cx="289" cy="288"/>
            </a:xfrm>
          </p:grpSpPr>
          <p:sp>
            <p:nvSpPr>
              <p:cNvPr id="77" name="AutoShape 151">
                <a:extLst>
                  <a:ext uri="{FF2B5EF4-FFF2-40B4-BE49-F238E27FC236}">
                    <a16:creationId xmlns:a16="http://schemas.microsoft.com/office/drawing/2014/main" id="{823F31FC-6C84-4DDC-AE4D-F663DCB8643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Oval 153">
                <a:extLst>
                  <a:ext uri="{FF2B5EF4-FFF2-40B4-BE49-F238E27FC236}">
                    <a16:creationId xmlns:a16="http://schemas.microsoft.com/office/drawing/2014/main" id="{F664905A-E69F-4EA2-9742-B86C9DE4F838}"/>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154">
                <a:extLst>
                  <a:ext uri="{FF2B5EF4-FFF2-40B4-BE49-F238E27FC236}">
                    <a16:creationId xmlns:a16="http://schemas.microsoft.com/office/drawing/2014/main" id="{CCE0E55C-33EE-46CF-B557-043AD58505C8}"/>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155">
                <a:extLst>
                  <a:ext uri="{FF2B5EF4-FFF2-40B4-BE49-F238E27FC236}">
                    <a16:creationId xmlns:a16="http://schemas.microsoft.com/office/drawing/2014/main" id="{1EAA5FD0-46B5-47CF-88B4-E9F3F6C9B6B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156">
                <a:extLst>
                  <a:ext uri="{FF2B5EF4-FFF2-40B4-BE49-F238E27FC236}">
                    <a16:creationId xmlns:a16="http://schemas.microsoft.com/office/drawing/2014/main" id="{4A7A04F3-0E66-4273-93C5-080C41AA881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157">
                <a:extLst>
                  <a:ext uri="{FF2B5EF4-FFF2-40B4-BE49-F238E27FC236}">
                    <a16:creationId xmlns:a16="http://schemas.microsoft.com/office/drawing/2014/main" id="{EA38FE0A-7244-4A48-8DD0-47160010F1E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158">
                <a:extLst>
                  <a:ext uri="{FF2B5EF4-FFF2-40B4-BE49-F238E27FC236}">
                    <a16:creationId xmlns:a16="http://schemas.microsoft.com/office/drawing/2014/main" id="{F9D72A1B-3F3F-4BE9-B040-CE5160980036}"/>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159">
                <a:extLst>
                  <a:ext uri="{FF2B5EF4-FFF2-40B4-BE49-F238E27FC236}">
                    <a16:creationId xmlns:a16="http://schemas.microsoft.com/office/drawing/2014/main" id="{C4FA8A38-CD4A-4834-990E-DA7B07C2FB56}"/>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160">
                <a:extLst>
                  <a:ext uri="{FF2B5EF4-FFF2-40B4-BE49-F238E27FC236}">
                    <a16:creationId xmlns:a16="http://schemas.microsoft.com/office/drawing/2014/main" id="{0191DA9E-0305-422C-AF55-3C458EBB0807}"/>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161">
                <a:extLst>
                  <a:ext uri="{FF2B5EF4-FFF2-40B4-BE49-F238E27FC236}">
                    <a16:creationId xmlns:a16="http://schemas.microsoft.com/office/drawing/2014/main" id="{C0520DD8-9506-42F7-AA43-3F3828DD8939}"/>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162">
                <a:extLst>
                  <a:ext uri="{FF2B5EF4-FFF2-40B4-BE49-F238E27FC236}">
                    <a16:creationId xmlns:a16="http://schemas.microsoft.com/office/drawing/2014/main" id="{C05F72C8-9B1D-42DC-B274-BADE3E79A970}"/>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cxnSp>
        <p:nvCxnSpPr>
          <p:cNvPr id="116" name="Straight Connector 115">
            <a:extLst>
              <a:ext uri="{FF2B5EF4-FFF2-40B4-BE49-F238E27FC236}">
                <a16:creationId xmlns:a16="http://schemas.microsoft.com/office/drawing/2014/main" id="{85622B4C-3A08-4463-8262-112BA5A8DB84}"/>
              </a:ext>
              <a:ext uri="{C183D7F6-B498-43B3-948B-1728B52AA6E4}">
                <adec:decorative xmlns:adec="http://schemas.microsoft.com/office/drawing/2017/decorative" val="1"/>
              </a:ext>
            </a:extLst>
          </p:cNvPr>
          <p:cNvCxnSpPr>
            <a:cxnSpLocks/>
          </p:cNvCxnSpPr>
          <p:nvPr/>
        </p:nvCxnSpPr>
        <p:spPr>
          <a:xfrm>
            <a:off x="4541926" y="3758939"/>
            <a:ext cx="74675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27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42" presetClass="path" presetSubtype="0" decel="100000" fill="hold" nodeType="withEffect">
                                  <p:stCondLst>
                                    <p:cond delay="0"/>
                                  </p:stCondLst>
                                  <p:childTnLst>
                                    <p:animMotion origin="layout" path="M 3.95833E-6 -4.44444E-6 L -0.02592 -4.44444E-6 " pathEditMode="relative" rAng="0" ptsTypes="AA">
                                      <p:cBhvr>
                                        <p:cTn id="9" dur="750" spd="-100000" fill="hold"/>
                                        <p:tgtEl>
                                          <p:spTgt spid="113"/>
                                        </p:tgtEl>
                                        <p:attrNameLst>
                                          <p:attrName>ppt_x</p:attrName>
                                          <p:attrName>ppt_y</p:attrName>
                                        </p:attrNameLst>
                                      </p:cBhvr>
                                      <p:rCtr x="-1302" y="0"/>
                                    </p:animMotion>
                                  </p:childTnLst>
                                </p:cTn>
                              </p:par>
                              <p:par>
                                <p:cTn id="10" presetID="10" presetClass="entr" presetSubtype="0" fill="hold" nodeType="withEffect">
                                  <p:stCondLst>
                                    <p:cond delay="25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nodeType="withEffect">
                                  <p:stCondLst>
                                    <p:cond delay="250"/>
                                  </p:stCondLst>
                                  <p:childTnLst>
                                    <p:animMotion origin="layout" path="M 2.5E-6 3.7037E-6 L 2.5E-6 -0.03704 " pathEditMode="relative" rAng="0" ptsTypes="AA">
                                      <p:cBhvr>
                                        <p:cTn id="14" dur="750" spd="-100000" fill="hold"/>
                                        <p:tgtEl>
                                          <p:spTgt spid="43"/>
                                        </p:tgtEl>
                                        <p:attrNameLst>
                                          <p:attrName>ppt_x</p:attrName>
                                          <p:attrName>ppt_y</p:attrName>
                                        </p:attrNameLst>
                                      </p:cBhvr>
                                      <p:rCtr x="0" y="-1852"/>
                                    </p:animMotion>
                                  </p:childTnLst>
                                </p:cTn>
                              </p:par>
                              <p:par>
                                <p:cTn id="15" presetID="10" presetClass="entr" presetSubtype="0" fill="hold"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42" presetClass="path" presetSubtype="0" decel="100000" fill="hold" nodeType="withEffect">
                                  <p:stCondLst>
                                    <p:cond delay="500"/>
                                  </p:stCondLst>
                                  <p:childTnLst>
                                    <p:animMotion origin="layout" path="M 4.16667E-6 2.22222E-6 L 4.16667E-6 -0.03704 " pathEditMode="relative" rAng="0" ptsTypes="AA">
                                      <p:cBhvr>
                                        <p:cTn id="19" dur="750" spd="-100000" fill="hold"/>
                                        <p:tgtEl>
                                          <p:spTgt spid="48"/>
                                        </p:tgtEl>
                                        <p:attrNameLst>
                                          <p:attrName>ppt_x</p:attrName>
                                          <p:attrName>ppt_y</p:attrName>
                                        </p:attrNameLst>
                                      </p:cBhvr>
                                      <p:rCtr x="0" y="-1852"/>
                                    </p:animMotion>
                                  </p:childTnLst>
                                </p:cTn>
                              </p:par>
                              <p:par>
                                <p:cTn id="20" presetID="10" presetClass="entr" presetSubtype="0" fill="hold" nodeType="withEffect">
                                  <p:stCondLst>
                                    <p:cond delay="75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42" presetClass="path" presetSubtype="0" decel="100000" fill="hold" nodeType="withEffect">
                                  <p:stCondLst>
                                    <p:cond delay="750"/>
                                  </p:stCondLst>
                                  <p:childTnLst>
                                    <p:animMotion origin="layout" path="M 1.25E-6 1.48148E-6 L 1.25E-6 -0.03704 " pathEditMode="relative" rAng="0" ptsTypes="AA">
                                      <p:cBhvr>
                                        <p:cTn id="24" dur="750" spd="-100000" fill="hold"/>
                                        <p:tgtEl>
                                          <p:spTgt spid="38"/>
                                        </p:tgtEl>
                                        <p:attrNameLst>
                                          <p:attrName>ppt_x</p:attrName>
                                          <p:attrName>ppt_y</p:attrName>
                                        </p:attrNameLst>
                                      </p:cBhvr>
                                      <p:rCtr x="0" y="-1852"/>
                                    </p:animMotion>
                                  </p:childTnLst>
                                </p:cTn>
                              </p:par>
                              <p:par>
                                <p:cTn id="25" presetID="10"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nodeType="withEffect">
                                  <p:stCondLst>
                                    <p:cond delay="1000"/>
                                  </p:stCondLst>
                                  <p:childTnLst>
                                    <p:animMotion origin="layout" path="M 4.16667E-6 -4.07407E-6 L 4.16667E-6 -0.03703 " pathEditMode="relative" rAng="0" ptsTypes="AA">
                                      <p:cBhvr>
                                        <p:cTn id="29" dur="750" spd="-100000" fill="hold"/>
                                        <p:tgtEl>
                                          <p:spTgt spid="19"/>
                                        </p:tgtEl>
                                        <p:attrNameLst>
                                          <p:attrName>ppt_x</p:attrName>
                                          <p:attrName>ppt_y</p:attrName>
                                        </p:attrNameLst>
                                      </p:cBhvr>
                                      <p:rCtr x="0" y="-1852"/>
                                    </p:animMotion>
                                  </p:childTnLst>
                                </p:cTn>
                              </p:par>
                            </p:childTnLst>
                          </p:cTn>
                        </p:par>
                        <p:par>
                          <p:cTn id="30" fill="hold">
                            <p:stCondLst>
                              <p:cond delay="1750"/>
                            </p:stCondLst>
                            <p:childTnLst>
                              <p:par>
                                <p:cTn id="31" presetID="16" presetClass="entr" presetSubtype="37" fill="hold" nodeType="after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barn(outVertical)">
                                      <p:cBhvr>
                                        <p:cTn id="33" dur="500"/>
                                        <p:tgtEl>
                                          <p:spTgt spid="116"/>
                                        </p:tgtEl>
                                      </p:cBhvr>
                                    </p:animEffect>
                                  </p:childTnLst>
                                </p:cTn>
                              </p:par>
                            </p:childTnLst>
                          </p:cTn>
                        </p:par>
                        <p:par>
                          <p:cTn id="34" fill="hold">
                            <p:stCondLst>
                              <p:cond delay="225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nodeType="withEffect">
                                  <p:stCondLst>
                                    <p:cond delay="0"/>
                                  </p:stCondLst>
                                  <p:childTnLst>
                                    <p:animMotion origin="layout" path="M -2.91667E-6 -1.48148E-6 L -0.02591 -1.48148E-6 " pathEditMode="relative" rAng="0" ptsTypes="AA">
                                      <p:cBhvr>
                                        <p:cTn id="39" dur="750" spd="-100000" fill="hold"/>
                                        <p:tgtEl>
                                          <p:spTgt spid="16"/>
                                        </p:tgtEl>
                                        <p:attrNameLst>
                                          <p:attrName>ppt_x</p:attrName>
                                          <p:attrName>ppt_y</p:attrName>
                                        </p:attrNameLst>
                                      </p:cBhvr>
                                      <p:rCtr x="-1302" y="0"/>
                                    </p:animMotion>
                                  </p:childTnLst>
                                </p:cTn>
                              </p:par>
                              <p:par>
                                <p:cTn id="40" presetID="10"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par>
                                <p:cTn id="43" presetID="42" presetClass="path" presetSubtype="0" decel="100000" fill="hold" nodeType="withEffect">
                                  <p:stCondLst>
                                    <p:cond delay="250"/>
                                  </p:stCondLst>
                                  <p:childTnLst>
                                    <p:animMotion origin="layout" path="M 8.33333E-7 -2.96296E-6 L 8.33333E-7 -0.03703 " pathEditMode="relative" rAng="0" ptsTypes="AA">
                                      <p:cBhvr>
                                        <p:cTn id="44" dur="750" spd="-100000" fill="hold"/>
                                        <p:tgtEl>
                                          <p:spTgt spid="99"/>
                                        </p:tgtEl>
                                        <p:attrNameLst>
                                          <p:attrName>ppt_x</p:attrName>
                                          <p:attrName>ppt_y</p:attrName>
                                        </p:attrNameLst>
                                      </p:cBhvr>
                                      <p:rCtr x="0" y="-1852"/>
                                    </p:animMotion>
                                  </p:childTnLst>
                                </p:cTn>
                              </p:par>
                              <p:par>
                                <p:cTn id="45" presetID="10" presetClass="entr" presetSubtype="0" fill="hold" nodeType="withEffect">
                                  <p:stCondLst>
                                    <p:cond delay="50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500"/>
                                        <p:tgtEl>
                                          <p:spTgt spid="105"/>
                                        </p:tgtEl>
                                      </p:cBhvr>
                                    </p:animEffect>
                                  </p:childTnLst>
                                </p:cTn>
                              </p:par>
                              <p:par>
                                <p:cTn id="48" presetID="42" presetClass="path" presetSubtype="0" decel="100000" fill="hold" nodeType="withEffect">
                                  <p:stCondLst>
                                    <p:cond delay="500"/>
                                  </p:stCondLst>
                                  <p:childTnLst>
                                    <p:animMotion origin="layout" path="M 4.16667E-7 4.07407E-6 L 4.16667E-7 -0.03704 " pathEditMode="relative" rAng="0" ptsTypes="AA">
                                      <p:cBhvr>
                                        <p:cTn id="49" dur="750" spd="-100000" fill="hold"/>
                                        <p:tgtEl>
                                          <p:spTgt spid="105"/>
                                        </p:tgtEl>
                                        <p:attrNameLst>
                                          <p:attrName>ppt_x</p:attrName>
                                          <p:attrName>ppt_y</p:attrName>
                                        </p:attrNameLst>
                                      </p:cBhvr>
                                      <p:rCtr x="0" y="-1852"/>
                                    </p:animMotion>
                                  </p:childTnLst>
                                </p:cTn>
                              </p:par>
                              <p:par>
                                <p:cTn id="50" presetID="10" presetClass="entr" presetSubtype="0" fill="hold" nodeType="withEffect">
                                  <p:stCondLst>
                                    <p:cond delay="75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750"/>
                                  </p:stCondLst>
                                  <p:childTnLst>
                                    <p:animMotion origin="layout" path="M 4.16667E-7 3.7037E-6 L 4.16667E-7 -0.03704 " pathEditMode="relative" rAng="0" ptsTypes="AA">
                                      <p:cBhvr>
                                        <p:cTn id="54" dur="750" spd="-100000" fill="hold"/>
                                        <p:tgtEl>
                                          <p:spTgt spid="88"/>
                                        </p:tgtEl>
                                        <p:attrNameLst>
                                          <p:attrName>ppt_x</p:attrName>
                                          <p:attrName>ppt_y</p:attrName>
                                        </p:attrNameLst>
                                      </p:cBhvr>
                                      <p:rCtr x="0" y="-1852"/>
                                    </p:animMotion>
                                  </p:childTnLst>
                                </p:cTn>
                              </p:par>
                              <p:par>
                                <p:cTn id="55" presetID="10" presetClass="entr" presetSubtype="0" fill="hold" nodeType="withEffect">
                                  <p:stCondLst>
                                    <p:cond delay="100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42" presetClass="path" presetSubtype="0" decel="100000" fill="hold" nodeType="withEffect">
                                  <p:stCondLst>
                                    <p:cond delay="1000"/>
                                  </p:stCondLst>
                                  <p:childTnLst>
                                    <p:animMotion origin="layout" path="M 4.16667E-7 4.81481E-6 L 4.16667E-7 -0.03704 " pathEditMode="relative" rAng="0" ptsTypes="AA">
                                      <p:cBhvr>
                                        <p:cTn id="59" dur="750" spd="-100000" fill="hold"/>
                                        <p:tgtEl>
                                          <p:spTgt spid="74"/>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68E058-8BFB-6942-AFB5-45A8290B9E2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10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Financial considerations</a:t>
            </a:r>
          </a:p>
        </p:txBody>
      </p:sp>
      <p:pic>
        <p:nvPicPr>
          <p:cNvPr id="5" name="Picture 4">
            <a:extLst>
              <a:ext uri="{FF2B5EF4-FFF2-40B4-BE49-F238E27FC236}">
                <a16:creationId xmlns:a16="http://schemas.microsoft.com/office/drawing/2014/main" id="{0F952BC9-E656-634F-AD42-6CA02FE32D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81480" y="4023991"/>
            <a:ext cx="5747658" cy="2850969"/>
          </a:xfrm>
          <a:prstGeom prst="rect">
            <a:avLst/>
          </a:prstGeom>
        </p:spPr>
      </p:pic>
      <p:sp>
        <p:nvSpPr>
          <p:cNvPr id="21" name="Text Placeholder 18">
            <a:extLst>
              <a:ext uri="{FF2B5EF4-FFF2-40B4-BE49-F238E27FC236}">
                <a16:creationId xmlns:a16="http://schemas.microsoft.com/office/drawing/2014/main" id="{4B8CFF01-7AF9-4AEA-892B-69C881B9BB49}"/>
              </a:ext>
            </a:extLst>
          </p:cNvPr>
          <p:cNvSpPr txBox="1">
            <a:spLocks/>
          </p:cNvSpPr>
          <p:nvPr/>
        </p:nvSpPr>
        <p:spPr>
          <a:xfrm>
            <a:off x="8900987" y="1794505"/>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OPEX pricing models</a:t>
            </a:r>
          </a:p>
        </p:txBody>
      </p:sp>
      <p:sp>
        <p:nvSpPr>
          <p:cNvPr id="25" name="Text Placeholder 18">
            <a:extLst>
              <a:ext uri="{FF2B5EF4-FFF2-40B4-BE49-F238E27FC236}">
                <a16:creationId xmlns:a16="http://schemas.microsoft.com/office/drawing/2014/main" id="{064FB1DF-9D54-469B-BC8D-AED3B4B991C9}"/>
              </a:ext>
            </a:extLst>
          </p:cNvPr>
          <p:cNvSpPr txBox="1">
            <a:spLocks/>
          </p:cNvSpPr>
          <p:nvPr/>
        </p:nvSpPr>
        <p:spPr>
          <a:xfrm>
            <a:off x="8900986" y="2770167"/>
            <a:ext cx="3291013"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Reduced datacenter footprint</a:t>
            </a:r>
          </a:p>
        </p:txBody>
      </p:sp>
      <p:sp>
        <p:nvSpPr>
          <p:cNvPr id="17" name="Text Placeholder 18">
            <a:extLst>
              <a:ext uri="{FF2B5EF4-FFF2-40B4-BE49-F238E27FC236}">
                <a16:creationId xmlns:a16="http://schemas.microsoft.com/office/drawing/2014/main" id="{0D6FD695-0B64-45C0-AFC8-4057080578E7}"/>
              </a:ext>
            </a:extLst>
          </p:cNvPr>
          <p:cNvSpPr txBox="1">
            <a:spLocks/>
          </p:cNvSpPr>
          <p:nvPr/>
        </p:nvSpPr>
        <p:spPr>
          <a:xfrm>
            <a:off x="8900987" y="3779407"/>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Staff productivity</a:t>
            </a:r>
          </a:p>
        </p:txBody>
      </p:sp>
      <p:sp>
        <p:nvSpPr>
          <p:cNvPr id="8" name="Text Placeholder 18">
            <a:extLst>
              <a:ext uri="{FF2B5EF4-FFF2-40B4-BE49-F238E27FC236}">
                <a16:creationId xmlns:a16="http://schemas.microsoft.com/office/drawing/2014/main" id="{EBDB8619-6268-44EF-BFF2-E53DA0482436}"/>
              </a:ext>
            </a:extLst>
          </p:cNvPr>
          <p:cNvSpPr txBox="1">
            <a:spLocks/>
          </p:cNvSpPr>
          <p:nvPr/>
        </p:nvSpPr>
        <p:spPr>
          <a:xfrm>
            <a:off x="8900987" y="4736294"/>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Sustainability</a:t>
            </a:r>
          </a:p>
        </p:txBody>
      </p:sp>
      <p:grpSp>
        <p:nvGrpSpPr>
          <p:cNvPr id="88" name="Group 87">
            <a:extLst>
              <a:ext uri="{FF2B5EF4-FFF2-40B4-BE49-F238E27FC236}">
                <a16:creationId xmlns:a16="http://schemas.microsoft.com/office/drawing/2014/main" id="{D8D7B1B4-EFA9-4073-B345-D198B2E7C72B}"/>
              </a:ext>
              <a:ext uri="{C183D7F6-B498-43B3-948B-1728B52AA6E4}">
                <adec:decorative xmlns:adec="http://schemas.microsoft.com/office/drawing/2017/decorative" val="1"/>
              </a:ext>
            </a:extLst>
          </p:cNvPr>
          <p:cNvGrpSpPr/>
          <p:nvPr/>
        </p:nvGrpSpPr>
        <p:grpSpPr>
          <a:xfrm>
            <a:off x="8078254" y="4590188"/>
            <a:ext cx="566157" cy="560279"/>
            <a:chOff x="8432494" y="4590188"/>
            <a:chExt cx="566157" cy="560279"/>
          </a:xfrm>
        </p:grpSpPr>
        <p:sp>
          <p:nvSpPr>
            <p:cNvPr id="52" name="Oval 153">
              <a:extLst>
                <a:ext uri="{FF2B5EF4-FFF2-40B4-BE49-F238E27FC236}">
                  <a16:creationId xmlns:a16="http://schemas.microsoft.com/office/drawing/2014/main" id="{652299C9-9CE5-435D-B20D-888D691EDAC6}"/>
                </a:ext>
              </a:extLst>
            </p:cNvPr>
            <p:cNvSpPr>
              <a:spLocks noChangeArrowheads="1"/>
            </p:cNvSpPr>
            <p:nvPr/>
          </p:nvSpPr>
          <p:spPr bwMode="auto">
            <a:xfrm>
              <a:off x="8536322" y="4686180"/>
              <a:ext cx="362419" cy="3624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54">
              <a:extLst>
                <a:ext uri="{FF2B5EF4-FFF2-40B4-BE49-F238E27FC236}">
                  <a16:creationId xmlns:a16="http://schemas.microsoft.com/office/drawing/2014/main" id="{FC9ED558-80C6-4A37-9EA6-BCCF6738895F}"/>
                </a:ext>
              </a:extLst>
            </p:cNvPr>
            <p:cNvSpPr>
              <a:spLocks/>
            </p:cNvSpPr>
            <p:nvPr/>
          </p:nvSpPr>
          <p:spPr bwMode="auto">
            <a:xfrm>
              <a:off x="8602929" y="4780213"/>
              <a:ext cx="215492" cy="176312"/>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155">
              <a:extLst>
                <a:ext uri="{FF2B5EF4-FFF2-40B4-BE49-F238E27FC236}">
                  <a16:creationId xmlns:a16="http://schemas.microsoft.com/office/drawing/2014/main" id="{E53A4D15-BD3D-4CA2-8B7E-7B377288A12D}"/>
                </a:ext>
              </a:extLst>
            </p:cNvPr>
            <p:cNvSpPr>
              <a:spLocks/>
            </p:cNvSpPr>
            <p:nvPr/>
          </p:nvSpPr>
          <p:spPr bwMode="auto">
            <a:xfrm>
              <a:off x="8883069" y="4884041"/>
              <a:ext cx="115582" cy="172394"/>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156">
              <a:extLst>
                <a:ext uri="{FF2B5EF4-FFF2-40B4-BE49-F238E27FC236}">
                  <a16:creationId xmlns:a16="http://schemas.microsoft.com/office/drawing/2014/main" id="{22BECBE1-6FBD-4887-9474-C7EDF9B4413E}"/>
                </a:ext>
              </a:extLst>
            </p:cNvPr>
            <p:cNvSpPr>
              <a:spLocks/>
            </p:cNvSpPr>
            <p:nvPr/>
          </p:nvSpPr>
          <p:spPr bwMode="auto">
            <a:xfrm>
              <a:off x="8432494" y="4680303"/>
              <a:ext cx="115582" cy="174353"/>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157">
              <a:extLst>
                <a:ext uri="{FF2B5EF4-FFF2-40B4-BE49-F238E27FC236}">
                  <a16:creationId xmlns:a16="http://schemas.microsoft.com/office/drawing/2014/main" id="{A9C6A3BE-502D-4051-8A54-8D99BAB3DBDD}"/>
                </a:ext>
              </a:extLst>
            </p:cNvPr>
            <p:cNvSpPr>
              <a:spLocks/>
            </p:cNvSpPr>
            <p:nvPr/>
          </p:nvSpPr>
          <p:spPr bwMode="auto">
            <a:xfrm>
              <a:off x="8526527" y="5036844"/>
              <a:ext cx="174353" cy="113623"/>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158">
              <a:extLst>
                <a:ext uri="{FF2B5EF4-FFF2-40B4-BE49-F238E27FC236}">
                  <a16:creationId xmlns:a16="http://schemas.microsoft.com/office/drawing/2014/main" id="{1F61498C-DC27-4F65-9990-1013B46B99B8}"/>
                </a:ext>
              </a:extLst>
            </p:cNvPr>
            <p:cNvSpPr>
              <a:spLocks/>
            </p:cNvSpPr>
            <p:nvPr/>
          </p:nvSpPr>
          <p:spPr bwMode="auto">
            <a:xfrm>
              <a:off x="8432494" y="4884041"/>
              <a:ext cx="115582" cy="172394"/>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159">
              <a:extLst>
                <a:ext uri="{FF2B5EF4-FFF2-40B4-BE49-F238E27FC236}">
                  <a16:creationId xmlns:a16="http://schemas.microsoft.com/office/drawing/2014/main" id="{D3D94084-1984-45C8-A3A9-491826FC48E2}"/>
                </a:ext>
              </a:extLst>
            </p:cNvPr>
            <p:cNvSpPr>
              <a:spLocks/>
            </p:cNvSpPr>
            <p:nvPr/>
          </p:nvSpPr>
          <p:spPr bwMode="auto">
            <a:xfrm>
              <a:off x="8883069" y="4680303"/>
              <a:ext cx="115582" cy="174353"/>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160">
              <a:extLst>
                <a:ext uri="{FF2B5EF4-FFF2-40B4-BE49-F238E27FC236}">
                  <a16:creationId xmlns:a16="http://schemas.microsoft.com/office/drawing/2014/main" id="{77D9704D-1887-4462-AD19-378B49172CA1}"/>
                </a:ext>
              </a:extLst>
            </p:cNvPr>
            <p:cNvSpPr>
              <a:spLocks/>
            </p:cNvSpPr>
            <p:nvPr/>
          </p:nvSpPr>
          <p:spPr bwMode="auto">
            <a:xfrm>
              <a:off x="8730265" y="5036844"/>
              <a:ext cx="174353" cy="113623"/>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161">
              <a:extLst>
                <a:ext uri="{FF2B5EF4-FFF2-40B4-BE49-F238E27FC236}">
                  <a16:creationId xmlns:a16="http://schemas.microsoft.com/office/drawing/2014/main" id="{69043CC1-0185-43C3-A47D-B3E5267A347E}"/>
                </a:ext>
              </a:extLst>
            </p:cNvPr>
            <p:cNvSpPr>
              <a:spLocks/>
            </p:cNvSpPr>
            <p:nvPr/>
          </p:nvSpPr>
          <p:spPr bwMode="auto">
            <a:xfrm>
              <a:off x="8730265" y="4590188"/>
              <a:ext cx="174353" cy="111664"/>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162">
              <a:extLst>
                <a:ext uri="{FF2B5EF4-FFF2-40B4-BE49-F238E27FC236}">
                  <a16:creationId xmlns:a16="http://schemas.microsoft.com/office/drawing/2014/main" id="{19CA57F2-1011-496F-98E2-E558A37446B6}"/>
                </a:ext>
              </a:extLst>
            </p:cNvPr>
            <p:cNvSpPr>
              <a:spLocks/>
            </p:cNvSpPr>
            <p:nvPr/>
          </p:nvSpPr>
          <p:spPr bwMode="auto">
            <a:xfrm>
              <a:off x="8526527" y="4590188"/>
              <a:ext cx="174353" cy="111664"/>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722935F-3049-4EC9-A5B7-060792E34904}"/>
              </a:ext>
              <a:ext uri="{C183D7F6-B498-43B3-948B-1728B52AA6E4}">
                <adec:decorative xmlns:adec="http://schemas.microsoft.com/office/drawing/2017/decorative" val="1"/>
              </a:ext>
            </a:extLst>
          </p:cNvPr>
          <p:cNvGrpSpPr/>
          <p:nvPr/>
        </p:nvGrpSpPr>
        <p:grpSpPr>
          <a:xfrm>
            <a:off x="8078459" y="3683710"/>
            <a:ext cx="565746" cy="474065"/>
            <a:chOff x="8432699" y="3683710"/>
            <a:chExt cx="565746" cy="474065"/>
          </a:xfrm>
        </p:grpSpPr>
        <p:sp>
          <p:nvSpPr>
            <p:cNvPr id="69" name="Freeform 29">
              <a:extLst>
                <a:ext uri="{FF2B5EF4-FFF2-40B4-BE49-F238E27FC236}">
                  <a16:creationId xmlns:a16="http://schemas.microsoft.com/office/drawing/2014/main" id="{34860BBC-6F8E-4501-8ADD-C975DAA0D170}"/>
                </a:ext>
              </a:extLst>
            </p:cNvPr>
            <p:cNvSpPr>
              <a:spLocks noEditPoints="1"/>
            </p:cNvSpPr>
            <p:nvPr/>
          </p:nvSpPr>
          <p:spPr bwMode="auto">
            <a:xfrm flipH="1" flipV="1">
              <a:off x="8573765" y="3725506"/>
              <a:ext cx="382716" cy="381183"/>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D128E0D6-19A6-401D-94A7-6B40EB3AC088}"/>
                </a:ext>
              </a:extLst>
            </p:cNvPr>
            <p:cNvSpPr>
              <a:spLocks/>
            </p:cNvSpPr>
            <p:nvPr/>
          </p:nvSpPr>
          <p:spPr bwMode="auto">
            <a:xfrm flipH="1" flipV="1">
              <a:off x="8738266" y="3683710"/>
              <a:ext cx="95679" cy="95296"/>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31">
              <a:extLst>
                <a:ext uri="{FF2B5EF4-FFF2-40B4-BE49-F238E27FC236}">
                  <a16:creationId xmlns:a16="http://schemas.microsoft.com/office/drawing/2014/main" id="{89227EC2-DE13-4DED-ACBD-77ECE5AEA408}"/>
                </a:ext>
              </a:extLst>
            </p:cNvPr>
            <p:cNvSpPr>
              <a:spLocks/>
            </p:cNvSpPr>
            <p:nvPr/>
          </p:nvSpPr>
          <p:spPr bwMode="auto">
            <a:xfrm flipH="1" flipV="1">
              <a:off x="8901088" y="3847552"/>
              <a:ext cx="97357" cy="95296"/>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5" name="person" descr="person">
              <a:extLst>
                <a:ext uri="{FF2B5EF4-FFF2-40B4-BE49-F238E27FC236}">
                  <a16:creationId xmlns:a16="http://schemas.microsoft.com/office/drawing/2014/main" id="{6C2F8B84-D742-45DB-9973-0B1DCEB5648F}"/>
                </a:ext>
              </a:extLst>
            </p:cNvPr>
            <p:cNvGrpSpPr/>
            <p:nvPr/>
          </p:nvGrpSpPr>
          <p:grpSpPr>
            <a:xfrm>
              <a:off x="8432699" y="3797366"/>
              <a:ext cx="299016" cy="360409"/>
              <a:chOff x="5517881" y="3368932"/>
              <a:chExt cx="233375" cy="282416"/>
            </a:xfrm>
          </p:grpSpPr>
          <p:sp>
            <p:nvSpPr>
              <p:cNvPr id="66" name="Freeform: Shape 65">
                <a:extLst>
                  <a:ext uri="{FF2B5EF4-FFF2-40B4-BE49-F238E27FC236}">
                    <a16:creationId xmlns:a16="http://schemas.microsoft.com/office/drawing/2014/main" id="{6D712AA6-F4E8-4ECE-AD82-194D4D2FE39D}"/>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969460C-6F6E-4E32-80EE-00891E1C2837}"/>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9">
            <a:extLst>
              <a:ext uri="{FF2B5EF4-FFF2-40B4-BE49-F238E27FC236}">
                <a16:creationId xmlns:a16="http://schemas.microsoft.com/office/drawing/2014/main" id="{2782290A-6706-4476-A295-EDB5E0AF4FC4}"/>
              </a:ext>
              <a:ext uri="{C183D7F6-B498-43B3-948B-1728B52AA6E4}">
                <adec:decorative xmlns:adec="http://schemas.microsoft.com/office/drawing/2017/decorative" val="1"/>
              </a:ext>
            </a:extLst>
          </p:cNvPr>
          <p:cNvGrpSpPr>
            <a:grpSpLocks noChangeAspect="1"/>
          </p:cNvGrpSpPr>
          <p:nvPr/>
        </p:nvGrpSpPr>
        <p:grpSpPr bwMode="auto">
          <a:xfrm>
            <a:off x="8069263" y="1696625"/>
            <a:ext cx="584139" cy="570394"/>
            <a:chOff x="4783" y="1692"/>
            <a:chExt cx="340" cy="332"/>
          </a:xfrm>
        </p:grpSpPr>
        <p:sp>
          <p:nvSpPr>
            <p:cNvPr id="74" name="Freeform 10">
              <a:extLst>
                <a:ext uri="{FF2B5EF4-FFF2-40B4-BE49-F238E27FC236}">
                  <a16:creationId xmlns:a16="http://schemas.microsoft.com/office/drawing/2014/main" id="{12DB52AE-2C08-4A03-8DBA-EA3485B4B64A}"/>
                </a:ext>
              </a:extLst>
            </p:cNvPr>
            <p:cNvSpPr>
              <a:spLocks/>
            </p:cNvSpPr>
            <p:nvPr/>
          </p:nvSpPr>
          <p:spPr bwMode="auto">
            <a:xfrm>
              <a:off x="4783" y="1692"/>
              <a:ext cx="174" cy="248"/>
            </a:xfrm>
            <a:custGeom>
              <a:avLst/>
              <a:gdLst>
                <a:gd name="T0" fmla="*/ 986 w 4418"/>
                <a:gd name="T1" fmla="*/ 4217 h 6325"/>
                <a:gd name="T2" fmla="*/ 4409 w 4418"/>
                <a:gd name="T3" fmla="*/ 794 h 6325"/>
                <a:gd name="T4" fmla="*/ 4418 w 4418"/>
                <a:gd name="T5" fmla="*/ 794 h 6325"/>
                <a:gd name="T6" fmla="*/ 4418 w 4418"/>
                <a:gd name="T7" fmla="*/ 0 h 6325"/>
                <a:gd name="T8" fmla="*/ 775 w 4418"/>
                <a:gd name="T9" fmla="*/ 2108 h 6325"/>
                <a:gd name="T10" fmla="*/ 775 w 4418"/>
                <a:gd name="T11" fmla="*/ 6325 h 6325"/>
                <a:gd name="T12" fmla="*/ 1443 w 4418"/>
                <a:gd name="T13" fmla="*/ 5937 h 6325"/>
                <a:gd name="T14" fmla="*/ 986 w 4418"/>
                <a:gd name="T15" fmla="*/ 4217 h 6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8" h="6325">
                  <a:moveTo>
                    <a:pt x="986" y="4217"/>
                  </a:moveTo>
                  <a:cubicBezTo>
                    <a:pt x="986" y="2329"/>
                    <a:pt x="2517" y="794"/>
                    <a:pt x="4409" y="794"/>
                  </a:cubicBezTo>
                  <a:lnTo>
                    <a:pt x="4418" y="794"/>
                  </a:lnTo>
                  <a:lnTo>
                    <a:pt x="4418" y="0"/>
                  </a:lnTo>
                  <a:cubicBezTo>
                    <a:pt x="2869" y="0"/>
                    <a:pt x="1549" y="767"/>
                    <a:pt x="775" y="2108"/>
                  </a:cubicBezTo>
                  <a:cubicBezTo>
                    <a:pt x="0" y="3449"/>
                    <a:pt x="0" y="4984"/>
                    <a:pt x="775" y="6325"/>
                  </a:cubicBezTo>
                  <a:lnTo>
                    <a:pt x="1443" y="5937"/>
                  </a:lnTo>
                  <a:cubicBezTo>
                    <a:pt x="1153" y="5434"/>
                    <a:pt x="986" y="4843"/>
                    <a:pt x="986" y="421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1">
              <a:extLst>
                <a:ext uri="{FF2B5EF4-FFF2-40B4-BE49-F238E27FC236}">
                  <a16:creationId xmlns:a16="http://schemas.microsoft.com/office/drawing/2014/main" id="{24E84D52-0991-4FDD-BA39-A5DDEEDE18C0}"/>
                </a:ext>
              </a:extLst>
            </p:cNvPr>
            <p:cNvSpPr>
              <a:spLocks/>
            </p:cNvSpPr>
            <p:nvPr/>
          </p:nvSpPr>
          <p:spPr bwMode="auto">
            <a:xfrm>
              <a:off x="4814" y="1692"/>
              <a:ext cx="309" cy="332"/>
            </a:xfrm>
            <a:custGeom>
              <a:avLst/>
              <a:gdLst>
                <a:gd name="T0" fmla="*/ 3638 w 7840"/>
                <a:gd name="T1" fmla="*/ 0 h 8437"/>
                <a:gd name="T2" fmla="*/ 3638 w 7840"/>
                <a:gd name="T3" fmla="*/ 793 h 8437"/>
                <a:gd name="T4" fmla="*/ 7056 w 7840"/>
                <a:gd name="T5" fmla="*/ 4223 h 8437"/>
                <a:gd name="T6" fmla="*/ 3629 w 7840"/>
                <a:gd name="T7" fmla="*/ 7653 h 8437"/>
                <a:gd name="T8" fmla="*/ 669 w 7840"/>
                <a:gd name="T9" fmla="*/ 5942 h 8437"/>
                <a:gd name="T10" fmla="*/ 0 w 7840"/>
                <a:gd name="T11" fmla="*/ 6330 h 8437"/>
                <a:gd name="T12" fmla="*/ 3638 w 7840"/>
                <a:gd name="T13" fmla="*/ 8437 h 8437"/>
                <a:gd name="T14" fmla="*/ 7840 w 7840"/>
                <a:gd name="T15" fmla="*/ 4223 h 8437"/>
                <a:gd name="T16" fmla="*/ 3638 w 7840"/>
                <a:gd name="T17" fmla="*/ 0 h 8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40" h="8437">
                  <a:moveTo>
                    <a:pt x="3638" y="0"/>
                  </a:moveTo>
                  <a:lnTo>
                    <a:pt x="3638" y="793"/>
                  </a:lnTo>
                  <a:cubicBezTo>
                    <a:pt x="5523" y="793"/>
                    <a:pt x="7056" y="2327"/>
                    <a:pt x="7056" y="4223"/>
                  </a:cubicBezTo>
                  <a:cubicBezTo>
                    <a:pt x="7056" y="6119"/>
                    <a:pt x="5523" y="7653"/>
                    <a:pt x="3629" y="7653"/>
                  </a:cubicBezTo>
                  <a:cubicBezTo>
                    <a:pt x="2361" y="7653"/>
                    <a:pt x="1259" y="6965"/>
                    <a:pt x="669" y="5942"/>
                  </a:cubicBezTo>
                  <a:lnTo>
                    <a:pt x="0" y="6330"/>
                  </a:lnTo>
                  <a:cubicBezTo>
                    <a:pt x="766" y="7670"/>
                    <a:pt x="2087" y="8437"/>
                    <a:pt x="3638" y="8437"/>
                  </a:cubicBezTo>
                  <a:cubicBezTo>
                    <a:pt x="5963" y="8437"/>
                    <a:pt x="7840" y="6551"/>
                    <a:pt x="7840" y="4223"/>
                  </a:cubicBezTo>
                  <a:cubicBezTo>
                    <a:pt x="7840" y="1887"/>
                    <a:pt x="5955" y="0"/>
                    <a:pt x="3638"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3">
              <a:extLst>
                <a:ext uri="{FF2B5EF4-FFF2-40B4-BE49-F238E27FC236}">
                  <a16:creationId xmlns:a16="http://schemas.microsoft.com/office/drawing/2014/main" id="{8FA56785-3AC4-428C-8F98-1F92943AEC72}"/>
                </a:ext>
              </a:extLst>
            </p:cNvPr>
            <p:cNvSpPr>
              <a:spLocks noEditPoints="1"/>
            </p:cNvSpPr>
            <p:nvPr/>
          </p:nvSpPr>
          <p:spPr bwMode="auto">
            <a:xfrm>
              <a:off x="4916" y="1778"/>
              <a:ext cx="82" cy="159"/>
            </a:xfrm>
            <a:custGeom>
              <a:avLst/>
              <a:gdLst>
                <a:gd name="T0" fmla="*/ 1522 w 2103"/>
                <a:gd name="T1" fmla="*/ 2721 h 4037"/>
                <a:gd name="T2" fmla="*/ 1205 w 2103"/>
                <a:gd name="T3" fmla="*/ 2368 h 4037"/>
                <a:gd name="T4" fmla="*/ 1205 w 2103"/>
                <a:gd name="T5" fmla="*/ 3030 h 4037"/>
                <a:gd name="T6" fmla="*/ 1522 w 2103"/>
                <a:gd name="T7" fmla="*/ 2721 h 4037"/>
                <a:gd name="T8" fmla="*/ 889 w 2103"/>
                <a:gd name="T9" fmla="*/ 1625 h 4037"/>
                <a:gd name="T10" fmla="*/ 889 w 2103"/>
                <a:gd name="T11" fmla="*/ 927 h 4037"/>
                <a:gd name="T12" fmla="*/ 581 w 2103"/>
                <a:gd name="T13" fmla="*/ 1246 h 4037"/>
                <a:gd name="T14" fmla="*/ 889 w 2103"/>
                <a:gd name="T15" fmla="*/ 1625 h 4037"/>
                <a:gd name="T16" fmla="*/ 2103 w 2103"/>
                <a:gd name="T17" fmla="*/ 2694 h 4037"/>
                <a:gd name="T18" fmla="*/ 1874 w 2103"/>
                <a:gd name="T19" fmla="*/ 3286 h 4037"/>
                <a:gd name="T20" fmla="*/ 1205 w 2103"/>
                <a:gd name="T21" fmla="*/ 3560 h 4037"/>
                <a:gd name="T22" fmla="*/ 1205 w 2103"/>
                <a:gd name="T23" fmla="*/ 4037 h 4037"/>
                <a:gd name="T24" fmla="*/ 889 w 2103"/>
                <a:gd name="T25" fmla="*/ 4037 h 4037"/>
                <a:gd name="T26" fmla="*/ 889 w 2103"/>
                <a:gd name="T27" fmla="*/ 3569 h 4037"/>
                <a:gd name="T28" fmla="*/ 61 w 2103"/>
                <a:gd name="T29" fmla="*/ 3366 h 4037"/>
                <a:gd name="T30" fmla="*/ 61 w 2103"/>
                <a:gd name="T31" fmla="*/ 2756 h 4037"/>
                <a:gd name="T32" fmla="*/ 440 w 2103"/>
                <a:gd name="T33" fmla="*/ 2942 h 4037"/>
                <a:gd name="T34" fmla="*/ 889 w 2103"/>
                <a:gd name="T35" fmla="*/ 3048 h 4037"/>
                <a:gd name="T36" fmla="*/ 889 w 2103"/>
                <a:gd name="T37" fmla="*/ 2244 h 4037"/>
                <a:gd name="T38" fmla="*/ 202 w 2103"/>
                <a:gd name="T39" fmla="*/ 1846 h 4037"/>
                <a:gd name="T40" fmla="*/ 0 w 2103"/>
                <a:gd name="T41" fmla="*/ 1281 h 4037"/>
                <a:gd name="T42" fmla="*/ 246 w 2103"/>
                <a:gd name="T43" fmla="*/ 689 h 4037"/>
                <a:gd name="T44" fmla="*/ 889 w 2103"/>
                <a:gd name="T45" fmla="*/ 406 h 4037"/>
                <a:gd name="T46" fmla="*/ 889 w 2103"/>
                <a:gd name="T47" fmla="*/ 0 h 4037"/>
                <a:gd name="T48" fmla="*/ 1205 w 2103"/>
                <a:gd name="T49" fmla="*/ 0 h 4037"/>
                <a:gd name="T50" fmla="*/ 1205 w 2103"/>
                <a:gd name="T51" fmla="*/ 397 h 4037"/>
                <a:gd name="T52" fmla="*/ 1892 w 2103"/>
                <a:gd name="T53" fmla="*/ 548 h 4037"/>
                <a:gd name="T54" fmla="*/ 1892 w 2103"/>
                <a:gd name="T55" fmla="*/ 1148 h 4037"/>
                <a:gd name="T56" fmla="*/ 1205 w 2103"/>
                <a:gd name="T57" fmla="*/ 919 h 4037"/>
                <a:gd name="T58" fmla="*/ 1205 w 2103"/>
                <a:gd name="T59" fmla="*/ 1749 h 4037"/>
                <a:gd name="T60" fmla="*/ 1892 w 2103"/>
                <a:gd name="T61" fmla="*/ 2147 h 4037"/>
                <a:gd name="T62" fmla="*/ 2103 w 2103"/>
                <a:gd name="T63" fmla="*/ 2694 h 4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3" h="4037">
                  <a:moveTo>
                    <a:pt x="1522" y="2721"/>
                  </a:moveTo>
                  <a:cubicBezTo>
                    <a:pt x="1522" y="2580"/>
                    <a:pt x="1417" y="2465"/>
                    <a:pt x="1205" y="2368"/>
                  </a:cubicBezTo>
                  <a:lnTo>
                    <a:pt x="1205" y="3030"/>
                  </a:lnTo>
                  <a:cubicBezTo>
                    <a:pt x="1417" y="3004"/>
                    <a:pt x="1522" y="2898"/>
                    <a:pt x="1522" y="2721"/>
                  </a:cubicBezTo>
                  <a:close/>
                  <a:moveTo>
                    <a:pt x="889" y="1625"/>
                  </a:moveTo>
                  <a:lnTo>
                    <a:pt x="889" y="927"/>
                  </a:lnTo>
                  <a:cubicBezTo>
                    <a:pt x="686" y="963"/>
                    <a:pt x="581" y="1069"/>
                    <a:pt x="581" y="1246"/>
                  </a:cubicBezTo>
                  <a:cubicBezTo>
                    <a:pt x="581" y="1405"/>
                    <a:pt x="686" y="1528"/>
                    <a:pt x="889" y="1625"/>
                  </a:cubicBezTo>
                  <a:close/>
                  <a:moveTo>
                    <a:pt x="2103" y="2694"/>
                  </a:moveTo>
                  <a:cubicBezTo>
                    <a:pt x="2103" y="2942"/>
                    <a:pt x="2024" y="3136"/>
                    <a:pt x="1874" y="3286"/>
                  </a:cubicBezTo>
                  <a:cubicBezTo>
                    <a:pt x="1725" y="3437"/>
                    <a:pt x="1496" y="3525"/>
                    <a:pt x="1205" y="3560"/>
                  </a:cubicBezTo>
                  <a:lnTo>
                    <a:pt x="1205" y="4037"/>
                  </a:lnTo>
                  <a:lnTo>
                    <a:pt x="889" y="4037"/>
                  </a:lnTo>
                  <a:lnTo>
                    <a:pt x="889" y="3569"/>
                  </a:lnTo>
                  <a:cubicBezTo>
                    <a:pt x="589" y="3569"/>
                    <a:pt x="308" y="3498"/>
                    <a:pt x="61" y="3366"/>
                  </a:cubicBezTo>
                  <a:lnTo>
                    <a:pt x="61" y="2756"/>
                  </a:lnTo>
                  <a:cubicBezTo>
                    <a:pt x="141" y="2818"/>
                    <a:pt x="264" y="2880"/>
                    <a:pt x="440" y="2942"/>
                  </a:cubicBezTo>
                  <a:cubicBezTo>
                    <a:pt x="616" y="3004"/>
                    <a:pt x="765" y="3039"/>
                    <a:pt x="889" y="3048"/>
                  </a:cubicBezTo>
                  <a:lnTo>
                    <a:pt x="889" y="2244"/>
                  </a:lnTo>
                  <a:cubicBezTo>
                    <a:pt x="563" y="2120"/>
                    <a:pt x="334" y="1988"/>
                    <a:pt x="202" y="1846"/>
                  </a:cubicBezTo>
                  <a:cubicBezTo>
                    <a:pt x="70" y="1705"/>
                    <a:pt x="0" y="1519"/>
                    <a:pt x="0" y="1281"/>
                  </a:cubicBezTo>
                  <a:cubicBezTo>
                    <a:pt x="0" y="1051"/>
                    <a:pt x="79" y="848"/>
                    <a:pt x="246" y="689"/>
                  </a:cubicBezTo>
                  <a:cubicBezTo>
                    <a:pt x="413" y="530"/>
                    <a:pt x="625" y="433"/>
                    <a:pt x="889" y="406"/>
                  </a:cubicBezTo>
                  <a:lnTo>
                    <a:pt x="889" y="0"/>
                  </a:lnTo>
                  <a:lnTo>
                    <a:pt x="1205" y="0"/>
                  </a:lnTo>
                  <a:lnTo>
                    <a:pt x="1205" y="397"/>
                  </a:lnTo>
                  <a:cubicBezTo>
                    <a:pt x="1513" y="415"/>
                    <a:pt x="1742" y="459"/>
                    <a:pt x="1892" y="548"/>
                  </a:cubicBezTo>
                  <a:lnTo>
                    <a:pt x="1892" y="1148"/>
                  </a:lnTo>
                  <a:cubicBezTo>
                    <a:pt x="1689" y="1025"/>
                    <a:pt x="1461" y="945"/>
                    <a:pt x="1205" y="919"/>
                  </a:cubicBezTo>
                  <a:lnTo>
                    <a:pt x="1205" y="1749"/>
                  </a:lnTo>
                  <a:cubicBezTo>
                    <a:pt x="1531" y="1864"/>
                    <a:pt x="1760" y="1997"/>
                    <a:pt x="1892" y="2147"/>
                  </a:cubicBezTo>
                  <a:cubicBezTo>
                    <a:pt x="2041" y="2297"/>
                    <a:pt x="2103" y="2474"/>
                    <a:pt x="2103" y="269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16">
            <a:extLst>
              <a:ext uri="{FF2B5EF4-FFF2-40B4-BE49-F238E27FC236}">
                <a16:creationId xmlns:a16="http://schemas.microsoft.com/office/drawing/2014/main" id="{7DCEE27F-7B35-47F2-801B-D3082F729998}"/>
              </a:ext>
              <a:ext uri="{C183D7F6-B498-43B3-948B-1728B52AA6E4}">
                <adec:decorative xmlns:adec="http://schemas.microsoft.com/office/drawing/2017/decorative" val="1"/>
              </a:ext>
            </a:extLst>
          </p:cNvPr>
          <p:cNvGrpSpPr>
            <a:grpSpLocks noChangeAspect="1"/>
          </p:cNvGrpSpPr>
          <p:nvPr/>
        </p:nvGrpSpPr>
        <p:grpSpPr bwMode="auto">
          <a:xfrm>
            <a:off x="8078239" y="2642420"/>
            <a:ext cx="566158" cy="566158"/>
            <a:chOff x="4721" y="2111"/>
            <a:chExt cx="374" cy="374"/>
          </a:xfrm>
        </p:grpSpPr>
        <p:sp>
          <p:nvSpPr>
            <p:cNvPr id="79" name="Rectangle 17">
              <a:extLst>
                <a:ext uri="{FF2B5EF4-FFF2-40B4-BE49-F238E27FC236}">
                  <a16:creationId xmlns:a16="http://schemas.microsoft.com/office/drawing/2014/main" id="{B93D7211-B327-4981-9048-2C274880AFAA}"/>
                </a:ext>
              </a:extLst>
            </p:cNvPr>
            <p:cNvSpPr>
              <a:spLocks noChangeArrowheads="1"/>
            </p:cNvSpPr>
            <p:nvPr/>
          </p:nvSpPr>
          <p:spPr bwMode="auto">
            <a:xfrm>
              <a:off x="4721" y="2450"/>
              <a:ext cx="374"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8">
              <a:extLst>
                <a:ext uri="{FF2B5EF4-FFF2-40B4-BE49-F238E27FC236}">
                  <a16:creationId xmlns:a16="http://schemas.microsoft.com/office/drawing/2014/main" id="{ABFF3DCE-8337-4284-97FC-71C1DE274387}"/>
                </a:ext>
              </a:extLst>
            </p:cNvPr>
            <p:cNvSpPr>
              <a:spLocks noChangeArrowheads="1"/>
            </p:cNvSpPr>
            <p:nvPr/>
          </p:nvSpPr>
          <p:spPr bwMode="auto">
            <a:xfrm>
              <a:off x="4891" y="2111"/>
              <a:ext cx="35" cy="25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19">
              <a:extLst>
                <a:ext uri="{FF2B5EF4-FFF2-40B4-BE49-F238E27FC236}">
                  <a16:creationId xmlns:a16="http://schemas.microsoft.com/office/drawing/2014/main" id="{74A6AE53-0740-485B-8A6A-23116E293372}"/>
                </a:ext>
              </a:extLst>
            </p:cNvPr>
            <p:cNvSpPr>
              <a:spLocks/>
            </p:cNvSpPr>
            <p:nvPr/>
          </p:nvSpPr>
          <p:spPr bwMode="auto">
            <a:xfrm>
              <a:off x="4891" y="2111"/>
              <a:ext cx="35" cy="257"/>
            </a:xfrm>
            <a:custGeom>
              <a:avLst/>
              <a:gdLst>
                <a:gd name="T0" fmla="*/ 35 w 35"/>
                <a:gd name="T1" fmla="*/ 0 h 257"/>
                <a:gd name="T2" fmla="*/ 35 w 35"/>
                <a:gd name="T3" fmla="*/ 257 h 257"/>
                <a:gd name="T4" fmla="*/ 0 w 35"/>
                <a:gd name="T5" fmla="*/ 257 h 257"/>
                <a:gd name="T6" fmla="*/ 0 w 35"/>
                <a:gd name="T7" fmla="*/ 0 h 257"/>
              </a:gdLst>
              <a:ahLst/>
              <a:cxnLst>
                <a:cxn ang="0">
                  <a:pos x="T0" y="T1"/>
                </a:cxn>
                <a:cxn ang="0">
                  <a:pos x="T2" y="T3"/>
                </a:cxn>
                <a:cxn ang="0">
                  <a:pos x="T4" y="T5"/>
                </a:cxn>
                <a:cxn ang="0">
                  <a:pos x="T6" y="T7"/>
                </a:cxn>
              </a:cxnLst>
              <a:rect l="0" t="0" r="r" b="b"/>
              <a:pathLst>
                <a:path w="35" h="257">
                  <a:moveTo>
                    <a:pt x="35" y="0"/>
                  </a:moveTo>
                  <a:lnTo>
                    <a:pt x="35" y="257"/>
                  </a:lnTo>
                  <a:lnTo>
                    <a:pt x="0" y="2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20">
              <a:extLst>
                <a:ext uri="{FF2B5EF4-FFF2-40B4-BE49-F238E27FC236}">
                  <a16:creationId xmlns:a16="http://schemas.microsoft.com/office/drawing/2014/main" id="{1E8872A4-D437-4310-81D6-A8532CB09CE0}"/>
                </a:ext>
              </a:extLst>
            </p:cNvPr>
            <p:cNvSpPr>
              <a:spLocks/>
            </p:cNvSpPr>
            <p:nvPr/>
          </p:nvSpPr>
          <p:spPr bwMode="auto">
            <a:xfrm>
              <a:off x="4827" y="2309"/>
              <a:ext cx="106" cy="106"/>
            </a:xfrm>
            <a:custGeom>
              <a:avLst/>
              <a:gdLst>
                <a:gd name="T0" fmla="*/ 106 w 106"/>
                <a:gd name="T1" fmla="*/ 81 h 106"/>
                <a:gd name="T2" fmla="*/ 81 w 106"/>
                <a:gd name="T3" fmla="*/ 106 h 106"/>
                <a:gd name="T4" fmla="*/ 0 w 106"/>
                <a:gd name="T5" fmla="*/ 25 h 106"/>
                <a:gd name="T6" fmla="*/ 24 w 106"/>
                <a:gd name="T7" fmla="*/ 0 h 106"/>
                <a:gd name="T8" fmla="*/ 106 w 106"/>
                <a:gd name="T9" fmla="*/ 81 h 106"/>
              </a:gdLst>
              <a:ahLst/>
              <a:cxnLst>
                <a:cxn ang="0">
                  <a:pos x="T0" y="T1"/>
                </a:cxn>
                <a:cxn ang="0">
                  <a:pos x="T2" y="T3"/>
                </a:cxn>
                <a:cxn ang="0">
                  <a:pos x="T4" y="T5"/>
                </a:cxn>
                <a:cxn ang="0">
                  <a:pos x="T6" y="T7"/>
                </a:cxn>
                <a:cxn ang="0">
                  <a:pos x="T8" y="T9"/>
                </a:cxn>
              </a:cxnLst>
              <a:rect l="0" t="0" r="r" b="b"/>
              <a:pathLst>
                <a:path w="106" h="106">
                  <a:moveTo>
                    <a:pt x="106" y="81"/>
                  </a:moveTo>
                  <a:lnTo>
                    <a:pt x="81" y="106"/>
                  </a:lnTo>
                  <a:lnTo>
                    <a:pt x="0" y="25"/>
                  </a:lnTo>
                  <a:lnTo>
                    <a:pt x="24" y="0"/>
                  </a:lnTo>
                  <a:lnTo>
                    <a:pt x="106" y="8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21">
              <a:extLst>
                <a:ext uri="{FF2B5EF4-FFF2-40B4-BE49-F238E27FC236}">
                  <a16:creationId xmlns:a16="http://schemas.microsoft.com/office/drawing/2014/main" id="{A18A91FB-EA97-4186-B124-F5CC09852FE0}"/>
                </a:ext>
              </a:extLst>
            </p:cNvPr>
            <p:cNvSpPr>
              <a:spLocks/>
            </p:cNvSpPr>
            <p:nvPr/>
          </p:nvSpPr>
          <p:spPr bwMode="auto">
            <a:xfrm>
              <a:off x="4883" y="2309"/>
              <a:ext cx="107" cy="106"/>
            </a:xfrm>
            <a:custGeom>
              <a:avLst/>
              <a:gdLst>
                <a:gd name="T0" fmla="*/ 25 w 107"/>
                <a:gd name="T1" fmla="*/ 106 h 106"/>
                <a:gd name="T2" fmla="*/ 0 w 107"/>
                <a:gd name="T3" fmla="*/ 81 h 106"/>
                <a:gd name="T4" fmla="*/ 82 w 107"/>
                <a:gd name="T5" fmla="*/ 0 h 106"/>
                <a:gd name="T6" fmla="*/ 107 w 107"/>
                <a:gd name="T7" fmla="*/ 24 h 106"/>
                <a:gd name="T8" fmla="*/ 25 w 107"/>
                <a:gd name="T9" fmla="*/ 106 h 106"/>
              </a:gdLst>
              <a:ahLst/>
              <a:cxnLst>
                <a:cxn ang="0">
                  <a:pos x="T0" y="T1"/>
                </a:cxn>
                <a:cxn ang="0">
                  <a:pos x="T2" y="T3"/>
                </a:cxn>
                <a:cxn ang="0">
                  <a:pos x="T4" y="T5"/>
                </a:cxn>
                <a:cxn ang="0">
                  <a:pos x="T6" y="T7"/>
                </a:cxn>
                <a:cxn ang="0">
                  <a:pos x="T8" y="T9"/>
                </a:cxn>
              </a:cxnLst>
              <a:rect l="0" t="0" r="r" b="b"/>
              <a:pathLst>
                <a:path w="107" h="106">
                  <a:moveTo>
                    <a:pt x="25" y="106"/>
                  </a:moveTo>
                  <a:lnTo>
                    <a:pt x="0" y="81"/>
                  </a:lnTo>
                  <a:lnTo>
                    <a:pt x="82" y="0"/>
                  </a:lnTo>
                  <a:lnTo>
                    <a:pt x="107" y="24"/>
                  </a:lnTo>
                  <a:lnTo>
                    <a:pt x="25" y="10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0410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1+#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cBhvr additive="base">
                                        <p:cTn id="16" dur="500" fill="hold"/>
                                        <p:tgtEl>
                                          <p:spTgt spid="78"/>
                                        </p:tgtEl>
                                        <p:attrNameLst>
                                          <p:attrName>ppt_x</p:attrName>
                                        </p:attrNameLst>
                                      </p:cBhvr>
                                      <p:tavLst>
                                        <p:tav tm="0">
                                          <p:val>
                                            <p:strVal val="1+#ppt_w/2"/>
                                          </p:val>
                                        </p:tav>
                                        <p:tav tm="100000">
                                          <p:val>
                                            <p:strVal val="#ppt_x"/>
                                          </p:val>
                                        </p:tav>
                                      </p:tavLst>
                                    </p:anim>
                                    <p:anim calcmode="lin" valueType="num">
                                      <p:cBhvr additive="base">
                                        <p:cTn id="17" dur="500" fill="hold"/>
                                        <p:tgtEl>
                                          <p:spTgt spid="78"/>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1+#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1+#ppt_w/2"/>
                                          </p:val>
                                        </p:tav>
                                        <p:tav tm="100000">
                                          <p:val>
                                            <p:strVal val="#ppt_x"/>
                                          </p:val>
                                        </p:tav>
                                      </p:tavLst>
                                    </p:anim>
                                    <p:anim calcmode="lin" valueType="num">
                                      <p:cBhvr additive="base">
                                        <p:cTn id="26" dur="500" fill="hold"/>
                                        <p:tgtEl>
                                          <p:spTgt spid="8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88"/>
                                        </p:tgtEl>
                                        <p:attrNameLst>
                                          <p:attrName>style.visibility</p:attrName>
                                        </p:attrNameLst>
                                      </p:cBhvr>
                                      <p:to>
                                        <p:strVal val="visible"/>
                                      </p:to>
                                    </p:set>
                                    <p:anim calcmode="lin" valueType="num">
                                      <p:cBhvr additive="base">
                                        <p:cTn id="34" dur="500" fill="hold"/>
                                        <p:tgtEl>
                                          <p:spTgt spid="88"/>
                                        </p:tgtEl>
                                        <p:attrNameLst>
                                          <p:attrName>ppt_x</p:attrName>
                                        </p:attrNameLst>
                                      </p:cBhvr>
                                      <p:tavLst>
                                        <p:tav tm="0">
                                          <p:val>
                                            <p:strVal val="1+#ppt_w/2"/>
                                          </p:val>
                                        </p:tav>
                                        <p:tav tm="100000">
                                          <p:val>
                                            <p:strVal val="#ppt_x"/>
                                          </p:val>
                                        </p:tav>
                                      </p:tavLst>
                                    </p:anim>
                                    <p:anim calcmode="lin" valueType="num">
                                      <p:cBhvr additive="base">
                                        <p:cTn id="35" dur="500" fill="hold"/>
                                        <p:tgtEl>
                                          <p:spTgt spid="8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1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82">
            <a:extLst>
              <a:ext uri="{FF2B5EF4-FFF2-40B4-BE49-F238E27FC236}">
                <a16:creationId xmlns:a16="http://schemas.microsoft.com/office/drawing/2014/main" id="{1CFF4907-4A05-4096-9240-03D63BA46346}"/>
              </a:ext>
            </a:extLst>
          </p:cNvPr>
          <p:cNvSpPr>
            <a:spLocks noGrp="1"/>
          </p:cNvSpPr>
          <p:nvPr>
            <p:ph type="title"/>
          </p:nvPr>
        </p:nvSpPr>
        <p:spPr>
          <a:xfrm>
            <a:off x="455613" y="620713"/>
            <a:ext cx="11306175" cy="403225"/>
          </a:xfrm>
        </p:spPr>
        <p:txBody>
          <a:bodyPr/>
          <a:lstStyle/>
          <a:p>
            <a:r>
              <a:rPr lang="en-US" dirty="0"/>
              <a:t>Unlock your financial value—</a:t>
            </a:r>
            <a:r>
              <a:rPr lang="en-US" dirty="0">
                <a:solidFill>
                  <a:schemeClr val="tx2"/>
                </a:solidFill>
              </a:rPr>
              <a:t>in the cloud</a:t>
            </a:r>
          </a:p>
        </p:txBody>
      </p:sp>
      <p:sp>
        <p:nvSpPr>
          <p:cNvPr id="29" name="TextBox 28">
            <a:extLst>
              <a:ext uri="{FF2B5EF4-FFF2-40B4-BE49-F238E27FC236}">
                <a16:creationId xmlns:a16="http://schemas.microsoft.com/office/drawing/2014/main" id="{9E892D24-A5D9-40DB-876C-849CF47F4492}"/>
              </a:ext>
            </a:extLst>
          </p:cNvPr>
          <p:cNvSpPr txBox="1"/>
          <p:nvPr/>
        </p:nvSpPr>
        <p:spPr>
          <a:xfrm>
            <a:off x="455995" y="1212355"/>
            <a:ext cx="11713756"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0078D3"/>
                </a:solidFill>
                <a:effectLst/>
                <a:uLnTx/>
                <a:uFillTx/>
                <a:latin typeface="Segoe UI" panose="020B0502040204020203" pitchFamily="34" charset="0"/>
                <a:ea typeface="+mn-ea"/>
                <a:cs typeface="+mn-cs"/>
              </a:rPr>
              <a:t>Digital</a:t>
            </a:r>
            <a:r>
              <a:rPr kumimoji="0" lang="fr-FR"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transformation accompanies </a:t>
            </a:r>
            <a:r>
              <a:rPr kumimoji="0" lang="fr-FR" sz="2400" b="0" i="0" u="none" strike="noStrike" kern="1200" cap="none" spc="0" normalizeH="0" baseline="0" noProof="0" dirty="0">
                <a:ln>
                  <a:noFill/>
                </a:ln>
                <a:solidFill>
                  <a:srgbClr val="0078D3"/>
                </a:solidFill>
                <a:effectLst/>
                <a:uLnTx/>
                <a:uFillTx/>
                <a:latin typeface="Segoe UI" panose="020B0502040204020203" pitchFamily="34" charset="0"/>
                <a:ea typeface="+mn-ea"/>
                <a:cs typeface="+mn-cs"/>
              </a:rPr>
              <a:t>financial</a:t>
            </a:r>
            <a:r>
              <a:rPr kumimoji="0" lang="fr-FR"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transformation </a:t>
            </a:r>
          </a:p>
        </p:txBody>
      </p:sp>
      <p:sp>
        <p:nvSpPr>
          <p:cNvPr id="63" name="TextBox 62">
            <a:extLst>
              <a:ext uri="{FF2B5EF4-FFF2-40B4-BE49-F238E27FC236}">
                <a16:creationId xmlns:a16="http://schemas.microsoft.com/office/drawing/2014/main" id="{9D8AD2E7-4DE3-4485-B584-17B13C1CB72D}"/>
              </a:ext>
            </a:extLst>
          </p:cNvPr>
          <p:cNvSpPr txBox="1"/>
          <p:nvPr/>
        </p:nvSpPr>
        <p:spPr>
          <a:xfrm>
            <a:off x="455613" y="2207756"/>
            <a:ext cx="11534998" cy="424732"/>
          </a:xfrm>
          <a:prstGeom prst="rect">
            <a:avLst/>
          </a:prstGeom>
          <a:noFill/>
        </p:spPr>
        <p:txBody>
          <a:bodyPr wrap="square" lIns="0" rtlCol="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When moving to the cloud, it is important to understand how Azure will impact:</a:t>
            </a:r>
          </a:p>
        </p:txBody>
      </p:sp>
      <p:grpSp>
        <p:nvGrpSpPr>
          <p:cNvPr id="4" name="Group 3">
            <a:extLst>
              <a:ext uri="{FF2B5EF4-FFF2-40B4-BE49-F238E27FC236}">
                <a16:creationId xmlns:a16="http://schemas.microsoft.com/office/drawing/2014/main" id="{750AA19A-1CE5-4603-9203-6DFAF61A6CC4}"/>
              </a:ext>
              <a:ext uri="{C183D7F6-B498-43B3-948B-1728B52AA6E4}">
                <adec:decorative xmlns:adec="http://schemas.microsoft.com/office/drawing/2017/decorative" val="1"/>
              </a:ext>
            </a:extLst>
          </p:cNvPr>
          <p:cNvGrpSpPr/>
          <p:nvPr/>
        </p:nvGrpSpPr>
        <p:grpSpPr>
          <a:xfrm>
            <a:off x="8302625" y="3377217"/>
            <a:ext cx="1343639" cy="1343639"/>
            <a:chOff x="8464626" y="3377217"/>
            <a:chExt cx="1343639" cy="1343639"/>
          </a:xfrm>
        </p:grpSpPr>
        <p:sp>
          <p:nvSpPr>
            <p:cNvPr id="32" name="Oval 31">
              <a:extLst>
                <a:ext uri="{FF2B5EF4-FFF2-40B4-BE49-F238E27FC236}">
                  <a16:creationId xmlns:a16="http://schemas.microsoft.com/office/drawing/2014/main" id="{D3250E09-1A0D-43F3-9386-9BBBE6E05E49}"/>
                </a:ext>
              </a:extLst>
            </p:cNvPr>
            <p:cNvSpPr/>
            <p:nvPr/>
          </p:nvSpPr>
          <p:spPr bwMode="auto">
            <a:xfrm>
              <a:off x="8464626"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modular">
              <a:extLst>
                <a:ext uri="{FF2B5EF4-FFF2-40B4-BE49-F238E27FC236}">
                  <a16:creationId xmlns:a16="http://schemas.microsoft.com/office/drawing/2014/main" id="{9327ED82-0418-40A5-9E14-66CEC0533669}"/>
                </a:ext>
                <a:ext uri="{C183D7F6-B498-43B3-948B-1728B52AA6E4}">
                  <adec:decorative xmlns:adec="http://schemas.microsoft.com/office/drawing/2017/decorative" val="1"/>
                </a:ext>
              </a:extLst>
            </p:cNvPr>
            <p:cNvGrpSpPr>
              <a:grpSpLocks noChangeAspect="1"/>
            </p:cNvGrpSpPr>
            <p:nvPr/>
          </p:nvGrpSpPr>
          <p:grpSpPr bwMode="auto">
            <a:xfrm>
              <a:off x="8861070" y="3773660"/>
              <a:ext cx="550751" cy="550753"/>
              <a:chOff x="5201" y="3064"/>
              <a:chExt cx="243" cy="243"/>
            </a:xfrm>
          </p:grpSpPr>
          <p:sp>
            <p:nvSpPr>
              <p:cNvPr id="64" name="AutoShape 143">
                <a:extLst>
                  <a:ext uri="{FF2B5EF4-FFF2-40B4-BE49-F238E27FC236}">
                    <a16:creationId xmlns:a16="http://schemas.microsoft.com/office/drawing/2014/main" id="{F5F18200-EE15-43DD-9917-73CADEC1E639}"/>
                  </a:ext>
                </a:extLst>
              </p:cNvPr>
              <p:cNvSpPr>
                <a:spLocks noChangeAspect="1" noChangeArrowheads="1" noTextEdit="1"/>
              </p:cNvSpPr>
              <p:nvPr/>
            </p:nvSpPr>
            <p:spPr bwMode="auto">
              <a:xfrm>
                <a:off x="5201" y="3064"/>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145">
                <a:extLst>
                  <a:ext uri="{FF2B5EF4-FFF2-40B4-BE49-F238E27FC236}">
                    <a16:creationId xmlns:a16="http://schemas.microsoft.com/office/drawing/2014/main" id="{27596EA4-16F4-4757-A3D3-EDACE44042AB}"/>
                  </a:ext>
                </a:extLst>
              </p:cNvPr>
              <p:cNvSpPr>
                <a:spLocks noChangeArrowheads="1"/>
              </p:cNvSpPr>
              <p:nvPr/>
            </p:nvSpPr>
            <p:spPr bwMode="auto">
              <a:xfrm>
                <a:off x="5201" y="3065"/>
                <a:ext cx="243" cy="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146">
                <a:extLst>
                  <a:ext uri="{FF2B5EF4-FFF2-40B4-BE49-F238E27FC236}">
                    <a16:creationId xmlns:a16="http://schemas.microsoft.com/office/drawing/2014/main" id="{8F1512C0-4F9C-498C-AA1A-FE90B3E73C74}"/>
                  </a:ext>
                </a:extLst>
              </p:cNvPr>
              <p:cNvSpPr>
                <a:spLocks noChangeArrowheads="1"/>
              </p:cNvSpPr>
              <p:nvPr/>
            </p:nvSpPr>
            <p:spPr bwMode="auto">
              <a:xfrm>
                <a:off x="5201" y="3091"/>
                <a:ext cx="243" cy="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Rectangle 147">
                <a:extLst>
                  <a:ext uri="{FF2B5EF4-FFF2-40B4-BE49-F238E27FC236}">
                    <a16:creationId xmlns:a16="http://schemas.microsoft.com/office/drawing/2014/main" id="{BAF42939-D9B4-43AF-B8A8-DEC0CF3404A8}"/>
                  </a:ext>
                </a:extLst>
              </p:cNvPr>
              <p:cNvSpPr>
                <a:spLocks noChangeArrowheads="1"/>
              </p:cNvSpPr>
              <p:nvPr/>
            </p:nvSpPr>
            <p:spPr bwMode="auto">
              <a:xfrm>
                <a:off x="5201" y="3192"/>
                <a:ext cx="51"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148">
                <a:extLst>
                  <a:ext uri="{FF2B5EF4-FFF2-40B4-BE49-F238E27FC236}">
                    <a16:creationId xmlns:a16="http://schemas.microsoft.com/office/drawing/2014/main" id="{E1829587-A463-4A91-9165-A7D31F5E2326}"/>
                  </a:ext>
                </a:extLst>
              </p:cNvPr>
              <p:cNvSpPr>
                <a:spLocks noChangeArrowheads="1"/>
              </p:cNvSpPr>
              <p:nvPr/>
            </p:nvSpPr>
            <p:spPr bwMode="auto">
              <a:xfrm>
                <a:off x="5266" y="3192"/>
                <a:ext cx="50"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149">
                <a:extLst>
                  <a:ext uri="{FF2B5EF4-FFF2-40B4-BE49-F238E27FC236}">
                    <a16:creationId xmlns:a16="http://schemas.microsoft.com/office/drawing/2014/main" id="{41090E6A-3EF2-43D9-8163-870D7E48BF17}"/>
                  </a:ext>
                </a:extLst>
              </p:cNvPr>
              <p:cNvSpPr>
                <a:spLocks noChangeArrowheads="1"/>
              </p:cNvSpPr>
              <p:nvPr/>
            </p:nvSpPr>
            <p:spPr bwMode="auto">
              <a:xfrm>
                <a:off x="5329" y="3192"/>
                <a:ext cx="50" cy="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150">
                <a:extLst>
                  <a:ext uri="{FF2B5EF4-FFF2-40B4-BE49-F238E27FC236}">
                    <a16:creationId xmlns:a16="http://schemas.microsoft.com/office/drawing/2014/main" id="{B6B6D88C-C877-4AA8-9BB3-EB243B58FFE3}"/>
                  </a:ext>
                </a:extLst>
              </p:cNvPr>
              <p:cNvSpPr>
                <a:spLocks/>
              </p:cNvSpPr>
              <p:nvPr/>
            </p:nvSpPr>
            <p:spPr bwMode="auto">
              <a:xfrm>
                <a:off x="5392" y="3192"/>
                <a:ext cx="52" cy="52"/>
              </a:xfrm>
              <a:custGeom>
                <a:avLst/>
                <a:gdLst>
                  <a:gd name="T0" fmla="*/ 52 w 52"/>
                  <a:gd name="T1" fmla="*/ 0 h 52"/>
                  <a:gd name="T2" fmla="*/ 0 w 52"/>
                  <a:gd name="T3" fmla="*/ 0 h 52"/>
                  <a:gd name="T4" fmla="*/ 0 w 52"/>
                  <a:gd name="T5" fmla="*/ 52 h 52"/>
                  <a:gd name="T6" fmla="*/ 52 w 52"/>
                  <a:gd name="T7" fmla="*/ 52 h 52"/>
                  <a:gd name="T8" fmla="*/ 52 w 52"/>
                  <a:gd name="T9" fmla="*/ 0 h 52"/>
                  <a:gd name="T10" fmla="*/ 52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52" y="0"/>
                    </a:moveTo>
                    <a:lnTo>
                      <a:pt x="0" y="0"/>
                    </a:lnTo>
                    <a:lnTo>
                      <a:pt x="0" y="52"/>
                    </a:lnTo>
                    <a:lnTo>
                      <a:pt x="52" y="52"/>
                    </a:lnTo>
                    <a:lnTo>
                      <a:pt x="52" y="0"/>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151">
                <a:extLst>
                  <a:ext uri="{FF2B5EF4-FFF2-40B4-BE49-F238E27FC236}">
                    <a16:creationId xmlns:a16="http://schemas.microsoft.com/office/drawing/2014/main" id="{497B5BD0-FB56-4935-AF32-2BF8A02F7A17}"/>
                  </a:ext>
                </a:extLst>
              </p:cNvPr>
              <p:cNvSpPr>
                <a:spLocks noChangeArrowheads="1"/>
              </p:cNvSpPr>
              <p:nvPr/>
            </p:nvSpPr>
            <p:spPr bwMode="auto">
              <a:xfrm>
                <a:off x="5201" y="3256"/>
                <a:ext cx="115" cy="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152">
                <a:extLst>
                  <a:ext uri="{FF2B5EF4-FFF2-40B4-BE49-F238E27FC236}">
                    <a16:creationId xmlns:a16="http://schemas.microsoft.com/office/drawing/2014/main" id="{DCB8059D-C128-4118-A329-86F64661591A}"/>
                  </a:ext>
                </a:extLst>
              </p:cNvPr>
              <p:cNvSpPr>
                <a:spLocks noChangeArrowheads="1"/>
              </p:cNvSpPr>
              <p:nvPr/>
            </p:nvSpPr>
            <p:spPr bwMode="auto">
              <a:xfrm>
                <a:off x="5329" y="3256"/>
                <a:ext cx="115" cy="5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153">
                <a:extLst>
                  <a:ext uri="{FF2B5EF4-FFF2-40B4-BE49-F238E27FC236}">
                    <a16:creationId xmlns:a16="http://schemas.microsoft.com/office/drawing/2014/main" id="{ED8F225F-2BF8-4A2B-8EB5-BDD798B1A0D1}"/>
                  </a:ext>
                </a:extLst>
              </p:cNvPr>
              <p:cNvSpPr>
                <a:spLocks/>
              </p:cNvSpPr>
              <p:nvPr/>
            </p:nvSpPr>
            <p:spPr bwMode="auto">
              <a:xfrm>
                <a:off x="5233" y="3103"/>
                <a:ext cx="178" cy="62"/>
              </a:xfrm>
              <a:custGeom>
                <a:avLst/>
                <a:gdLst>
                  <a:gd name="T0" fmla="*/ 178 w 178"/>
                  <a:gd name="T1" fmla="*/ 31 h 62"/>
                  <a:gd name="T2" fmla="*/ 146 w 178"/>
                  <a:gd name="T3" fmla="*/ 0 h 62"/>
                  <a:gd name="T4" fmla="*/ 146 w 178"/>
                  <a:gd name="T5" fmla="*/ 21 h 62"/>
                  <a:gd name="T6" fmla="*/ 0 w 178"/>
                  <a:gd name="T7" fmla="*/ 21 h 62"/>
                  <a:gd name="T8" fmla="*/ 0 w 178"/>
                  <a:gd name="T9" fmla="*/ 43 h 62"/>
                  <a:gd name="T10" fmla="*/ 146 w 178"/>
                  <a:gd name="T11" fmla="*/ 43 h 62"/>
                  <a:gd name="T12" fmla="*/ 146 w 178"/>
                  <a:gd name="T13" fmla="*/ 62 h 62"/>
                  <a:gd name="T14" fmla="*/ 178 w 178"/>
                  <a:gd name="T15" fmla="*/ 3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62">
                    <a:moveTo>
                      <a:pt x="178" y="31"/>
                    </a:moveTo>
                    <a:lnTo>
                      <a:pt x="146" y="0"/>
                    </a:lnTo>
                    <a:lnTo>
                      <a:pt x="146" y="21"/>
                    </a:lnTo>
                    <a:lnTo>
                      <a:pt x="0" y="21"/>
                    </a:lnTo>
                    <a:lnTo>
                      <a:pt x="0" y="43"/>
                    </a:lnTo>
                    <a:lnTo>
                      <a:pt x="146" y="43"/>
                    </a:lnTo>
                    <a:lnTo>
                      <a:pt x="146" y="62"/>
                    </a:lnTo>
                    <a:lnTo>
                      <a:pt x="178" y="3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86A07346-A5E2-4A49-8F81-E1CD527D1734}"/>
              </a:ext>
              <a:ext uri="{C183D7F6-B498-43B3-948B-1728B52AA6E4}">
                <adec:decorative xmlns:adec="http://schemas.microsoft.com/office/drawing/2017/decorative" val="1"/>
              </a:ext>
            </a:extLst>
          </p:cNvPr>
          <p:cNvGrpSpPr/>
          <p:nvPr/>
        </p:nvGrpSpPr>
        <p:grpSpPr>
          <a:xfrm>
            <a:off x="4469505" y="3377217"/>
            <a:ext cx="1343639" cy="1343639"/>
            <a:chOff x="4469505" y="3377217"/>
            <a:chExt cx="1343639" cy="1343639"/>
          </a:xfrm>
        </p:grpSpPr>
        <p:sp>
          <p:nvSpPr>
            <p:cNvPr id="31" name="Oval 30">
              <a:extLst>
                <a:ext uri="{FF2B5EF4-FFF2-40B4-BE49-F238E27FC236}">
                  <a16:creationId xmlns:a16="http://schemas.microsoft.com/office/drawing/2014/main" id="{BD638B76-4EDB-4AF3-8909-C0CD07DBCF44}"/>
                </a:ext>
              </a:extLst>
            </p:cNvPr>
            <p:cNvSpPr/>
            <p:nvPr/>
          </p:nvSpPr>
          <p:spPr bwMode="auto">
            <a:xfrm>
              <a:off x="4469505"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works with CI/CD 2">
              <a:extLst>
                <a:ext uri="{FF2B5EF4-FFF2-40B4-BE49-F238E27FC236}">
                  <a16:creationId xmlns:a16="http://schemas.microsoft.com/office/drawing/2014/main" id="{E2A162F5-8359-453C-8390-172E4F0AAF32}"/>
                </a:ext>
                <a:ext uri="{C183D7F6-B498-43B3-948B-1728B52AA6E4}">
                  <adec:decorative xmlns:adec="http://schemas.microsoft.com/office/drawing/2017/decorative" val="1"/>
                </a:ext>
              </a:extLst>
            </p:cNvPr>
            <p:cNvGrpSpPr>
              <a:grpSpLocks noChangeAspect="1"/>
            </p:cNvGrpSpPr>
            <p:nvPr/>
          </p:nvGrpSpPr>
          <p:grpSpPr bwMode="auto">
            <a:xfrm>
              <a:off x="4828187" y="3710479"/>
              <a:ext cx="711870" cy="677115"/>
              <a:chOff x="2214" y="1349"/>
              <a:chExt cx="345" cy="264"/>
            </a:xfrm>
          </p:grpSpPr>
          <p:sp>
            <p:nvSpPr>
              <p:cNvPr id="76" name="AutoShape 78">
                <a:extLst>
                  <a:ext uri="{FF2B5EF4-FFF2-40B4-BE49-F238E27FC236}">
                    <a16:creationId xmlns:a16="http://schemas.microsoft.com/office/drawing/2014/main" id="{B7EE2507-B99A-4ABF-8C7C-AF13B31E2FA6}"/>
                  </a:ext>
                </a:extLst>
              </p:cNvPr>
              <p:cNvSpPr>
                <a:spLocks noChangeAspect="1" noChangeArrowheads="1" noTextEdit="1"/>
              </p:cNvSpPr>
              <p:nvPr/>
            </p:nvSpPr>
            <p:spPr bwMode="auto">
              <a:xfrm>
                <a:off x="2214" y="1349"/>
                <a:ext cx="34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80">
                <a:extLst>
                  <a:ext uri="{FF2B5EF4-FFF2-40B4-BE49-F238E27FC236}">
                    <a16:creationId xmlns:a16="http://schemas.microsoft.com/office/drawing/2014/main" id="{53FDAB8E-51CD-490A-9315-FA4B48839D68}"/>
                  </a:ext>
                </a:extLst>
              </p:cNvPr>
              <p:cNvSpPr>
                <a:spLocks noChangeArrowheads="1"/>
              </p:cNvSpPr>
              <p:nvPr/>
            </p:nvSpPr>
            <p:spPr bwMode="auto">
              <a:xfrm>
                <a:off x="2215" y="1543"/>
                <a:ext cx="301" cy="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81">
                <a:extLst>
                  <a:ext uri="{FF2B5EF4-FFF2-40B4-BE49-F238E27FC236}">
                    <a16:creationId xmlns:a16="http://schemas.microsoft.com/office/drawing/2014/main" id="{DC9BB0B1-E6CC-4CB6-A8FD-C2D0F4DC0B76}"/>
                  </a:ext>
                </a:extLst>
              </p:cNvPr>
              <p:cNvSpPr>
                <a:spLocks noChangeArrowheads="1"/>
              </p:cNvSpPr>
              <p:nvPr/>
            </p:nvSpPr>
            <p:spPr bwMode="auto">
              <a:xfrm>
                <a:off x="2215" y="1469"/>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82">
                <a:extLst>
                  <a:ext uri="{FF2B5EF4-FFF2-40B4-BE49-F238E27FC236}">
                    <a16:creationId xmlns:a16="http://schemas.microsoft.com/office/drawing/2014/main" id="{F429A91E-434A-40F5-BB7B-76BCAF4E6A53}"/>
                  </a:ext>
                </a:extLst>
              </p:cNvPr>
              <p:cNvSpPr>
                <a:spLocks noChangeArrowheads="1"/>
              </p:cNvSpPr>
              <p:nvPr/>
            </p:nvSpPr>
            <p:spPr bwMode="auto">
              <a:xfrm>
                <a:off x="2287" y="1396"/>
                <a:ext cx="54" cy="1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83">
                <a:extLst>
                  <a:ext uri="{FF2B5EF4-FFF2-40B4-BE49-F238E27FC236}">
                    <a16:creationId xmlns:a16="http://schemas.microsoft.com/office/drawing/2014/main" id="{FE51120A-9FF2-44BB-B0C7-A9A377185C01}"/>
                  </a:ext>
                </a:extLst>
              </p:cNvPr>
              <p:cNvSpPr>
                <a:spLocks noChangeArrowheads="1"/>
              </p:cNvSpPr>
              <p:nvPr/>
            </p:nvSpPr>
            <p:spPr bwMode="auto">
              <a:xfrm>
                <a:off x="2358" y="1442"/>
                <a:ext cx="54" cy="8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84">
                <a:extLst>
                  <a:ext uri="{FF2B5EF4-FFF2-40B4-BE49-F238E27FC236}">
                    <a16:creationId xmlns:a16="http://schemas.microsoft.com/office/drawing/2014/main" id="{44B9EFC9-22AD-4E43-B273-F98FF32BDA51}"/>
                  </a:ext>
                </a:extLst>
              </p:cNvPr>
              <p:cNvSpPr>
                <a:spLocks noChangeArrowheads="1"/>
              </p:cNvSpPr>
              <p:nvPr/>
            </p:nvSpPr>
            <p:spPr bwMode="auto">
              <a:xfrm>
                <a:off x="2431" y="1350"/>
                <a:ext cx="55" cy="1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85">
                <a:extLst>
                  <a:ext uri="{FF2B5EF4-FFF2-40B4-BE49-F238E27FC236}">
                    <a16:creationId xmlns:a16="http://schemas.microsoft.com/office/drawing/2014/main" id="{7F938DBD-1ED1-482F-9725-61BD456D919B}"/>
                  </a:ext>
                </a:extLst>
              </p:cNvPr>
              <p:cNvSpPr>
                <a:spLocks/>
              </p:cNvSpPr>
              <p:nvPr/>
            </p:nvSpPr>
            <p:spPr bwMode="auto">
              <a:xfrm>
                <a:off x="2506" y="1509"/>
                <a:ext cx="52" cy="104"/>
              </a:xfrm>
              <a:custGeom>
                <a:avLst/>
                <a:gdLst>
                  <a:gd name="T0" fmla="*/ 0 w 52"/>
                  <a:gd name="T1" fmla="*/ 0 h 104"/>
                  <a:gd name="T2" fmla="*/ 52 w 52"/>
                  <a:gd name="T3" fmla="*/ 52 h 104"/>
                  <a:gd name="T4" fmla="*/ 0 w 52"/>
                  <a:gd name="T5" fmla="*/ 104 h 104"/>
                  <a:gd name="T6" fmla="*/ 0 w 52"/>
                  <a:gd name="T7" fmla="*/ 0 h 104"/>
                </a:gdLst>
                <a:ahLst/>
                <a:cxnLst>
                  <a:cxn ang="0">
                    <a:pos x="T0" y="T1"/>
                  </a:cxn>
                  <a:cxn ang="0">
                    <a:pos x="T2" y="T3"/>
                  </a:cxn>
                  <a:cxn ang="0">
                    <a:pos x="T4" y="T5"/>
                  </a:cxn>
                  <a:cxn ang="0">
                    <a:pos x="T6" y="T7"/>
                  </a:cxn>
                </a:cxnLst>
                <a:rect l="0" t="0" r="r" b="b"/>
                <a:pathLst>
                  <a:path w="52" h="104">
                    <a:moveTo>
                      <a:pt x="0" y="0"/>
                    </a:moveTo>
                    <a:lnTo>
                      <a:pt x="52" y="52"/>
                    </a:lnTo>
                    <a:lnTo>
                      <a:pt x="0" y="10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B3D95357-169E-415D-9192-34C3E1F61AB6}"/>
              </a:ext>
              <a:ext uri="{C183D7F6-B498-43B3-948B-1728B52AA6E4}">
                <adec:decorative xmlns:adec="http://schemas.microsoft.com/office/drawing/2017/decorative" val="1"/>
              </a:ext>
            </a:extLst>
          </p:cNvPr>
          <p:cNvGrpSpPr/>
          <p:nvPr/>
        </p:nvGrpSpPr>
        <p:grpSpPr>
          <a:xfrm>
            <a:off x="636384" y="3377217"/>
            <a:ext cx="1343639" cy="1343639"/>
            <a:chOff x="636384" y="3377217"/>
            <a:chExt cx="1343639" cy="1343639"/>
          </a:xfrm>
        </p:grpSpPr>
        <p:sp>
          <p:nvSpPr>
            <p:cNvPr id="3" name="Oval 2">
              <a:extLst>
                <a:ext uri="{FF2B5EF4-FFF2-40B4-BE49-F238E27FC236}">
                  <a16:creationId xmlns:a16="http://schemas.microsoft.com/office/drawing/2014/main" id="{40293772-90AF-4EC9-8F20-F455491CF672}"/>
                </a:ext>
              </a:extLst>
            </p:cNvPr>
            <p:cNvSpPr/>
            <p:nvPr/>
          </p:nvSpPr>
          <p:spPr bwMode="auto">
            <a:xfrm>
              <a:off x="636384"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a:extLst>
                <a:ext uri="{FF2B5EF4-FFF2-40B4-BE49-F238E27FC236}">
                  <a16:creationId xmlns:a16="http://schemas.microsoft.com/office/drawing/2014/main" id="{7CD72140-9232-41DE-99EB-F11054DFFF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8355" y="3751856"/>
              <a:ext cx="519696" cy="594360"/>
            </a:xfrm>
            <a:prstGeom prst="rect">
              <a:avLst/>
            </a:prstGeom>
          </p:spPr>
        </p:pic>
      </p:grpSp>
      <p:sp>
        <p:nvSpPr>
          <p:cNvPr id="85" name="TextBox 84">
            <a:extLst>
              <a:ext uri="{FF2B5EF4-FFF2-40B4-BE49-F238E27FC236}">
                <a16:creationId xmlns:a16="http://schemas.microsoft.com/office/drawing/2014/main" id="{E926BD82-8855-45A6-AA70-08A107FE9DB2}"/>
              </a:ext>
            </a:extLst>
          </p:cNvPr>
          <p:cNvSpPr txBox="1"/>
          <p:nvPr/>
        </p:nvSpPr>
        <p:spPr>
          <a:xfrm>
            <a:off x="2229423" y="3833987"/>
            <a:ext cx="2304580" cy="3416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Financial position</a:t>
            </a:r>
          </a:p>
        </p:txBody>
      </p:sp>
      <p:sp>
        <p:nvSpPr>
          <p:cNvPr id="86" name="TextBox 85">
            <a:extLst>
              <a:ext uri="{FF2B5EF4-FFF2-40B4-BE49-F238E27FC236}">
                <a16:creationId xmlns:a16="http://schemas.microsoft.com/office/drawing/2014/main" id="{7CECD684-A634-4010-BADC-CFF1899C2022}"/>
              </a:ext>
            </a:extLst>
          </p:cNvPr>
          <p:cNvSpPr txBox="1"/>
          <p:nvPr/>
        </p:nvSpPr>
        <p:spPr>
          <a:xfrm>
            <a:off x="6104163" y="3833987"/>
            <a:ext cx="2207181" cy="3416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Accounting KPI</a:t>
            </a:r>
          </a:p>
        </p:txBody>
      </p:sp>
      <p:sp>
        <p:nvSpPr>
          <p:cNvPr id="87" name="TextBox 86">
            <a:extLst>
              <a:ext uri="{FF2B5EF4-FFF2-40B4-BE49-F238E27FC236}">
                <a16:creationId xmlns:a16="http://schemas.microsoft.com/office/drawing/2014/main" id="{27AFCC1B-89D0-40BF-8361-E91992D2A32A}"/>
              </a:ext>
            </a:extLst>
          </p:cNvPr>
          <p:cNvSpPr txBox="1"/>
          <p:nvPr/>
        </p:nvSpPr>
        <p:spPr>
          <a:xfrm>
            <a:off x="9881503" y="3833987"/>
            <a:ext cx="1340139" cy="3416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Processes</a:t>
            </a:r>
          </a:p>
        </p:txBody>
      </p:sp>
    </p:spTree>
    <p:extLst>
      <p:ext uri="{BB962C8B-B14F-4D97-AF65-F5344CB8AC3E}">
        <p14:creationId xmlns:p14="http://schemas.microsoft.com/office/powerpoint/2010/main" val="283756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63"/>
                                        </p:tgtEl>
                                        <p:attrNameLst>
                                          <p:attrName>ppt_x</p:attrName>
                                          <p:attrName>ppt_y</p:attrName>
                                        </p:attrNameLst>
                                      </p:cBhvr>
                                      <p:rCtr x="0" y="-347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64" presetClass="path" presetSubtype="0" decel="100000" fill="hold" nodeType="withEffect">
                                  <p:stCondLst>
                                    <p:cond delay="0"/>
                                  </p:stCondLst>
                                  <p:childTnLst>
                                    <p:animMotion origin="layout" path="M -1.45833E-6 0.06922 L -1.45833E-6 -3.7037E-6 " pathEditMode="relative" rAng="0" ptsTypes="AA">
                                      <p:cBhvr>
                                        <p:cTn id="15" dur="500" fill="hold"/>
                                        <p:tgtEl>
                                          <p:spTgt spid="6"/>
                                        </p:tgtEl>
                                        <p:attrNameLst>
                                          <p:attrName>ppt_x</p:attrName>
                                          <p:attrName>ppt_y</p:attrName>
                                        </p:attrNameLst>
                                      </p:cBhvr>
                                      <p:rCtr x="0" y="-3472"/>
                                    </p:animMotion>
                                  </p:childTnLst>
                                </p:cTn>
                              </p:par>
                              <p:par>
                                <p:cTn id="16" presetID="10" presetClass="entr" presetSubtype="0"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par>
                                <p:cTn id="19" presetID="64" presetClass="path" presetSubtype="0" decel="100000" fill="hold" grpId="1" nodeType="withEffect">
                                  <p:stCondLst>
                                    <p:cond delay="0"/>
                                  </p:stCondLst>
                                  <p:childTnLst>
                                    <p:animMotion origin="layout" path="M -1.45833E-6 0.06922 L -1.45833E-6 -3.7037E-6 " pathEditMode="relative" rAng="0" ptsTypes="AA">
                                      <p:cBhvr>
                                        <p:cTn id="20" dur="500" fill="hold"/>
                                        <p:tgtEl>
                                          <p:spTgt spid="85"/>
                                        </p:tgtEl>
                                        <p:attrNameLst>
                                          <p:attrName>ppt_x</p:attrName>
                                          <p:attrName>ppt_y</p:attrName>
                                        </p:attrNameLst>
                                      </p:cBhvr>
                                      <p:rCtr x="0" y="-3472"/>
                                    </p:animMotion>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64" presetClass="path" presetSubtype="0" decel="100000" fill="hold" nodeType="withEffect">
                                  <p:stCondLst>
                                    <p:cond delay="0"/>
                                  </p:stCondLst>
                                  <p:childTnLst>
                                    <p:animMotion origin="layout" path="M -1.45833E-6 0.06922 L -1.45833E-6 -3.7037E-6 " pathEditMode="relative" rAng="0" ptsTypes="AA">
                                      <p:cBhvr>
                                        <p:cTn id="26" dur="500" fill="hold"/>
                                        <p:tgtEl>
                                          <p:spTgt spid="7"/>
                                        </p:tgtEl>
                                        <p:attrNameLst>
                                          <p:attrName>ppt_x</p:attrName>
                                          <p:attrName>ppt_y</p:attrName>
                                        </p:attrNameLst>
                                      </p:cBhvr>
                                      <p:rCtr x="0" y="-3472"/>
                                    </p:animMotion>
                                  </p:childTnLst>
                                </p:cTn>
                              </p:par>
                              <p:par>
                                <p:cTn id="27" presetID="10"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64" presetClass="path" presetSubtype="0" decel="100000" fill="hold" grpId="1" nodeType="withEffect">
                                  <p:stCondLst>
                                    <p:cond delay="0"/>
                                  </p:stCondLst>
                                  <p:childTnLst>
                                    <p:animMotion origin="layout" path="M -1.45833E-6 0.06922 L -1.45833E-6 -3.7037E-6 " pathEditMode="relative" rAng="0" ptsTypes="AA">
                                      <p:cBhvr>
                                        <p:cTn id="31" dur="500" fill="hold"/>
                                        <p:tgtEl>
                                          <p:spTgt spid="86"/>
                                        </p:tgtEl>
                                        <p:attrNameLst>
                                          <p:attrName>ppt_x</p:attrName>
                                          <p:attrName>ppt_y</p:attrName>
                                        </p:attrNameLst>
                                      </p:cBhvr>
                                      <p:rCtr x="0" y="-3472"/>
                                    </p:animMotion>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64" presetClass="path" presetSubtype="0" decel="100000" fill="hold" nodeType="withEffect">
                                  <p:stCondLst>
                                    <p:cond delay="0"/>
                                  </p:stCondLst>
                                  <p:childTnLst>
                                    <p:animMotion origin="layout" path="M -1.45833E-6 0.06922 L -1.45833E-6 -3.7037E-6 " pathEditMode="relative" rAng="0" ptsTypes="AA">
                                      <p:cBhvr>
                                        <p:cTn id="37" dur="500" fill="hold"/>
                                        <p:tgtEl>
                                          <p:spTgt spid="4"/>
                                        </p:tgtEl>
                                        <p:attrNameLst>
                                          <p:attrName>ppt_x</p:attrName>
                                          <p:attrName>ppt_y</p:attrName>
                                        </p:attrNameLst>
                                      </p:cBhvr>
                                      <p:rCtr x="0" y="-3472"/>
                                    </p:animMotion>
                                  </p:childTnLst>
                                </p:cTn>
                              </p:par>
                              <p:par>
                                <p:cTn id="38" presetID="10"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64" presetClass="path" presetSubtype="0" decel="100000" fill="hold" grpId="1" nodeType="withEffect">
                                  <p:stCondLst>
                                    <p:cond delay="0"/>
                                  </p:stCondLst>
                                  <p:childTnLst>
                                    <p:animMotion origin="layout" path="M -1.45833E-6 0.06922 L -1.45833E-6 -3.7037E-6 " pathEditMode="relative" rAng="0" ptsTypes="AA">
                                      <p:cBhvr>
                                        <p:cTn id="42" dur="500" fill="hold"/>
                                        <p:tgtEl>
                                          <p:spTgt spid="87"/>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85" grpId="0"/>
      <p:bldP spid="85" grpId="1"/>
      <p:bldP spid="86" grpId="0"/>
      <p:bldP spid="86" grpId="1"/>
      <p:bldP spid="87" grpId="0"/>
      <p:bldP spid="8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EA3969C-78DA-4508-A649-D18D45D8EE24}"/>
              </a:ext>
              <a:ext uri="{C183D7F6-B498-43B3-948B-1728B52AA6E4}">
                <adec:decorative xmlns:adec="http://schemas.microsoft.com/office/drawing/2017/decorative" val="1"/>
              </a:ext>
            </a:extLst>
          </p:cNvPr>
          <p:cNvSpPr/>
          <p:nvPr/>
        </p:nvSpPr>
        <p:spPr bwMode="auto">
          <a:xfrm>
            <a:off x="427821" y="2201863"/>
            <a:ext cx="3116365" cy="4343400"/>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E372EA8-AAC5-4AC6-AFE9-3A0D676EC02D}"/>
              </a:ext>
              <a:ext uri="{C183D7F6-B498-43B3-948B-1728B52AA6E4}">
                <adec:decorative xmlns:adec="http://schemas.microsoft.com/office/drawing/2017/decorative" val="1"/>
              </a:ext>
            </a:extLst>
          </p:cNvPr>
          <p:cNvSpPr/>
          <p:nvPr/>
        </p:nvSpPr>
        <p:spPr bwMode="auto">
          <a:xfrm>
            <a:off x="3544186" y="2201863"/>
            <a:ext cx="8465252" cy="434340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F37C84E-C560-468A-84C8-CF2F4AEB3502}"/>
              </a:ext>
            </a:extLst>
          </p:cNvPr>
          <p:cNvSpPr>
            <a:spLocks noGrp="1"/>
          </p:cNvSpPr>
          <p:nvPr>
            <p:ph type="title"/>
          </p:nvPr>
        </p:nvSpPr>
        <p:spPr>
          <a:xfrm>
            <a:off x="455996" y="620429"/>
            <a:ext cx="11306469" cy="403137"/>
          </a:xfrm>
        </p:spPr>
        <p:txBody>
          <a:bodyPr/>
          <a:lstStyle/>
          <a:p>
            <a:r>
              <a:rPr lang="en-US" dirty="0"/>
              <a:t>How does cloud pricing work?</a:t>
            </a:r>
          </a:p>
        </p:txBody>
      </p:sp>
      <p:sp>
        <p:nvSpPr>
          <p:cNvPr id="33" name="TextBox 32">
            <a:extLst>
              <a:ext uri="{FF2B5EF4-FFF2-40B4-BE49-F238E27FC236}">
                <a16:creationId xmlns:a16="http://schemas.microsoft.com/office/drawing/2014/main" id="{C8E0CCCF-E726-4270-915D-DD46F1CEBF02}"/>
              </a:ext>
            </a:extLst>
          </p:cNvPr>
          <p:cNvSpPr txBox="1"/>
          <p:nvPr/>
        </p:nvSpPr>
        <p:spPr>
          <a:xfrm>
            <a:off x="455995" y="1212355"/>
            <a:ext cx="11713756"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3"/>
                </a:solidFill>
                <a:effectLst/>
                <a:uLnTx/>
                <a:uFillTx/>
                <a:latin typeface="Segoe UI" panose="020B0502040204020203" pitchFamily="34" charset="0"/>
                <a:ea typeface="+mn-ea"/>
                <a:cs typeface="+mn-cs"/>
              </a:rPr>
              <a:t>On-premises spend </a:t>
            </a: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results in a </a:t>
            </a:r>
            <a:r>
              <a:rPr kumimoji="0" lang="en-US" sz="2400" b="0" i="0" u="none" strike="noStrike" kern="1200" cap="none" spc="0" normalizeH="0" baseline="0" noProof="0" dirty="0">
                <a:ln>
                  <a:noFill/>
                </a:ln>
                <a:solidFill>
                  <a:srgbClr val="0078D3"/>
                </a:solidFill>
                <a:effectLst/>
                <a:uLnTx/>
                <a:uFillTx/>
                <a:latin typeface="Segoe UI" panose="020B0502040204020203" pitchFamily="34" charset="0"/>
                <a:ea typeface="+mn-ea"/>
                <a:cs typeface="+mn-cs"/>
              </a:rPr>
              <a:t>fixed cost structure</a:t>
            </a:r>
          </a:p>
        </p:txBody>
      </p:sp>
      <p:sp>
        <p:nvSpPr>
          <p:cNvPr id="99" name="TextBox 98">
            <a:extLst>
              <a:ext uri="{FF2B5EF4-FFF2-40B4-BE49-F238E27FC236}">
                <a16:creationId xmlns:a16="http://schemas.microsoft.com/office/drawing/2014/main" id="{069F5EB3-8433-45EE-961C-4CC2431BA167}"/>
              </a:ext>
            </a:extLst>
          </p:cNvPr>
          <p:cNvSpPr txBox="1"/>
          <p:nvPr/>
        </p:nvSpPr>
        <p:spPr>
          <a:xfrm>
            <a:off x="1447330" y="2594703"/>
            <a:ext cx="2599912" cy="3693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On-premises</a:t>
            </a:r>
          </a:p>
        </p:txBody>
      </p:sp>
      <p:sp>
        <p:nvSpPr>
          <p:cNvPr id="95" name="TextBox 94">
            <a:extLst>
              <a:ext uri="{FF2B5EF4-FFF2-40B4-BE49-F238E27FC236}">
                <a16:creationId xmlns:a16="http://schemas.microsoft.com/office/drawing/2014/main" id="{19868355-6582-4B19-AF10-A02F8E4346A7}"/>
              </a:ext>
            </a:extLst>
          </p:cNvPr>
          <p:cNvSpPr txBox="1"/>
          <p:nvPr/>
        </p:nvSpPr>
        <p:spPr>
          <a:xfrm>
            <a:off x="658110" y="3082637"/>
            <a:ext cx="2593825" cy="3108543"/>
          </a:xfrm>
          <a:prstGeom prst="rect">
            <a:avLst/>
          </a:prstGeom>
          <a:noFill/>
        </p:spPr>
        <p:txBody>
          <a:bodyPr wrap="square" lIns="0" tIns="0" rIns="0" bIns="0">
            <a:spAutoFit/>
          </a:bodyPr>
          <a:lstStyle/>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On-premises IT costs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are often </a:t>
            </a:r>
            <a:r>
              <a:rPr kumimoji="0" lang="en-US" sz="1600" b="0" i="0" u="none" strike="noStrike" kern="1200" cap="none" spc="0" normalizeH="0" baseline="0" noProof="0" dirty="0">
                <a:ln>
                  <a:noFill/>
                </a:ln>
                <a:solidFill>
                  <a:srgbClr val="50E6FF"/>
                </a:solidFill>
                <a:effectLst/>
                <a:uLnTx/>
                <a:uFillTx/>
                <a:latin typeface="Segoe UI"/>
                <a:ea typeface="+mn-ea"/>
                <a:cs typeface="+mn-cs"/>
              </a:rPr>
              <a:t>upfront </a:t>
            </a:r>
            <a:br>
              <a:rPr kumimoji="0" lang="en-US" sz="1600" b="0" i="0" u="none" strike="noStrike" kern="1200" cap="none" spc="0" normalizeH="0" baseline="0" noProof="0" dirty="0">
                <a:ln>
                  <a:noFill/>
                </a:ln>
                <a:solidFill>
                  <a:srgbClr val="50E6FF"/>
                </a:solidFill>
                <a:effectLst/>
                <a:uLnTx/>
                <a:uFillTx/>
                <a:latin typeface="Segoe UI"/>
                <a:ea typeface="+mn-ea"/>
                <a:cs typeface="+mn-cs"/>
              </a:rPr>
            </a:br>
            <a:r>
              <a:rPr kumimoji="0" lang="en-US" sz="1600" b="0" i="0" u="none" strike="noStrike" kern="1200" cap="none" spc="0" normalizeH="0" baseline="0" noProof="0" dirty="0">
                <a:ln>
                  <a:noFill/>
                </a:ln>
                <a:solidFill>
                  <a:srgbClr val="50E6FF"/>
                </a:solidFill>
                <a:effectLst/>
                <a:uLnTx/>
                <a:uFillTx/>
                <a:latin typeface="Segoe UI"/>
                <a:ea typeface="+mn-ea"/>
                <a:cs typeface="+mn-cs"/>
              </a:rPr>
              <a:t>and require initial capital investment</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Regardless of underlying demand, you're committed to your initial fixed capacity</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Because of your growth expectations, you must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pre-buy for expected demand and growth</a:t>
            </a:r>
          </a:p>
        </p:txBody>
      </p:sp>
      <p:sp>
        <p:nvSpPr>
          <p:cNvPr id="74" name="TextBox 73">
            <a:extLst>
              <a:ext uri="{FF2B5EF4-FFF2-40B4-BE49-F238E27FC236}">
                <a16:creationId xmlns:a16="http://schemas.microsoft.com/office/drawing/2014/main" id="{EE954537-BCF0-4883-8BFD-7D072DEFFB47}"/>
              </a:ext>
            </a:extLst>
          </p:cNvPr>
          <p:cNvSpPr txBox="1"/>
          <p:nvPr/>
        </p:nvSpPr>
        <p:spPr>
          <a:xfrm>
            <a:off x="4744639" y="2594703"/>
            <a:ext cx="1252125" cy="369332"/>
          </a:xfrm>
          <a:prstGeom prst="rect">
            <a:avLst/>
          </a:prstGeom>
          <a:noFill/>
        </p:spPr>
        <p:txBody>
          <a:bodyPr wrap="square"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Cloud</a:t>
            </a:r>
          </a:p>
        </p:txBody>
      </p:sp>
      <p:grpSp>
        <p:nvGrpSpPr>
          <p:cNvPr id="75" name="Group 74">
            <a:extLst>
              <a:ext uri="{FF2B5EF4-FFF2-40B4-BE49-F238E27FC236}">
                <a16:creationId xmlns:a16="http://schemas.microsoft.com/office/drawing/2014/main" id="{413AE3B7-6C1D-4CD0-9326-7B7B6F826935}"/>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76" name="Freeform 907">
              <a:extLst>
                <a:ext uri="{FF2B5EF4-FFF2-40B4-BE49-F238E27FC236}">
                  <a16:creationId xmlns:a16="http://schemas.microsoft.com/office/drawing/2014/main" id="{C7875535-6732-41FB-84FA-9FCB0F3B065E}"/>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908">
              <a:extLst>
                <a:ext uri="{FF2B5EF4-FFF2-40B4-BE49-F238E27FC236}">
                  <a16:creationId xmlns:a16="http://schemas.microsoft.com/office/drawing/2014/main" id="{6F0B3140-5CF7-4F52-A188-13D1B3F3BF2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8" name="Oval 909">
              <a:extLst>
                <a:ext uri="{FF2B5EF4-FFF2-40B4-BE49-F238E27FC236}">
                  <a16:creationId xmlns:a16="http://schemas.microsoft.com/office/drawing/2014/main" id="{D6DB4510-628A-48E9-8CE8-9B4EDD2CA4A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9" name="Freeform 910">
              <a:extLst>
                <a:ext uri="{FF2B5EF4-FFF2-40B4-BE49-F238E27FC236}">
                  <a16:creationId xmlns:a16="http://schemas.microsoft.com/office/drawing/2014/main" id="{60E18A82-8ACE-4BB5-B34E-32744CB9BE3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80" name="Freeform 911">
              <a:extLst>
                <a:ext uri="{FF2B5EF4-FFF2-40B4-BE49-F238E27FC236}">
                  <a16:creationId xmlns:a16="http://schemas.microsoft.com/office/drawing/2014/main" id="{4CD45E98-41A5-4FCD-9638-5F6B0D2B7741}"/>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1" name="server 2">
            <a:extLst>
              <a:ext uri="{FF2B5EF4-FFF2-40B4-BE49-F238E27FC236}">
                <a16:creationId xmlns:a16="http://schemas.microsoft.com/office/drawing/2014/main" id="{8DF0DD8D-9342-4480-9A99-D09427F0B99A}"/>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82" name="AutoShape 11">
              <a:extLst>
                <a:ext uri="{FF2B5EF4-FFF2-40B4-BE49-F238E27FC236}">
                  <a16:creationId xmlns:a16="http://schemas.microsoft.com/office/drawing/2014/main" id="{013EEB54-9117-4B87-ACF4-9EF0289BE7FD}"/>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13">
              <a:extLst>
                <a:ext uri="{FF2B5EF4-FFF2-40B4-BE49-F238E27FC236}">
                  <a16:creationId xmlns:a16="http://schemas.microsoft.com/office/drawing/2014/main" id="{BBFA5CDB-77F6-41BB-8170-9FA093F3D6C0}"/>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14">
              <a:extLst>
                <a:ext uri="{FF2B5EF4-FFF2-40B4-BE49-F238E27FC236}">
                  <a16:creationId xmlns:a16="http://schemas.microsoft.com/office/drawing/2014/main" id="{77E5625A-9914-4494-B703-D345AC994C00}"/>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15">
              <a:extLst>
                <a:ext uri="{FF2B5EF4-FFF2-40B4-BE49-F238E27FC236}">
                  <a16:creationId xmlns:a16="http://schemas.microsoft.com/office/drawing/2014/main" id="{146F0C95-07AF-49BA-B3EE-D60B34FB442E}"/>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16">
              <a:extLst>
                <a:ext uri="{FF2B5EF4-FFF2-40B4-BE49-F238E27FC236}">
                  <a16:creationId xmlns:a16="http://schemas.microsoft.com/office/drawing/2014/main" id="{1472B5E0-3D34-461C-A816-D7FED4067D05}"/>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17">
              <a:extLst>
                <a:ext uri="{FF2B5EF4-FFF2-40B4-BE49-F238E27FC236}">
                  <a16:creationId xmlns:a16="http://schemas.microsoft.com/office/drawing/2014/main" id="{4D054DA5-60B3-4418-A8C8-F8BFBBE6936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18">
              <a:extLst>
                <a:ext uri="{FF2B5EF4-FFF2-40B4-BE49-F238E27FC236}">
                  <a16:creationId xmlns:a16="http://schemas.microsoft.com/office/drawing/2014/main" id="{80AC02D9-EC5F-4CB5-A94C-E86490C6926F}"/>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19">
              <a:extLst>
                <a:ext uri="{FF2B5EF4-FFF2-40B4-BE49-F238E27FC236}">
                  <a16:creationId xmlns:a16="http://schemas.microsoft.com/office/drawing/2014/main" id="{5284DA0C-4DED-4A31-B41F-74C19965BB4F}"/>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20">
              <a:extLst>
                <a:ext uri="{FF2B5EF4-FFF2-40B4-BE49-F238E27FC236}">
                  <a16:creationId xmlns:a16="http://schemas.microsoft.com/office/drawing/2014/main" id="{EA57AD50-5D3B-4695-892F-B24B66761C1A}"/>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21">
              <a:extLst>
                <a:ext uri="{FF2B5EF4-FFF2-40B4-BE49-F238E27FC236}">
                  <a16:creationId xmlns:a16="http://schemas.microsoft.com/office/drawing/2014/main" id="{0DC07EB6-7969-4F39-9A57-5B22C719BC55}"/>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22">
              <a:extLst>
                <a:ext uri="{FF2B5EF4-FFF2-40B4-BE49-F238E27FC236}">
                  <a16:creationId xmlns:a16="http://schemas.microsoft.com/office/drawing/2014/main" id="{010F00AA-EA50-4BA3-9059-FB566559292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23">
              <a:extLst>
                <a:ext uri="{FF2B5EF4-FFF2-40B4-BE49-F238E27FC236}">
                  <a16:creationId xmlns:a16="http://schemas.microsoft.com/office/drawing/2014/main" id="{5B53A140-BEC0-4756-BDCA-6D98EEDB5A9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24">
              <a:extLst>
                <a:ext uri="{FF2B5EF4-FFF2-40B4-BE49-F238E27FC236}">
                  <a16:creationId xmlns:a16="http://schemas.microsoft.com/office/drawing/2014/main" id="{7C38236C-3413-4648-BD3F-79306AAA663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0" name="TextBox 99">
            <a:extLst>
              <a:ext uri="{FF2B5EF4-FFF2-40B4-BE49-F238E27FC236}">
                <a16:creationId xmlns:a16="http://schemas.microsoft.com/office/drawing/2014/main" id="{5638BD62-C5D8-4AE5-A94F-9D8EE9656B28}"/>
              </a:ext>
            </a:extLst>
          </p:cNvPr>
          <p:cNvSpPr txBox="1"/>
          <p:nvPr/>
        </p:nvSpPr>
        <p:spPr>
          <a:xfrm>
            <a:off x="3827434" y="3156136"/>
            <a:ext cx="2682232" cy="2769989"/>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Cloud costs allow you to </a:t>
            </a:r>
            <a:r>
              <a:rPr kumimoji="0" lang="en-US" sz="1600" b="0" i="0" u="none" strike="noStrike" kern="1200" cap="none" spc="0" normalizeH="0" baseline="0" noProof="0" dirty="0">
                <a:ln>
                  <a:noFill/>
                </a:ln>
                <a:solidFill>
                  <a:srgbClr val="0078D3"/>
                </a:solidFill>
                <a:effectLst/>
                <a:uLnTx/>
                <a:uFillTx/>
                <a:latin typeface="Segoe UI"/>
                <a:ea typeface="+mn-ea"/>
                <a:cs typeface="+mn-cs"/>
              </a:rPr>
              <a:t>benefit from a variable cost model</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Elastic workloads can spin up pay-for-what you use</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For more fixed workloads, cloud also has reserved instance pricing to take advantage of lower price points for static workloads</a:t>
            </a:r>
          </a:p>
        </p:txBody>
      </p:sp>
      <p:grpSp>
        <p:nvGrpSpPr>
          <p:cNvPr id="10" name="Group 9" descr="Chart diagram showing change over time of on-prem capacity, IT demand, PAYG and Spot VMs, and Reserved capacity from years one to five.">
            <a:extLst>
              <a:ext uri="{FF2B5EF4-FFF2-40B4-BE49-F238E27FC236}">
                <a16:creationId xmlns:a16="http://schemas.microsoft.com/office/drawing/2014/main" id="{6AD1D931-93C7-4F24-B6E4-5A2A4B23A893}"/>
              </a:ext>
            </a:extLst>
          </p:cNvPr>
          <p:cNvGrpSpPr/>
          <p:nvPr/>
        </p:nvGrpSpPr>
        <p:grpSpPr>
          <a:xfrm>
            <a:off x="6572915" y="2809586"/>
            <a:ext cx="5252122" cy="3235854"/>
            <a:chOff x="6756564" y="2809586"/>
            <a:chExt cx="5252122" cy="3235854"/>
          </a:xfrm>
        </p:grpSpPr>
        <p:pic>
          <p:nvPicPr>
            <p:cNvPr id="6" name="Picture 5" descr="Icon&#10;&#10;Description automatically generated">
              <a:extLst>
                <a:ext uri="{FF2B5EF4-FFF2-40B4-BE49-F238E27FC236}">
                  <a16:creationId xmlns:a16="http://schemas.microsoft.com/office/drawing/2014/main" id="{6A8DFB52-B8F5-4492-8889-FC76C0840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651" y="2924911"/>
              <a:ext cx="4088927" cy="2702781"/>
            </a:xfrm>
            <a:prstGeom prst="rect">
              <a:avLst/>
            </a:prstGeom>
          </p:spPr>
        </p:pic>
        <p:sp>
          <p:nvSpPr>
            <p:cNvPr id="7" name="TextBox 6">
              <a:extLst>
                <a:ext uri="{FF2B5EF4-FFF2-40B4-BE49-F238E27FC236}">
                  <a16:creationId xmlns:a16="http://schemas.microsoft.com/office/drawing/2014/main" id="{94094C0D-96A2-4FE9-A272-58C8792ADAD9}"/>
                </a:ext>
              </a:extLst>
            </p:cNvPr>
            <p:cNvSpPr txBox="1"/>
            <p:nvPr/>
          </p:nvSpPr>
          <p:spPr>
            <a:xfrm>
              <a:off x="6756564" y="5583775"/>
              <a:ext cx="777392"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5747A"/>
                  </a:solidFill>
                  <a:effectLst/>
                  <a:uLnTx/>
                  <a:uFillTx/>
                  <a:latin typeface="Segoe UI"/>
                  <a:ea typeface="+mn-ea"/>
                  <a:cs typeface="+mn-cs"/>
                </a:rPr>
                <a:t>Year 1</a:t>
              </a:r>
            </a:p>
          </p:txBody>
        </p:sp>
        <p:sp>
          <p:nvSpPr>
            <p:cNvPr id="40" name="TextBox 39">
              <a:extLst>
                <a:ext uri="{FF2B5EF4-FFF2-40B4-BE49-F238E27FC236}">
                  <a16:creationId xmlns:a16="http://schemas.microsoft.com/office/drawing/2014/main" id="{DA190C5A-DFD1-4564-B3E9-D521BCAAE63B}"/>
                </a:ext>
              </a:extLst>
            </p:cNvPr>
            <p:cNvSpPr txBox="1"/>
            <p:nvPr/>
          </p:nvSpPr>
          <p:spPr>
            <a:xfrm>
              <a:off x="7716784" y="5583775"/>
              <a:ext cx="79008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5747A"/>
                  </a:solidFill>
                  <a:effectLst/>
                  <a:uLnTx/>
                  <a:uFillTx/>
                  <a:latin typeface="Segoe UI"/>
                  <a:ea typeface="+mn-ea"/>
                  <a:cs typeface="+mn-cs"/>
                </a:rPr>
                <a:t>Year 2</a:t>
              </a:r>
            </a:p>
          </p:txBody>
        </p:sp>
        <p:sp>
          <p:nvSpPr>
            <p:cNvPr id="41" name="TextBox 40">
              <a:extLst>
                <a:ext uri="{FF2B5EF4-FFF2-40B4-BE49-F238E27FC236}">
                  <a16:creationId xmlns:a16="http://schemas.microsoft.com/office/drawing/2014/main" id="{7CB13E06-3D84-4BBE-9320-E81E70F68A05}"/>
                </a:ext>
              </a:extLst>
            </p:cNvPr>
            <p:cNvSpPr txBox="1"/>
            <p:nvPr/>
          </p:nvSpPr>
          <p:spPr>
            <a:xfrm>
              <a:off x="8691239" y="5583775"/>
              <a:ext cx="79008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5747A"/>
                  </a:solidFill>
                  <a:effectLst/>
                  <a:uLnTx/>
                  <a:uFillTx/>
                  <a:latin typeface="Segoe UI"/>
                  <a:ea typeface="+mn-ea"/>
                  <a:cs typeface="+mn-cs"/>
                </a:rPr>
                <a:t>Year 3</a:t>
              </a:r>
            </a:p>
          </p:txBody>
        </p:sp>
        <p:sp>
          <p:nvSpPr>
            <p:cNvPr id="42" name="TextBox 41">
              <a:extLst>
                <a:ext uri="{FF2B5EF4-FFF2-40B4-BE49-F238E27FC236}">
                  <a16:creationId xmlns:a16="http://schemas.microsoft.com/office/drawing/2014/main" id="{052F8F33-4DFA-4A5A-A7C8-6286F07DFC6E}"/>
                </a:ext>
              </a:extLst>
            </p:cNvPr>
            <p:cNvSpPr txBox="1"/>
            <p:nvPr/>
          </p:nvSpPr>
          <p:spPr>
            <a:xfrm>
              <a:off x="9665694" y="5583775"/>
              <a:ext cx="79329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5747A"/>
                  </a:solidFill>
                  <a:effectLst/>
                  <a:uLnTx/>
                  <a:uFillTx/>
                  <a:latin typeface="Segoe UI"/>
                  <a:ea typeface="+mn-ea"/>
                  <a:cs typeface="+mn-cs"/>
                </a:rPr>
                <a:t>Year 4</a:t>
              </a:r>
            </a:p>
          </p:txBody>
        </p:sp>
        <p:sp>
          <p:nvSpPr>
            <p:cNvPr id="43" name="TextBox 42">
              <a:extLst>
                <a:ext uri="{FF2B5EF4-FFF2-40B4-BE49-F238E27FC236}">
                  <a16:creationId xmlns:a16="http://schemas.microsoft.com/office/drawing/2014/main" id="{B0200EBC-641B-44BE-9B51-DCA88D4DA1DA}"/>
                </a:ext>
              </a:extLst>
            </p:cNvPr>
            <p:cNvSpPr txBox="1"/>
            <p:nvPr/>
          </p:nvSpPr>
          <p:spPr>
            <a:xfrm>
              <a:off x="10640147" y="5583775"/>
              <a:ext cx="79008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5747A"/>
                  </a:solidFill>
                  <a:effectLst/>
                  <a:uLnTx/>
                  <a:uFillTx/>
                  <a:latin typeface="Segoe UI"/>
                  <a:ea typeface="+mn-ea"/>
                  <a:cs typeface="+mn-cs"/>
                </a:rPr>
                <a:t>Year 5</a:t>
              </a:r>
            </a:p>
          </p:txBody>
        </p:sp>
        <p:sp>
          <p:nvSpPr>
            <p:cNvPr id="44" name="TextBox 43">
              <a:extLst>
                <a:ext uri="{FF2B5EF4-FFF2-40B4-BE49-F238E27FC236}">
                  <a16:creationId xmlns:a16="http://schemas.microsoft.com/office/drawing/2014/main" id="{5B5CC3DE-B5AC-4E51-A928-B4AE3D54AE2A}"/>
                </a:ext>
              </a:extLst>
            </p:cNvPr>
            <p:cNvSpPr txBox="1"/>
            <p:nvPr/>
          </p:nvSpPr>
          <p:spPr>
            <a:xfrm>
              <a:off x="9554802" y="4930550"/>
              <a:ext cx="1618776" cy="4616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Reserved capacity</a:t>
              </a:r>
            </a:p>
          </p:txBody>
        </p:sp>
        <p:sp>
          <p:nvSpPr>
            <p:cNvPr id="45" name="TextBox 44">
              <a:extLst>
                <a:ext uri="{FF2B5EF4-FFF2-40B4-BE49-F238E27FC236}">
                  <a16:creationId xmlns:a16="http://schemas.microsoft.com/office/drawing/2014/main" id="{37E80CA3-68B0-4C17-B04E-CE8A670CCBDD}"/>
                </a:ext>
              </a:extLst>
            </p:cNvPr>
            <p:cNvSpPr txBox="1"/>
            <p:nvPr/>
          </p:nvSpPr>
          <p:spPr>
            <a:xfrm>
              <a:off x="9609752" y="4210918"/>
              <a:ext cx="1563826" cy="4616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PAYG + Spot VMs</a:t>
              </a:r>
            </a:p>
          </p:txBody>
        </p:sp>
        <p:sp>
          <p:nvSpPr>
            <p:cNvPr id="46" name="TextBox 45">
              <a:extLst>
                <a:ext uri="{FF2B5EF4-FFF2-40B4-BE49-F238E27FC236}">
                  <a16:creationId xmlns:a16="http://schemas.microsoft.com/office/drawing/2014/main" id="{F8C952C8-DF78-4741-8DB5-2BCEECF2D4BB}"/>
                </a:ext>
              </a:extLst>
            </p:cNvPr>
            <p:cNvSpPr txBox="1"/>
            <p:nvPr/>
          </p:nvSpPr>
          <p:spPr>
            <a:xfrm>
              <a:off x="11284129" y="3444464"/>
              <a:ext cx="724557" cy="166199"/>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mn-ea"/>
                  <a:cs typeface="+mn-cs"/>
                </a:rPr>
                <a:t>IT demand</a:t>
              </a:r>
            </a:p>
          </p:txBody>
        </p:sp>
        <p:sp>
          <p:nvSpPr>
            <p:cNvPr id="47" name="TextBox 46">
              <a:extLst>
                <a:ext uri="{FF2B5EF4-FFF2-40B4-BE49-F238E27FC236}">
                  <a16:creationId xmlns:a16="http://schemas.microsoft.com/office/drawing/2014/main" id="{E7CDCC26-985C-4E2B-BFB7-2B56272D2EDD}"/>
                </a:ext>
              </a:extLst>
            </p:cNvPr>
            <p:cNvSpPr txBox="1"/>
            <p:nvPr/>
          </p:nvSpPr>
          <p:spPr>
            <a:xfrm>
              <a:off x="11284129" y="2809586"/>
              <a:ext cx="616707" cy="332399"/>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On-prem</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capacity</a:t>
              </a:r>
            </a:p>
          </p:txBody>
        </p:sp>
        <p:cxnSp>
          <p:nvCxnSpPr>
            <p:cNvPr id="9" name="Straight Connector 8">
              <a:extLst>
                <a:ext uri="{FF2B5EF4-FFF2-40B4-BE49-F238E27FC236}">
                  <a16:creationId xmlns:a16="http://schemas.microsoft.com/office/drawing/2014/main" id="{7DA54442-D683-449A-AE0B-D08D147C4E44}"/>
                </a:ext>
              </a:extLst>
            </p:cNvPr>
            <p:cNvCxnSpPr/>
            <p:nvPr/>
          </p:nvCxnSpPr>
          <p:spPr>
            <a:xfrm>
              <a:off x="6847367" y="5619215"/>
              <a:ext cx="4579089"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66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42" presetClass="path" presetSubtype="0" decel="100000" fill="hold" nodeType="withEffect">
                                  <p:stCondLst>
                                    <p:cond delay="500"/>
                                  </p:stCondLst>
                                  <p:childTnLst>
                                    <p:animMotion origin="layout" path="M 1.875E-6 0 L 1.875E-6 0.01898 " pathEditMode="relative" rAng="0" ptsTypes="AA">
                                      <p:cBhvr>
                                        <p:cTn id="9" dur="700" spd="-100000" fill="hold"/>
                                        <p:tgtEl>
                                          <p:spTgt spid="81"/>
                                        </p:tgtEl>
                                        <p:attrNameLst>
                                          <p:attrName>ppt_x</p:attrName>
                                          <p:attrName>ppt_y</p:attrName>
                                        </p:attrNameLst>
                                      </p:cBhvr>
                                      <p:rCtr x="0" y="949"/>
                                    </p:animMotion>
                                  </p:childTnLst>
                                </p:cTn>
                              </p:par>
                              <p:par>
                                <p:cTn id="10" presetID="10" presetClass="entr" presetSubtype="0" fill="hold" grpId="0" nodeType="withEffect">
                                  <p:stCondLst>
                                    <p:cond delay="50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par>
                                <p:cTn id="13" presetID="42" presetClass="path" presetSubtype="0" decel="100000" fill="hold" grpId="1" nodeType="withEffect">
                                  <p:stCondLst>
                                    <p:cond delay="500"/>
                                  </p:stCondLst>
                                  <p:childTnLst>
                                    <p:animMotion origin="layout" path="M -4.16667E-7 -2.59259E-6 L -4.16667E-7 0.01898 " pathEditMode="relative" rAng="0" ptsTypes="AA">
                                      <p:cBhvr>
                                        <p:cTn id="14" dur="700" spd="-100000" fill="hold"/>
                                        <p:tgtEl>
                                          <p:spTgt spid="99"/>
                                        </p:tgtEl>
                                        <p:attrNameLst>
                                          <p:attrName>ppt_x</p:attrName>
                                          <p:attrName>ppt_y</p:attrName>
                                        </p:attrNameLst>
                                      </p:cBhvr>
                                      <p:rCtr x="0" y="949"/>
                                    </p:animMotion>
                                  </p:childTnLst>
                                </p:cTn>
                              </p:par>
                              <p:par>
                                <p:cTn id="15" presetID="10" presetClass="entr" presetSubtype="0" fill="hold" grpId="0" nodeType="withEffect">
                                  <p:stCondLst>
                                    <p:cond delay="50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500"/>
                                        <p:tgtEl>
                                          <p:spTgt spid="95"/>
                                        </p:tgtEl>
                                      </p:cBhvr>
                                    </p:animEffect>
                                  </p:childTnLst>
                                </p:cTn>
                              </p:par>
                              <p:par>
                                <p:cTn id="18" presetID="42" presetClass="path" presetSubtype="0" decel="100000" fill="hold" grpId="1" nodeType="withEffect">
                                  <p:stCondLst>
                                    <p:cond delay="500"/>
                                  </p:stCondLst>
                                  <p:childTnLst>
                                    <p:animMotion origin="layout" path="M 3.54167E-6 2.59259E-6 L 3.54167E-6 0.01898 " pathEditMode="relative" rAng="0" ptsTypes="AA">
                                      <p:cBhvr>
                                        <p:cTn id="19" dur="700" spd="-100000" fill="hold"/>
                                        <p:tgtEl>
                                          <p:spTgt spid="95"/>
                                        </p:tgtEl>
                                        <p:attrNameLst>
                                          <p:attrName>ppt_x</p:attrName>
                                          <p:attrName>ppt_y</p:attrName>
                                        </p:attrNameLst>
                                      </p:cBhvr>
                                      <p:rCtr x="0" y="94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42" presetClass="path" presetSubtype="0" decel="100000" fill="hold" nodeType="withEffect">
                                  <p:stCondLst>
                                    <p:cond delay="0"/>
                                  </p:stCondLst>
                                  <p:childTnLst>
                                    <p:animMotion origin="layout" path="M 2.5E-6 4.81481E-6 L 2.5E-6 0.01898 " pathEditMode="relative" rAng="0" ptsTypes="AA">
                                      <p:cBhvr>
                                        <p:cTn id="26" dur="700" spd="-100000" fill="hold"/>
                                        <p:tgtEl>
                                          <p:spTgt spid="75"/>
                                        </p:tgtEl>
                                        <p:attrNameLst>
                                          <p:attrName>ppt_x</p:attrName>
                                          <p:attrName>ppt_y</p:attrName>
                                        </p:attrNameLst>
                                      </p:cBhvr>
                                      <p:rCtr x="0" y="949"/>
                                    </p:animMotion>
                                  </p:childTnLst>
                                </p:cTn>
                              </p:par>
                              <p:par>
                                <p:cTn id="27" presetID="10"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decel="100000" fill="hold" grpId="1" nodeType="withEffect">
                                  <p:stCondLst>
                                    <p:cond delay="0"/>
                                  </p:stCondLst>
                                  <p:childTnLst>
                                    <p:animMotion origin="layout" path="M -4.79167E-6 -2.59259E-6 L -4.79167E-6 0.01898 " pathEditMode="relative" rAng="0" ptsTypes="AA">
                                      <p:cBhvr>
                                        <p:cTn id="31" dur="700" spd="-100000" fill="hold"/>
                                        <p:tgtEl>
                                          <p:spTgt spid="74"/>
                                        </p:tgtEl>
                                        <p:attrNameLst>
                                          <p:attrName>ppt_x</p:attrName>
                                          <p:attrName>ppt_y</p:attrName>
                                        </p:attrNameLst>
                                      </p:cBhvr>
                                      <p:rCtr x="0" y="949"/>
                                    </p:animMotion>
                                  </p:childTnLst>
                                </p:cTn>
                              </p:par>
                              <p:par>
                                <p:cTn id="32" presetID="10" presetClass="entr" presetSubtype="0" fill="hold" grpId="0" nodeType="withEffect">
                                  <p:stCondLst>
                                    <p:cond delay="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childTnLst>
                                </p:cTn>
                              </p:par>
                              <p:par>
                                <p:cTn id="35" presetID="42" presetClass="path" presetSubtype="0" decel="100000" fill="hold" grpId="1" nodeType="withEffect">
                                  <p:stCondLst>
                                    <p:cond delay="0"/>
                                  </p:stCondLst>
                                  <p:childTnLst>
                                    <p:animMotion origin="layout" path="M 1.66667E-6 2.96296E-6 L 1.66667E-6 0.01898 " pathEditMode="relative" rAng="0" ptsTypes="AA">
                                      <p:cBhvr>
                                        <p:cTn id="36" dur="700" spd="-100000" fill="hold"/>
                                        <p:tgtEl>
                                          <p:spTgt spid="10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95" grpId="0"/>
      <p:bldP spid="95" grpId="1"/>
      <p:bldP spid="74" grpId="0"/>
      <p:bldP spid="74" grpId="1"/>
      <p:bldP spid="100" grpId="0"/>
      <p:bldP spid="10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6C2A1F-A62E-40F7-AB92-FA47379996D4}"/>
              </a:ext>
              <a:ext uri="{C183D7F6-B498-43B3-948B-1728B52AA6E4}">
                <adec:decorative xmlns:adec="http://schemas.microsoft.com/office/drawing/2017/decorative" val="1"/>
              </a:ext>
            </a:extLst>
          </p:cNvPr>
          <p:cNvSpPr/>
          <p:nvPr/>
        </p:nvSpPr>
        <p:spPr bwMode="auto">
          <a:xfrm>
            <a:off x="455997" y="3215640"/>
            <a:ext cx="3498598" cy="299084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4D43AB18-C7F1-448B-B2BA-A37FCBA55263}"/>
              </a:ext>
              <a:ext uri="{C183D7F6-B498-43B3-948B-1728B52AA6E4}">
                <adec:decorative xmlns:adec="http://schemas.microsoft.com/office/drawing/2017/decorative" val="1"/>
              </a:ext>
            </a:extLst>
          </p:cNvPr>
          <p:cNvSpPr/>
          <p:nvPr/>
        </p:nvSpPr>
        <p:spPr bwMode="auto">
          <a:xfrm>
            <a:off x="4113494" y="3215640"/>
            <a:ext cx="3502152" cy="299084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9ED36C3-D672-4F54-8894-428341B402C2}"/>
              </a:ext>
              <a:ext uri="{C183D7F6-B498-43B3-948B-1728B52AA6E4}">
                <adec:decorative xmlns:adec="http://schemas.microsoft.com/office/drawing/2017/decorative" val="1"/>
              </a:ext>
            </a:extLst>
          </p:cNvPr>
          <p:cNvSpPr/>
          <p:nvPr/>
        </p:nvSpPr>
        <p:spPr bwMode="auto">
          <a:xfrm>
            <a:off x="7774545" y="3215640"/>
            <a:ext cx="3502152" cy="2990846"/>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CFD45D1B-61AB-4C44-9D9C-E2B618ACA0D0}"/>
              </a:ext>
              <a:ext uri="{C183D7F6-B498-43B3-948B-1728B52AA6E4}">
                <adec:decorative xmlns:adec="http://schemas.microsoft.com/office/drawing/2017/decorative" val="1"/>
              </a:ext>
            </a:extLst>
          </p:cNvPr>
          <p:cNvSpPr/>
          <p:nvPr/>
        </p:nvSpPr>
        <p:spPr>
          <a:xfrm rot="10800000">
            <a:off x="771030" y="3200400"/>
            <a:ext cx="594360" cy="22874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Isosceles Triangle 46">
            <a:extLst>
              <a:ext uri="{FF2B5EF4-FFF2-40B4-BE49-F238E27FC236}">
                <a16:creationId xmlns:a16="http://schemas.microsoft.com/office/drawing/2014/main" id="{946EDF6C-1D7E-436A-ADE0-A953B86F8442}"/>
              </a:ext>
              <a:ext uri="{C183D7F6-B498-43B3-948B-1728B52AA6E4}">
                <adec:decorative xmlns:adec="http://schemas.microsoft.com/office/drawing/2017/decorative" val="1"/>
              </a:ext>
            </a:extLst>
          </p:cNvPr>
          <p:cNvSpPr/>
          <p:nvPr/>
        </p:nvSpPr>
        <p:spPr>
          <a:xfrm rot="10800000">
            <a:off x="4403026" y="3200400"/>
            <a:ext cx="594360" cy="22874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Isosceles Triangle 47">
            <a:extLst>
              <a:ext uri="{FF2B5EF4-FFF2-40B4-BE49-F238E27FC236}">
                <a16:creationId xmlns:a16="http://schemas.microsoft.com/office/drawing/2014/main" id="{18CA60EA-0BD7-4FA5-9576-A309CF0C5577}"/>
              </a:ext>
              <a:ext uri="{C183D7F6-B498-43B3-948B-1728B52AA6E4}">
                <adec:decorative xmlns:adec="http://schemas.microsoft.com/office/drawing/2017/decorative" val="1"/>
              </a:ext>
            </a:extLst>
          </p:cNvPr>
          <p:cNvSpPr/>
          <p:nvPr/>
        </p:nvSpPr>
        <p:spPr>
          <a:xfrm rot="10800000">
            <a:off x="8035021" y="3200400"/>
            <a:ext cx="594360" cy="22874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3815CD5-A7B0-4825-BE69-B488701886DF}"/>
              </a:ext>
              <a:ext uri="{C183D7F6-B498-43B3-948B-1728B52AA6E4}">
                <adec:decorative xmlns:adec="http://schemas.microsoft.com/office/drawing/2017/decorative" val="1"/>
              </a:ext>
            </a:extLst>
          </p:cNvPr>
          <p:cNvSpPr/>
          <p:nvPr/>
        </p:nvSpPr>
        <p:spPr>
          <a:xfrm>
            <a:off x="427039" y="1426504"/>
            <a:ext cx="10849658" cy="178913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p:txBody>
          <a:bodyPr>
            <a:normAutofit/>
          </a:bodyPr>
          <a:lstStyle/>
          <a:p>
            <a:r>
              <a:rPr lang="en-US" dirty="0"/>
              <a:t>Cloud shifts how you pay for capacity</a:t>
            </a:r>
          </a:p>
        </p:txBody>
      </p:sp>
      <p:sp>
        <p:nvSpPr>
          <p:cNvPr id="46" name="Rectangle 45">
            <a:extLst>
              <a:ext uri="{FF2B5EF4-FFF2-40B4-BE49-F238E27FC236}">
                <a16:creationId xmlns:a16="http://schemas.microsoft.com/office/drawing/2014/main" id="{45343946-AF8C-4E24-81A5-911A34863560}"/>
              </a:ext>
            </a:extLst>
          </p:cNvPr>
          <p:cNvSpPr/>
          <p:nvPr/>
        </p:nvSpPr>
        <p:spPr>
          <a:xfrm>
            <a:off x="771030" y="1803824"/>
            <a:ext cx="7968933" cy="11109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Semibold" panose="020B0702040204020203" pitchFamily="34" charset="0"/>
              </a:rPr>
              <a:t>Shift from CAPEX to OPEX</a:t>
            </a:r>
          </a:p>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Enables improvements in financial statements—with improved cash flow timing and reduced need to acquire assets resulting in a fixed cost structure</a:t>
            </a:r>
          </a:p>
        </p:txBody>
      </p:sp>
      <p:sp>
        <p:nvSpPr>
          <p:cNvPr id="38" name="TextBox 37">
            <a:extLst>
              <a:ext uri="{FF2B5EF4-FFF2-40B4-BE49-F238E27FC236}">
                <a16:creationId xmlns:a16="http://schemas.microsoft.com/office/drawing/2014/main" id="{E502E597-E53A-4F2D-8D63-204B8DB0F742}"/>
              </a:ext>
            </a:extLst>
          </p:cNvPr>
          <p:cNvSpPr txBox="1"/>
          <p:nvPr/>
        </p:nvSpPr>
        <p:spPr>
          <a:xfrm>
            <a:off x="771030" y="4813792"/>
            <a:ext cx="2740645" cy="830997"/>
          </a:xfrm>
          <a:prstGeom prst="rect">
            <a:avLst/>
          </a:prstGeom>
          <a:noFill/>
        </p:spPr>
        <p:txBody>
          <a:bodyPr wrap="square" lIns="0" tIns="0" rIns="0" bIns="0">
            <a:spAutoFit/>
          </a:bodyPr>
          <a:lstStyle/>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Drives shift in budgets from “capital” budgets to “running” expense budgets</a:t>
            </a:r>
          </a:p>
        </p:txBody>
      </p:sp>
      <p:sp>
        <p:nvSpPr>
          <p:cNvPr id="39" name="TextBox 38">
            <a:extLst>
              <a:ext uri="{FF2B5EF4-FFF2-40B4-BE49-F238E27FC236}">
                <a16:creationId xmlns:a16="http://schemas.microsoft.com/office/drawing/2014/main" id="{5FAA6A02-834F-4854-8625-D3110C4EAAF6}"/>
              </a:ext>
            </a:extLst>
          </p:cNvPr>
          <p:cNvSpPr txBox="1"/>
          <p:nvPr/>
        </p:nvSpPr>
        <p:spPr>
          <a:xfrm>
            <a:off x="4403026" y="4813792"/>
            <a:ext cx="2499200" cy="830997"/>
          </a:xfrm>
          <a:prstGeom prst="rect">
            <a:avLst/>
          </a:prstGeom>
          <a:noFill/>
        </p:spPr>
        <p:txBody>
          <a:bodyPr wrap="square" lIns="0" tIns="0" rIns="0" bIns="0">
            <a:spAutoFit/>
          </a:bodyPr>
          <a:lstStyle/>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Cloud provides more predictability and better cash flow timing </a:t>
            </a:r>
          </a:p>
        </p:txBody>
      </p:sp>
      <p:sp>
        <p:nvSpPr>
          <p:cNvPr id="40" name="TextBox 39">
            <a:extLst>
              <a:ext uri="{FF2B5EF4-FFF2-40B4-BE49-F238E27FC236}">
                <a16:creationId xmlns:a16="http://schemas.microsoft.com/office/drawing/2014/main" id="{39974F2B-2E18-4A41-869F-66B6B5812F95}"/>
              </a:ext>
            </a:extLst>
          </p:cNvPr>
          <p:cNvSpPr txBox="1"/>
          <p:nvPr/>
        </p:nvSpPr>
        <p:spPr>
          <a:xfrm>
            <a:off x="8035021" y="4813792"/>
            <a:ext cx="2658494" cy="830997"/>
          </a:xfrm>
          <a:prstGeom prst="rect">
            <a:avLst/>
          </a:prstGeom>
          <a:noFill/>
        </p:spPr>
        <p:txBody>
          <a:bodyPr wrap="square" lIns="0" tIns="0" rIns="0" bIns="0">
            <a:spAutoFit/>
          </a:bodyPr>
          <a:lstStyle/>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EBITDA, a financial KPI, is also impacted from the CAPEX to OPEX shift</a:t>
            </a:r>
          </a:p>
        </p:txBody>
      </p:sp>
      <p:pic>
        <p:nvPicPr>
          <p:cNvPr id="41" name="Picture 40">
            <a:extLst>
              <a:ext uri="{FF2B5EF4-FFF2-40B4-BE49-F238E27FC236}">
                <a16:creationId xmlns:a16="http://schemas.microsoft.com/office/drawing/2014/main" id="{2C808FB5-8ECE-41B5-9D5A-4A69D2E20D6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403026" y="3818584"/>
            <a:ext cx="594360" cy="594360"/>
          </a:xfrm>
          <a:prstGeom prst="rect">
            <a:avLst/>
          </a:prstGeom>
        </p:spPr>
      </p:pic>
      <p:pic>
        <p:nvPicPr>
          <p:cNvPr id="42" name="Picture 41">
            <a:extLst>
              <a:ext uri="{FF2B5EF4-FFF2-40B4-BE49-F238E27FC236}">
                <a16:creationId xmlns:a16="http://schemas.microsoft.com/office/drawing/2014/main" id="{D23427B0-C09B-4995-9512-7E05415B90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035021" y="3818584"/>
            <a:ext cx="519696" cy="594360"/>
          </a:xfrm>
          <a:prstGeom prst="rect">
            <a:avLst/>
          </a:prstGeom>
        </p:spPr>
      </p:pic>
      <p:pic>
        <p:nvPicPr>
          <p:cNvPr id="43" name="Picture 42">
            <a:extLst>
              <a:ext uri="{FF2B5EF4-FFF2-40B4-BE49-F238E27FC236}">
                <a16:creationId xmlns:a16="http://schemas.microsoft.com/office/drawing/2014/main" id="{20FAA0BE-9231-4A4B-93C3-19CA6F0C739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71030" y="3812849"/>
            <a:ext cx="620484" cy="620484"/>
          </a:xfrm>
          <a:prstGeom prst="rect">
            <a:avLst/>
          </a:prstGeom>
        </p:spPr>
      </p:pic>
    </p:spTree>
    <p:extLst>
      <p:ext uri="{BB962C8B-B14F-4D97-AF65-F5344CB8AC3E}">
        <p14:creationId xmlns:p14="http://schemas.microsoft.com/office/powerpoint/2010/main" val="147052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par>
                          <p:cTn id="22" fill="hold">
                            <p:stCondLst>
                              <p:cond delay="1000"/>
                            </p:stCondLst>
                            <p:childTnLst>
                              <p:par>
                                <p:cTn id="23" presetID="47"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anim calcmode="lin" valueType="num">
                                      <p:cBhvr>
                                        <p:cTn id="26" dur="500" fill="hold"/>
                                        <p:tgtEl>
                                          <p:spTgt spid="47"/>
                                        </p:tgtEl>
                                        <p:attrNameLst>
                                          <p:attrName>ppt_x</p:attrName>
                                        </p:attrNameLst>
                                      </p:cBhvr>
                                      <p:tavLst>
                                        <p:tav tm="0">
                                          <p:val>
                                            <p:strVal val="#ppt_x"/>
                                          </p:val>
                                        </p:tav>
                                        <p:tav tm="100000">
                                          <p:val>
                                            <p:strVal val="#ppt_x"/>
                                          </p:val>
                                        </p:tav>
                                      </p:tavLst>
                                    </p:anim>
                                    <p:anim calcmode="lin" valueType="num">
                                      <p:cBhvr>
                                        <p:cTn id="27" dur="500" fill="hold"/>
                                        <p:tgtEl>
                                          <p:spTgt spid="47"/>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par>
                          <p:cTn id="40" fill="hold">
                            <p:stCondLst>
                              <p:cond delay="2000"/>
                            </p:stCondLst>
                            <p:childTnLst>
                              <p:par>
                                <p:cTn id="41" presetID="47"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anim calcmode="lin" valueType="num">
                                      <p:cBhvr>
                                        <p:cTn id="44" dur="500" fill="hold"/>
                                        <p:tgtEl>
                                          <p:spTgt spid="48"/>
                                        </p:tgtEl>
                                        <p:attrNameLst>
                                          <p:attrName>ppt_x</p:attrName>
                                        </p:attrNameLst>
                                      </p:cBhvr>
                                      <p:tavLst>
                                        <p:tav tm="0">
                                          <p:val>
                                            <p:strVal val="#ppt_x"/>
                                          </p:val>
                                        </p:tav>
                                        <p:tav tm="100000">
                                          <p:val>
                                            <p:strVal val="#ppt_x"/>
                                          </p:val>
                                        </p:tav>
                                      </p:tavLst>
                                    </p:anim>
                                    <p:anim calcmode="lin" valueType="num">
                                      <p:cBhvr>
                                        <p:cTn id="45" dur="500" fill="hold"/>
                                        <p:tgtEl>
                                          <p:spTgt spid="48"/>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anim calcmode="lin" valueType="num">
                                      <p:cBhvr>
                                        <p:cTn id="49" dur="500" fill="hold"/>
                                        <p:tgtEl>
                                          <p:spTgt spid="16"/>
                                        </p:tgtEl>
                                        <p:attrNameLst>
                                          <p:attrName>ppt_x</p:attrName>
                                        </p:attrNameLst>
                                      </p:cBhvr>
                                      <p:tavLst>
                                        <p:tav tm="0">
                                          <p:val>
                                            <p:strVal val="#ppt_x"/>
                                          </p:val>
                                        </p:tav>
                                        <p:tav tm="100000">
                                          <p:val>
                                            <p:strVal val="#ppt_x"/>
                                          </p:val>
                                        </p:tav>
                                      </p:tavLst>
                                    </p:anim>
                                    <p:anim calcmode="lin" valueType="num">
                                      <p:cBhvr>
                                        <p:cTn id="50" dur="500" fill="hold"/>
                                        <p:tgtEl>
                                          <p:spTgt spid="16"/>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6" grpId="0" animBg="1"/>
      <p:bldP spid="47" grpId="0" animBg="1"/>
      <p:bldP spid="48" grpId="0" animBg="1"/>
      <p:bldP spid="38" grpId="0"/>
      <p:bldP spid="39"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78D4"/>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AC8C7C9-B858-D94A-BACA-BBC6430555F5}"/>
              </a:ext>
              <a:ext uri="{C183D7F6-B498-43B3-948B-1728B52AA6E4}">
                <adec:decorative xmlns:adec="http://schemas.microsoft.com/office/drawing/2017/decorative" val="1"/>
              </a:ext>
            </a:extLst>
          </p:cNvPr>
          <p:cNvSpPr/>
          <p:nvPr/>
        </p:nvSpPr>
        <p:spPr bwMode="auto">
          <a:xfrm>
            <a:off x="6790588" y="0"/>
            <a:ext cx="5413168"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a:xfrm>
            <a:off x="659961" y="581223"/>
            <a:ext cx="5204820" cy="1231106"/>
          </a:xfrm>
        </p:spPr>
        <p:txBody>
          <a:bodyPr>
            <a:normAutofit fontScale="90000"/>
          </a:bodyPr>
          <a:lstStyle/>
          <a:p>
            <a:r>
              <a:rPr lang="en-US" sz="4000">
                <a:solidFill>
                  <a:schemeClr val="bg1"/>
                </a:solidFill>
                <a:latin typeface="Segoe UI Semibold" panose="020B0702040204020203" pitchFamily="34" charset="0"/>
                <a:cs typeface="Segoe UI Semibold" panose="020B0702040204020203" pitchFamily="34" charset="0"/>
              </a:rPr>
              <a:t>Modernization drives measurable ROI</a:t>
            </a:r>
            <a:br>
              <a:rPr lang="en-US" sz="4000">
                <a:solidFill>
                  <a:schemeClr val="bg1"/>
                </a:solidFill>
                <a:cs typeface="Segoe UI"/>
              </a:rPr>
            </a:br>
            <a:endParaRPr lang="en-AU" sz="4000">
              <a:solidFill>
                <a:schemeClr val="bg1"/>
              </a:solidFill>
            </a:endParaRPr>
          </a:p>
        </p:txBody>
      </p:sp>
      <p:grpSp>
        <p:nvGrpSpPr>
          <p:cNvPr id="45" name="Group 44">
            <a:extLst>
              <a:ext uri="{FF2B5EF4-FFF2-40B4-BE49-F238E27FC236}">
                <a16:creationId xmlns:a16="http://schemas.microsoft.com/office/drawing/2014/main" id="{B9979D4A-44CE-4BA7-90C7-9DFBA1109514}"/>
              </a:ext>
            </a:extLst>
          </p:cNvPr>
          <p:cNvGrpSpPr/>
          <p:nvPr/>
        </p:nvGrpSpPr>
        <p:grpSpPr>
          <a:xfrm>
            <a:off x="678055" y="2476491"/>
            <a:ext cx="5627085" cy="3207575"/>
            <a:chOff x="121425" y="0"/>
            <a:chExt cx="5212411" cy="2445580"/>
          </a:xfrm>
        </p:grpSpPr>
        <p:sp>
          <p:nvSpPr>
            <p:cNvPr id="46" name="Shape 66699">
              <a:extLst>
                <a:ext uri="{FF2B5EF4-FFF2-40B4-BE49-F238E27FC236}">
                  <a16:creationId xmlns:a16="http://schemas.microsoft.com/office/drawing/2014/main" id="{7FD3AFF6-498E-47DC-9161-97F1D187F725}"/>
                </a:ext>
              </a:extLst>
            </p:cNvPr>
            <p:cNvSpPr/>
            <p:nvPr/>
          </p:nvSpPr>
          <p:spPr>
            <a:xfrm>
              <a:off x="4070718" y="1834818"/>
              <a:ext cx="1069848" cy="239395"/>
            </a:xfrm>
            <a:custGeom>
              <a:avLst/>
              <a:gdLst/>
              <a:ahLst/>
              <a:cxnLst/>
              <a:rect l="0" t="0" r="0" b="0"/>
              <a:pathLst>
                <a:path w="1069848" h="239395">
                  <a:moveTo>
                    <a:pt x="0" y="0"/>
                  </a:moveTo>
                  <a:lnTo>
                    <a:pt x="1069848" y="0"/>
                  </a:lnTo>
                  <a:lnTo>
                    <a:pt x="1069848" y="239395"/>
                  </a:lnTo>
                  <a:lnTo>
                    <a:pt x="0" y="239395"/>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7" name="Shape 66700">
              <a:extLst>
                <a:ext uri="{FF2B5EF4-FFF2-40B4-BE49-F238E27FC236}">
                  <a16:creationId xmlns:a16="http://schemas.microsoft.com/office/drawing/2014/main" id="{7701975F-E919-421D-940E-E8684595A57E}"/>
                </a:ext>
              </a:extLst>
            </p:cNvPr>
            <p:cNvSpPr/>
            <p:nvPr/>
          </p:nvSpPr>
          <p:spPr>
            <a:xfrm>
              <a:off x="2755507" y="1584882"/>
              <a:ext cx="1069848" cy="489331"/>
            </a:xfrm>
            <a:custGeom>
              <a:avLst/>
              <a:gdLst/>
              <a:ahLst/>
              <a:cxnLst/>
              <a:rect l="0" t="0" r="0" b="0"/>
              <a:pathLst>
                <a:path w="1069848" h="489331">
                  <a:moveTo>
                    <a:pt x="0" y="0"/>
                  </a:moveTo>
                  <a:lnTo>
                    <a:pt x="1069848" y="0"/>
                  </a:lnTo>
                  <a:lnTo>
                    <a:pt x="1069848" y="489331"/>
                  </a:lnTo>
                  <a:lnTo>
                    <a:pt x="0" y="48933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8" name="Shape 66701">
              <a:extLst>
                <a:ext uri="{FF2B5EF4-FFF2-40B4-BE49-F238E27FC236}">
                  <a16:creationId xmlns:a16="http://schemas.microsoft.com/office/drawing/2014/main" id="{87D482A5-A5C0-4C70-94B4-7953F7EE5156}"/>
                </a:ext>
              </a:extLst>
            </p:cNvPr>
            <p:cNvSpPr/>
            <p:nvPr/>
          </p:nvSpPr>
          <p:spPr>
            <a:xfrm>
              <a:off x="1438770" y="1299893"/>
              <a:ext cx="1069848" cy="774319"/>
            </a:xfrm>
            <a:custGeom>
              <a:avLst/>
              <a:gdLst/>
              <a:ahLst/>
              <a:cxnLst/>
              <a:rect l="0" t="0" r="0" b="0"/>
              <a:pathLst>
                <a:path w="1069848" h="774319">
                  <a:moveTo>
                    <a:pt x="0" y="0"/>
                  </a:moveTo>
                  <a:lnTo>
                    <a:pt x="1069848" y="0"/>
                  </a:lnTo>
                  <a:lnTo>
                    <a:pt x="1069848" y="774319"/>
                  </a:lnTo>
                  <a:lnTo>
                    <a:pt x="0" y="774319"/>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9" name="Shape 66702">
              <a:extLst>
                <a:ext uri="{FF2B5EF4-FFF2-40B4-BE49-F238E27FC236}">
                  <a16:creationId xmlns:a16="http://schemas.microsoft.com/office/drawing/2014/main" id="{6F35FFFF-941F-46CE-8963-8E8903FBFFC7}"/>
                </a:ext>
              </a:extLst>
            </p:cNvPr>
            <p:cNvSpPr/>
            <p:nvPr/>
          </p:nvSpPr>
          <p:spPr>
            <a:xfrm>
              <a:off x="123558" y="198041"/>
              <a:ext cx="1069848" cy="1876171"/>
            </a:xfrm>
            <a:custGeom>
              <a:avLst/>
              <a:gdLst/>
              <a:ahLst/>
              <a:cxnLst/>
              <a:rect l="0" t="0" r="0" b="0"/>
              <a:pathLst>
                <a:path w="1069848" h="1876171">
                  <a:moveTo>
                    <a:pt x="0" y="0"/>
                  </a:moveTo>
                  <a:lnTo>
                    <a:pt x="1069848" y="0"/>
                  </a:lnTo>
                  <a:lnTo>
                    <a:pt x="1069848" y="1876171"/>
                  </a:lnTo>
                  <a:lnTo>
                    <a:pt x="0" y="187617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1" name="Rectangle 50">
              <a:extLst>
                <a:ext uri="{FF2B5EF4-FFF2-40B4-BE49-F238E27FC236}">
                  <a16:creationId xmlns:a16="http://schemas.microsoft.com/office/drawing/2014/main" id="{677FE596-75AD-4EDD-B665-4BA91A26F966}"/>
                </a:ext>
              </a:extLst>
            </p:cNvPr>
            <p:cNvSpPr/>
            <p:nvPr/>
          </p:nvSpPr>
          <p:spPr>
            <a:xfrm>
              <a:off x="121425" y="0"/>
              <a:ext cx="588140"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$7.3M</a:t>
              </a: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61577966-6FE9-4E22-BF87-A8582815883C}"/>
                </a:ext>
              </a:extLst>
            </p:cNvPr>
            <p:cNvSpPr/>
            <p:nvPr/>
          </p:nvSpPr>
          <p:spPr>
            <a:xfrm>
              <a:off x="1483983" y="1102487"/>
              <a:ext cx="648133" cy="197406"/>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$3.0M</a:t>
              </a: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9E82D60-E709-4002-AC46-76A749EAE2B9}"/>
                </a:ext>
              </a:extLst>
            </p:cNvPr>
            <p:cNvSpPr/>
            <p:nvPr/>
          </p:nvSpPr>
          <p:spPr>
            <a:xfrm>
              <a:off x="2764586" y="1387855"/>
              <a:ext cx="601614" cy="224440"/>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$1.9M</a:t>
              </a: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77CC61C6-A7CC-4F60-AD94-E9FB6CC03730}"/>
                </a:ext>
              </a:extLst>
            </p:cNvPr>
            <p:cNvSpPr/>
            <p:nvPr/>
          </p:nvSpPr>
          <p:spPr>
            <a:xfrm>
              <a:off x="4087967" y="1637157"/>
              <a:ext cx="756834" cy="19766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$927.1K</a:t>
              </a: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7DA7CD05-433A-4295-AB93-C353894778F7}"/>
                </a:ext>
              </a:extLst>
            </p:cNvPr>
            <p:cNvSpPr/>
            <p:nvPr/>
          </p:nvSpPr>
          <p:spPr>
            <a:xfrm>
              <a:off x="121425" y="2144634"/>
              <a:ext cx="1426699"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Avoided on-premises</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E6C8333C-FF06-44EC-8C65-6D695E68B528}"/>
                </a:ext>
              </a:extLst>
            </p:cNvPr>
            <p:cNvSpPr/>
            <p:nvPr/>
          </p:nvSpPr>
          <p:spPr>
            <a:xfrm>
              <a:off x="175679" y="2276079"/>
              <a:ext cx="1282584" cy="16950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infrastructure costs</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E94841C5-6088-4996-9CFE-87D5A210FFF1}"/>
                </a:ext>
              </a:extLst>
            </p:cNvPr>
            <p:cNvSpPr/>
            <p:nvPr/>
          </p:nvSpPr>
          <p:spPr>
            <a:xfrm>
              <a:off x="1437500" y="2144634"/>
              <a:ext cx="1427002"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Avoided on-premises</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F34D3990-7FDF-4314-98DD-FADE7988B66E}"/>
                </a:ext>
              </a:extLst>
            </p:cNvPr>
            <p:cNvSpPr/>
            <p:nvPr/>
          </p:nvSpPr>
          <p:spPr>
            <a:xfrm>
              <a:off x="1717408" y="2276079"/>
              <a:ext cx="683478" cy="16950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FTE costs</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8184E691-C71C-4FB7-9E5A-41036DAE67AE}"/>
                </a:ext>
              </a:extLst>
            </p:cNvPr>
            <p:cNvSpPr/>
            <p:nvPr/>
          </p:nvSpPr>
          <p:spPr>
            <a:xfrm>
              <a:off x="2741155" y="2144634"/>
              <a:ext cx="1459862"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Income from new and</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C6B4C30B-5303-4CD2-B0FB-286368E0DF8C}"/>
                </a:ext>
              </a:extLst>
            </p:cNvPr>
            <p:cNvSpPr/>
            <p:nvPr/>
          </p:nvSpPr>
          <p:spPr>
            <a:xfrm>
              <a:off x="2700008" y="2276079"/>
              <a:ext cx="1570356" cy="16950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larger online B2C sales</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89B8729E-D01C-4F1D-80B6-DCCD84CEBFDB}"/>
                </a:ext>
              </a:extLst>
            </p:cNvPr>
            <p:cNvSpPr/>
            <p:nvPr/>
          </p:nvSpPr>
          <p:spPr>
            <a:xfrm>
              <a:off x="4168889" y="2144634"/>
              <a:ext cx="1164947"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Income from new</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DDBC67D-F993-475F-AE36-DBBE5A91A3E9}"/>
                </a:ext>
              </a:extLst>
            </p:cNvPr>
            <p:cNvSpPr/>
            <p:nvPr/>
          </p:nvSpPr>
          <p:spPr>
            <a:xfrm>
              <a:off x="4203561" y="2276079"/>
              <a:ext cx="1072342" cy="16950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Arial" panose="020B0604020202020204" pitchFamily="34" charset="0"/>
                  <a:cs typeface="Segoe UI" panose="020B0502040204020203" pitchFamily="34" charset="0"/>
                </a:rPr>
                <a:t>enterprise sales</a:t>
              </a:r>
              <a:endPar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3289355F-4B06-4CF5-9407-BA7E37871979}"/>
              </a:ext>
            </a:extLst>
          </p:cNvPr>
          <p:cNvSpPr txBox="1"/>
          <p:nvPr/>
        </p:nvSpPr>
        <p:spPr>
          <a:xfrm>
            <a:off x="7382396" y="2476632"/>
            <a:ext cx="4499047" cy="2923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Research findings</a:t>
            </a:r>
            <a:r>
              <a:rPr kumimoji="0" lang="en-US" sz="1800" b="0" i="0" u="none" strike="noStrike" kern="1200" cap="none" spc="0" normalizeH="0" baseline="7000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indicate organizations with Azure-mature</a:t>
            </a:r>
            <a:b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tenure (three-years):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experience benefits of $13.1 million over three years versus costs of $2.3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benefits add up to a net present value (NPV) of $10.8 million and an ROI of 478%.   </a:t>
            </a:r>
          </a:p>
        </p:txBody>
      </p:sp>
      <p:sp>
        <p:nvSpPr>
          <p:cNvPr id="65" name="TextBox 64">
            <a:extLst>
              <a:ext uri="{FF2B5EF4-FFF2-40B4-BE49-F238E27FC236}">
                <a16:creationId xmlns:a16="http://schemas.microsoft.com/office/drawing/2014/main" id="{F1A716CA-3106-4568-A997-C288B44E8CE7}"/>
              </a:ext>
            </a:extLst>
          </p:cNvPr>
          <p:cNvSpPr txBox="1"/>
          <p:nvPr/>
        </p:nvSpPr>
        <p:spPr>
          <a:xfrm>
            <a:off x="584160" y="6209871"/>
            <a:ext cx="5342003"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70000" noProof="0">
                <a:ln>
                  <a:noFill/>
                </a:ln>
                <a:solidFill>
                  <a:srgbClr val="FFFFFF"/>
                </a:solidFill>
                <a:effectLst/>
                <a:uLnTx/>
                <a:uFillTx/>
                <a:latin typeface="Segoe UI" panose="020B0502040204020203" pitchFamily="34" charset="0"/>
                <a:ea typeface="+mn-ea"/>
                <a:cs typeface="Segoe UI" panose="020B0502040204020203" pitchFamily="34" charset="0"/>
              </a:rPr>
              <a:t>1</a:t>
            </a:r>
            <a:r>
              <a:rPr kumimoji="0" lang="en-US" sz="1200" b="0" i="0" u="none" strike="noStrike" kern="120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Forrester Total Economic Impact™ Study Commissioned By Microsoft, August 2019,</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The Total Economic Impact™ Of Microsoft Azure IaaS</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Cost Savings And Business Benefits Enabled By Azure Infrastructure-As-A-Service (IaaS)</a:t>
            </a:r>
            <a:endParaRPr kumimoji="0" lang="en-AU" sz="1200" b="0" i="0" u="none" strike="noStrike" kern="120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FB10C70-E235-4C79-A352-8E5EA1AA3F71}"/>
              </a:ext>
            </a:extLst>
          </p:cNvPr>
          <p:cNvSpPr txBox="1"/>
          <p:nvPr/>
        </p:nvSpPr>
        <p:spPr>
          <a:xfrm>
            <a:off x="7382396" y="1095883"/>
            <a:ext cx="4645075"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FE7FF"/>
                </a:solidFill>
                <a:effectLst/>
                <a:uLnTx/>
                <a:uFillTx/>
                <a:latin typeface="Segoe UI Semibold" panose="020B0702040204020203" pitchFamily="34" charset="0"/>
                <a:ea typeface="+mn-ea"/>
                <a:cs typeface="Segoe UI Semibold" panose="020B0702040204020203" pitchFamily="34" charset="0"/>
              </a:rPr>
              <a:t>Shifting from on-premises operations to the cloud favors your bottom line </a:t>
            </a:r>
          </a:p>
        </p:txBody>
      </p:sp>
      <p:sp>
        <p:nvSpPr>
          <p:cNvPr id="8" name="TextBox 7">
            <a:extLst>
              <a:ext uri="{FF2B5EF4-FFF2-40B4-BE49-F238E27FC236}">
                <a16:creationId xmlns:a16="http://schemas.microsoft.com/office/drawing/2014/main" id="{9EABEB2D-EBC5-4629-BDB2-45B275B61672}"/>
              </a:ext>
            </a:extLst>
          </p:cNvPr>
          <p:cNvSpPr txBox="1"/>
          <p:nvPr/>
        </p:nvSpPr>
        <p:spPr>
          <a:xfrm>
            <a:off x="649583" y="1926880"/>
            <a:ext cx="271065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Benefits (Three-Year)</a:t>
            </a:r>
          </a:p>
        </p:txBody>
      </p:sp>
    </p:spTree>
    <p:extLst>
      <p:ext uri="{BB962C8B-B14F-4D97-AF65-F5344CB8AC3E}">
        <p14:creationId xmlns:p14="http://schemas.microsoft.com/office/powerpoint/2010/main" val="12381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Cloud optimizations enable—</a:t>
            </a:r>
            <a:br>
              <a:rPr lang="en-US" dirty="0"/>
            </a:br>
            <a:r>
              <a:rPr lang="en-US" dirty="0">
                <a:solidFill>
                  <a:schemeClr val="tx2"/>
                </a:solidFill>
              </a:rPr>
              <a:t>reductions in your datacenter footprint</a:t>
            </a:r>
          </a:p>
        </p:txBody>
      </p:sp>
      <p:sp>
        <p:nvSpPr>
          <p:cNvPr id="55" name="Rectangle 54">
            <a:extLst>
              <a:ext uri="{FF2B5EF4-FFF2-40B4-BE49-F238E27FC236}">
                <a16:creationId xmlns:a16="http://schemas.microsoft.com/office/drawing/2014/main" id="{AC71E2F1-8CF2-4071-A524-EFDC570BE6B5}"/>
              </a:ext>
            </a:extLst>
          </p:cNvPr>
          <p:cNvSpPr/>
          <p:nvPr/>
        </p:nvSpPr>
        <p:spPr>
          <a:xfrm>
            <a:off x="505839" y="2027005"/>
            <a:ext cx="4393705" cy="11109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rtlCol="0" anchor="t"/>
          <a:lstStyle/>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On-premises data centers </a:t>
            </a:r>
            <a:r>
              <a:rPr kumimoji="0" lang="en-US" sz="1800" b="0" i="0" u="none" strike="noStrike" kern="1200" cap="none" spc="0" normalizeH="0" baseline="0" noProof="0" dirty="0">
                <a:ln>
                  <a:noFill/>
                </a:ln>
                <a:solidFill>
                  <a:srgbClr val="000000"/>
                </a:solidFill>
                <a:effectLst/>
                <a:uLnTx/>
                <a:uFillTx/>
                <a:latin typeface="Segoe UI"/>
                <a:ea typeface="+mn-ea"/>
                <a:cs typeface="+mn-cs"/>
              </a:rPr>
              <a:t>are frequently overbuilt for peaks, causing excess capacity and excess spend </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Acquiring on-premises datacenter and server capacity has a significant lead-time</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Customers frequently invest significantly in advance of underlying demand, resulting in under-utilized capacity</a:t>
            </a:r>
          </a:p>
        </p:txBody>
      </p:sp>
      <p:sp>
        <p:nvSpPr>
          <p:cNvPr id="32" name="Rectangle 31">
            <a:extLst>
              <a:ext uri="{FF2B5EF4-FFF2-40B4-BE49-F238E27FC236}">
                <a16:creationId xmlns:a16="http://schemas.microsoft.com/office/drawing/2014/main" id="{CC74E413-9220-48E3-A977-45D25D62C64D}"/>
              </a:ext>
              <a:ext uri="{C183D7F6-B498-43B3-948B-1728B52AA6E4}">
                <adec:decorative xmlns:adec="http://schemas.microsoft.com/office/drawing/2017/decorative" val="0"/>
              </a:ext>
            </a:extLst>
          </p:cNvPr>
          <p:cNvSpPr/>
          <p:nvPr/>
        </p:nvSpPr>
        <p:spPr>
          <a:xfrm>
            <a:off x="5486399" y="5958629"/>
            <a:ext cx="1268819" cy="356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ea typeface="+mn-ea"/>
                <a:cs typeface="+mn-cs"/>
              </a:rPr>
              <a:t>On-premises cost</a:t>
            </a:r>
          </a:p>
        </p:txBody>
      </p:sp>
      <p:graphicFrame>
        <p:nvGraphicFramePr>
          <p:cNvPr id="26" name="Chart 25" descr="Stacked column chart of on-premises costs including server, building, power, headcount, and network. This is the tallest column out of three.">
            <a:extLst>
              <a:ext uri="{FF2B5EF4-FFF2-40B4-BE49-F238E27FC236}">
                <a16:creationId xmlns:a16="http://schemas.microsoft.com/office/drawing/2014/main" id="{1F719489-F6EE-4365-AA59-F58FFCA31F43}"/>
              </a:ext>
              <a:ext uri="{C183D7F6-B498-43B3-948B-1728B52AA6E4}">
                <adec:decorative xmlns:adec="http://schemas.microsoft.com/office/drawing/2017/decorative" val="0"/>
              </a:ext>
            </a:extLst>
          </p:cNvPr>
          <p:cNvGraphicFramePr>
            <a:graphicFrameLocks/>
          </p:cNvGraphicFramePr>
          <p:nvPr/>
        </p:nvGraphicFramePr>
        <p:xfrm>
          <a:off x="4470538" y="2059797"/>
          <a:ext cx="3396465" cy="3795804"/>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A0B68872-D55E-4A92-BB40-919FE2071F7C}"/>
              </a:ext>
              <a:ext uri="{C183D7F6-B498-43B3-948B-1728B52AA6E4}">
                <adec:decorative xmlns:adec="http://schemas.microsoft.com/office/drawing/2017/decorative" val="0"/>
              </a:ext>
            </a:extLst>
          </p:cNvPr>
          <p:cNvSpPr/>
          <p:nvPr/>
        </p:nvSpPr>
        <p:spPr>
          <a:xfrm>
            <a:off x="7033389" y="5939165"/>
            <a:ext cx="1461184" cy="35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ea typeface="+mn-ea"/>
                <a:cs typeface="+mn-cs"/>
              </a:rPr>
              <a:t>Data center capacity</a:t>
            </a:r>
          </a:p>
        </p:txBody>
      </p:sp>
      <p:graphicFrame>
        <p:nvGraphicFramePr>
          <p:cNvPr id="35" name="Chart 34" descr="Stacked column chart showing data center utilization - 3 megawatts utilized and 2 megawatts empty. This is the second tallest column out of three.">
            <a:extLst>
              <a:ext uri="{FF2B5EF4-FFF2-40B4-BE49-F238E27FC236}">
                <a16:creationId xmlns:a16="http://schemas.microsoft.com/office/drawing/2014/main" id="{052EC415-BBF1-4A03-994A-3012F2216D3E}"/>
              </a:ext>
              <a:ext uri="{C183D7F6-B498-43B3-948B-1728B52AA6E4}">
                <adec:decorative xmlns:adec="http://schemas.microsoft.com/office/drawing/2017/decorative" val="0"/>
              </a:ext>
            </a:extLst>
          </p:cNvPr>
          <p:cNvGraphicFramePr>
            <a:graphicFrameLocks/>
          </p:cNvGraphicFramePr>
          <p:nvPr/>
        </p:nvGraphicFramePr>
        <p:xfrm>
          <a:off x="6467979" y="2504850"/>
          <a:ext cx="2606181" cy="3357006"/>
        </p:xfrm>
        <a:graphic>
          <a:graphicData uri="http://schemas.openxmlformats.org/drawingml/2006/chart">
            <c:chart xmlns:c="http://schemas.openxmlformats.org/drawingml/2006/chart" xmlns:r="http://schemas.openxmlformats.org/officeDocument/2006/relationships" r:id="rId4"/>
          </a:graphicData>
        </a:graphic>
      </p:graphicFrame>
      <p:sp>
        <p:nvSpPr>
          <p:cNvPr id="24" name="Rectangle 23">
            <a:extLst>
              <a:ext uri="{FF2B5EF4-FFF2-40B4-BE49-F238E27FC236}">
                <a16:creationId xmlns:a16="http://schemas.microsoft.com/office/drawing/2014/main" id="{682DE716-FBBC-4088-A414-628C5618282F}"/>
              </a:ext>
              <a:ext uri="{C183D7F6-B498-43B3-948B-1728B52AA6E4}">
                <adec:decorative xmlns:adec="http://schemas.microsoft.com/office/drawing/2017/decorative" val="0"/>
              </a:ext>
            </a:extLst>
          </p:cNvPr>
          <p:cNvSpPr/>
          <p:nvPr/>
        </p:nvSpPr>
        <p:spPr>
          <a:xfrm>
            <a:off x="8752659" y="5910965"/>
            <a:ext cx="1007960" cy="353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ea typeface="+mn-ea"/>
                <a:cs typeface="+mn-cs"/>
              </a:rPr>
              <a:t>Server capacity</a:t>
            </a:r>
          </a:p>
        </p:txBody>
      </p:sp>
      <p:sp>
        <p:nvSpPr>
          <p:cNvPr id="27" name="Rectangle 26">
            <a:extLst>
              <a:ext uri="{FF2B5EF4-FFF2-40B4-BE49-F238E27FC236}">
                <a16:creationId xmlns:a16="http://schemas.microsoft.com/office/drawing/2014/main" id="{B4706F64-9E63-4187-B882-6DC7DA03E57B}"/>
              </a:ext>
              <a:ext uri="{C183D7F6-B498-43B3-948B-1728B52AA6E4}">
                <adec:decorative xmlns:adec="http://schemas.microsoft.com/office/drawing/2017/decorative" val="1"/>
              </a:ext>
            </a:extLst>
          </p:cNvPr>
          <p:cNvSpPr/>
          <p:nvPr/>
        </p:nvSpPr>
        <p:spPr>
          <a:xfrm>
            <a:off x="5619444" y="2103620"/>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Network</a:t>
            </a:r>
          </a:p>
        </p:txBody>
      </p:sp>
      <p:sp>
        <p:nvSpPr>
          <p:cNvPr id="28" name="Rectangle 27">
            <a:extLst>
              <a:ext uri="{FF2B5EF4-FFF2-40B4-BE49-F238E27FC236}">
                <a16:creationId xmlns:a16="http://schemas.microsoft.com/office/drawing/2014/main" id="{B63C8E4F-AB1C-4A94-9925-D75C1A5A7A0B}"/>
              </a:ext>
              <a:ext uri="{C183D7F6-B498-43B3-948B-1728B52AA6E4}">
                <adec:decorative xmlns:adec="http://schemas.microsoft.com/office/drawing/2017/decorative" val="1"/>
              </a:ext>
            </a:extLst>
          </p:cNvPr>
          <p:cNvSpPr/>
          <p:nvPr/>
        </p:nvSpPr>
        <p:spPr>
          <a:xfrm>
            <a:off x="5619444" y="2380428"/>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Headcount</a:t>
            </a:r>
          </a:p>
        </p:txBody>
      </p:sp>
      <p:sp>
        <p:nvSpPr>
          <p:cNvPr id="29" name="Rectangle 28">
            <a:extLst>
              <a:ext uri="{FF2B5EF4-FFF2-40B4-BE49-F238E27FC236}">
                <a16:creationId xmlns:a16="http://schemas.microsoft.com/office/drawing/2014/main" id="{80A38C41-9255-437C-B57B-6A4F59A38061}"/>
              </a:ext>
              <a:ext uri="{C183D7F6-B498-43B3-948B-1728B52AA6E4}">
                <adec:decorative xmlns:adec="http://schemas.microsoft.com/office/drawing/2017/decorative" val="1"/>
              </a:ext>
            </a:extLst>
          </p:cNvPr>
          <p:cNvSpPr/>
          <p:nvPr/>
        </p:nvSpPr>
        <p:spPr>
          <a:xfrm>
            <a:off x="5619444" y="2897902"/>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Power</a:t>
            </a:r>
          </a:p>
        </p:txBody>
      </p:sp>
      <p:sp>
        <p:nvSpPr>
          <p:cNvPr id="30" name="Rectangle 29">
            <a:extLst>
              <a:ext uri="{FF2B5EF4-FFF2-40B4-BE49-F238E27FC236}">
                <a16:creationId xmlns:a16="http://schemas.microsoft.com/office/drawing/2014/main" id="{774EF8C3-1D94-4363-8F10-3C1D2188261D}"/>
              </a:ext>
              <a:ext uri="{C183D7F6-B498-43B3-948B-1728B52AA6E4}">
                <adec:decorative xmlns:adec="http://schemas.microsoft.com/office/drawing/2017/decorative" val="1"/>
              </a:ext>
            </a:extLst>
          </p:cNvPr>
          <p:cNvSpPr/>
          <p:nvPr/>
        </p:nvSpPr>
        <p:spPr>
          <a:xfrm>
            <a:off x="5619444" y="3556980"/>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Building</a:t>
            </a:r>
          </a:p>
        </p:txBody>
      </p:sp>
      <p:sp>
        <p:nvSpPr>
          <p:cNvPr id="31" name="Rectangle 30">
            <a:extLst>
              <a:ext uri="{FF2B5EF4-FFF2-40B4-BE49-F238E27FC236}">
                <a16:creationId xmlns:a16="http://schemas.microsoft.com/office/drawing/2014/main" id="{DA92505F-3DBA-4572-8A46-9786F2D1C73B}"/>
              </a:ext>
              <a:ext uri="{C183D7F6-B498-43B3-948B-1728B52AA6E4}">
                <adec:decorative xmlns:adec="http://schemas.microsoft.com/office/drawing/2017/decorative" val="1"/>
              </a:ext>
            </a:extLst>
          </p:cNvPr>
          <p:cNvSpPr/>
          <p:nvPr/>
        </p:nvSpPr>
        <p:spPr>
          <a:xfrm>
            <a:off x="5619444" y="4727264"/>
            <a:ext cx="992236" cy="250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Server</a:t>
            </a:r>
          </a:p>
        </p:txBody>
      </p:sp>
      <p:graphicFrame>
        <p:nvGraphicFramePr>
          <p:cNvPr id="39" name="Chart 38" descr="Stacked column chart showing server capacity - 30% utilized and 70% idle time. This is the shortest column out of three.">
            <a:extLst>
              <a:ext uri="{FF2B5EF4-FFF2-40B4-BE49-F238E27FC236}">
                <a16:creationId xmlns:a16="http://schemas.microsoft.com/office/drawing/2014/main" id="{33811ED7-8C70-419E-A33E-9846209D0777}"/>
              </a:ext>
              <a:ext uri="{C183D7F6-B498-43B3-948B-1728B52AA6E4}">
                <adec:decorative xmlns:adec="http://schemas.microsoft.com/office/drawing/2017/decorative" val="0"/>
              </a:ext>
            </a:extLst>
          </p:cNvPr>
          <p:cNvGraphicFramePr>
            <a:graphicFrameLocks/>
          </p:cNvGraphicFramePr>
          <p:nvPr/>
        </p:nvGraphicFramePr>
        <p:xfrm>
          <a:off x="7906400" y="3911587"/>
          <a:ext cx="2646013" cy="2029892"/>
        </p:xfrm>
        <a:graphic>
          <a:graphicData uri="http://schemas.openxmlformats.org/drawingml/2006/chart">
            <c:chart xmlns:c="http://schemas.openxmlformats.org/drawingml/2006/chart" xmlns:r="http://schemas.openxmlformats.org/officeDocument/2006/relationships" r:id="rId5"/>
          </a:graphicData>
        </a:graphic>
      </p:graphicFrame>
      <p:sp>
        <p:nvSpPr>
          <p:cNvPr id="41" name="TextBox 40">
            <a:extLst>
              <a:ext uri="{FF2B5EF4-FFF2-40B4-BE49-F238E27FC236}">
                <a16:creationId xmlns:a16="http://schemas.microsoft.com/office/drawing/2014/main" id="{EA29C945-C379-44F9-824C-FDA5667E8EFD}"/>
              </a:ext>
              <a:ext uri="{C183D7F6-B498-43B3-948B-1728B52AA6E4}">
                <adec:decorative xmlns:adec="http://schemas.microsoft.com/office/drawing/2017/decorative" val="1"/>
              </a:ext>
            </a:extLst>
          </p:cNvPr>
          <p:cNvSpPr txBox="1"/>
          <p:nvPr/>
        </p:nvSpPr>
        <p:spPr>
          <a:xfrm>
            <a:off x="10269538" y="5783263"/>
            <a:ext cx="1468763" cy="550976"/>
          </a:xfrm>
          <a:prstGeom prst="rect">
            <a:avLst/>
          </a:prstGeom>
          <a:no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MW = Megawatts</a:t>
            </a:r>
          </a:p>
        </p:txBody>
      </p:sp>
      <p:sp>
        <p:nvSpPr>
          <p:cNvPr id="8" name="Isosceles Triangle 7">
            <a:extLst>
              <a:ext uri="{FF2B5EF4-FFF2-40B4-BE49-F238E27FC236}">
                <a16:creationId xmlns:a16="http://schemas.microsoft.com/office/drawing/2014/main" id="{061CD6C8-CAAA-43F2-93FE-073A22432AF9}"/>
              </a:ext>
              <a:ext uri="{C183D7F6-B498-43B3-948B-1728B52AA6E4}">
                <adec:decorative xmlns:adec="http://schemas.microsoft.com/office/drawing/2017/decorative" val="1"/>
              </a:ext>
            </a:extLst>
          </p:cNvPr>
          <p:cNvSpPr/>
          <p:nvPr/>
        </p:nvSpPr>
        <p:spPr bwMode="auto">
          <a:xfrm rot="16200000">
            <a:off x="7787560" y="2943166"/>
            <a:ext cx="1223421" cy="5301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descr="Optimization opportunity - arrow pointing to empty area of data center capacity">
            <a:extLst>
              <a:ext uri="{FF2B5EF4-FFF2-40B4-BE49-F238E27FC236}">
                <a16:creationId xmlns:a16="http://schemas.microsoft.com/office/drawing/2014/main" id="{09E968B0-FCBC-4E6B-8F2A-6BE68771314D}"/>
              </a:ext>
            </a:extLst>
          </p:cNvPr>
          <p:cNvGrpSpPr/>
          <p:nvPr/>
        </p:nvGrpSpPr>
        <p:grpSpPr>
          <a:xfrm>
            <a:off x="8069263" y="2896517"/>
            <a:ext cx="4059325" cy="646331"/>
            <a:chOff x="8069263" y="2896517"/>
            <a:chExt cx="4059325" cy="646331"/>
          </a:xfrm>
        </p:grpSpPr>
        <p:sp>
          <p:nvSpPr>
            <p:cNvPr id="44" name="TextBox 43">
              <a:extLst>
                <a:ext uri="{FF2B5EF4-FFF2-40B4-BE49-F238E27FC236}">
                  <a16:creationId xmlns:a16="http://schemas.microsoft.com/office/drawing/2014/main" id="{BC6F6287-DCAD-4484-9306-A30FC7C5A37F}"/>
                </a:ext>
                <a:ext uri="{C183D7F6-B498-43B3-948B-1728B52AA6E4}">
                  <adec:decorative xmlns:adec="http://schemas.microsoft.com/office/drawing/2017/decorative" val="1"/>
                </a:ext>
              </a:extLst>
            </p:cNvPr>
            <p:cNvSpPr txBox="1"/>
            <p:nvPr/>
          </p:nvSpPr>
          <p:spPr>
            <a:xfrm>
              <a:off x="10269538" y="2896517"/>
              <a:ext cx="1859050" cy="64633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78D3"/>
                  </a:solidFill>
                  <a:effectLst/>
                  <a:uLnTx/>
                  <a:uFillTx/>
                  <a:latin typeface="Segoe UI Semibold"/>
                  <a:ea typeface="+mn-ea"/>
                  <a:cs typeface="+mn-cs"/>
                </a:rPr>
                <a:t>Optimization opportunity</a:t>
              </a:r>
            </a:p>
          </p:txBody>
        </p:sp>
        <p:pic>
          <p:nvPicPr>
            <p:cNvPr id="5" name="Graphic 4" descr="Caret Left outline">
              <a:extLst>
                <a:ext uri="{FF2B5EF4-FFF2-40B4-BE49-F238E27FC236}">
                  <a16:creationId xmlns:a16="http://schemas.microsoft.com/office/drawing/2014/main" id="{00596BD6-857C-452E-9E7A-A172314950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69263" y="2985108"/>
              <a:ext cx="446222" cy="446222"/>
            </a:xfrm>
            <a:prstGeom prst="rect">
              <a:avLst/>
            </a:prstGeom>
          </p:spPr>
        </p:pic>
        <p:cxnSp>
          <p:nvCxnSpPr>
            <p:cNvPr id="7" name="Straight Connector 6">
              <a:extLst>
                <a:ext uri="{FF2B5EF4-FFF2-40B4-BE49-F238E27FC236}">
                  <a16:creationId xmlns:a16="http://schemas.microsoft.com/office/drawing/2014/main" id="{9D159686-BAFA-4C3D-8CAD-654CBBC8551B}"/>
                </a:ext>
              </a:extLst>
            </p:cNvPr>
            <p:cNvCxnSpPr/>
            <p:nvPr/>
          </p:nvCxnSpPr>
          <p:spPr>
            <a:xfrm>
              <a:off x="8256934" y="3208219"/>
              <a:ext cx="1745389"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588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2" presetClass="entr" presetSubtype="2"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1+#ppt_w/2"/>
                                          </p:val>
                                        </p:tav>
                                        <p:tav tm="100000">
                                          <p:val>
                                            <p:strVal val="#ppt_x"/>
                                          </p:val>
                                        </p:tav>
                                      </p:tavLst>
                                    </p:anim>
                                    <p:anim calcmode="lin" valueType="num">
                                      <p:cBhvr additive="base">
                                        <p:cTn id="48" dur="500" fill="hold"/>
                                        <p:tgtEl>
                                          <p:spTgt spid="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1+#ppt_w/2"/>
                                          </p:val>
                                        </p:tav>
                                        <p:tav tm="100000">
                                          <p:val>
                                            <p:strVal val="#ppt_x"/>
                                          </p:val>
                                        </p:tav>
                                      </p:tavLst>
                                    </p:anim>
                                    <p:anim calcmode="lin" valueType="num">
                                      <p:cBhvr additive="base">
                                        <p:cTn id="5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26" grpId="0">
        <p:bldAsOne/>
      </p:bldGraphic>
      <p:bldP spid="23" grpId="0"/>
      <p:bldGraphic spid="35" grpId="0">
        <p:bldAsOne/>
      </p:bldGraphic>
      <p:bldP spid="24" grpId="0"/>
      <p:bldP spid="27" grpId="0"/>
      <p:bldP spid="28" grpId="0"/>
      <p:bldP spid="29" grpId="0"/>
      <p:bldP spid="30" grpId="0"/>
      <p:bldP spid="31" grpId="0"/>
      <p:bldGraphic spid="39" grpId="0">
        <p:bldAsOne/>
      </p:bldGraphic>
      <p:bldP spid="41" grpId="0"/>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25479-843C-467A-A9DF-DDC862715A2D}"/>
              </a:ext>
            </a:extLst>
          </p:cNvPr>
          <p:cNvSpPr>
            <a:spLocks noGrp="1"/>
          </p:cNvSpPr>
          <p:nvPr>
            <p:ph type="title"/>
          </p:nvPr>
        </p:nvSpPr>
        <p:spPr/>
        <p:txBody>
          <a:bodyPr/>
          <a:lstStyle/>
          <a:p>
            <a:r>
              <a:rPr lang="en-US" sz="2750" dirty="0"/>
              <a:t>Microsoft’s sustainability journey—takeaways</a:t>
            </a:r>
          </a:p>
        </p:txBody>
      </p:sp>
      <p:sp>
        <p:nvSpPr>
          <p:cNvPr id="121" name="Rectangle 120">
            <a:extLst>
              <a:ext uri="{FF2B5EF4-FFF2-40B4-BE49-F238E27FC236}">
                <a16:creationId xmlns:a16="http://schemas.microsoft.com/office/drawing/2014/main" id="{591E4A80-B8AA-4922-AA58-D63F863F89BD}"/>
              </a:ext>
            </a:extLst>
          </p:cNvPr>
          <p:cNvSpPr/>
          <p:nvPr/>
        </p:nvSpPr>
        <p:spPr>
          <a:xfrm>
            <a:off x="413431" y="2870232"/>
            <a:ext cx="33411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Migrating to the cloud </a:t>
            </a:r>
            <a:br>
              <a:rPr kumimoji="0" lang="en-US" sz="2000" b="0" i="0" u="none" strike="noStrike" kern="1200" cap="none" spc="0" normalizeH="0" baseline="0" noProof="0" dirty="0">
                <a:ln>
                  <a:noFill/>
                </a:ln>
                <a:solidFill>
                  <a:srgbClr val="0078D3"/>
                </a:solidFill>
                <a:effectLst/>
                <a:uLnTx/>
                <a:uFillTx/>
                <a:latin typeface="Segoe UI"/>
                <a:ea typeface="+mn-ea"/>
                <a:cs typeface="+mn-cs"/>
              </a:rPr>
            </a:br>
            <a:r>
              <a:rPr kumimoji="0" lang="en-US" sz="2000" b="0"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rPr>
              <a:t>reduces</a:t>
            </a:r>
            <a:r>
              <a:rPr kumimoji="0" lang="en-US" sz="2000" b="1"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rPr>
              <a:t>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rPr>
              <a:t>carbon</a:t>
            </a:r>
            <a:r>
              <a:rPr kumimoji="0" lang="en-US" sz="2000" b="1"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rPr>
              <a:t> </a:t>
            </a:r>
            <a:r>
              <a:rPr kumimoji="0" lang="en-US" sz="2000" b="0"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rPr>
              <a:t>emissions</a:t>
            </a:r>
          </a:p>
        </p:txBody>
      </p:sp>
      <p:sp>
        <p:nvSpPr>
          <p:cNvPr id="112" name="Rectangle 111">
            <a:extLst>
              <a:ext uri="{FF2B5EF4-FFF2-40B4-BE49-F238E27FC236}">
                <a16:creationId xmlns:a16="http://schemas.microsoft.com/office/drawing/2014/main" id="{BAF68BC4-7321-4162-88DB-C8AA19BD74B1}"/>
              </a:ext>
            </a:extLst>
          </p:cNvPr>
          <p:cNvSpPr/>
          <p:nvPr/>
        </p:nvSpPr>
        <p:spPr>
          <a:xfrm>
            <a:off x="4149064" y="2870232"/>
            <a:ext cx="3679756"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Carbon tax </a:t>
            </a: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funded</a:t>
            </a: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 </a:t>
            </a: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innovation</a:t>
            </a:r>
            <a:r>
              <a:rPr kumimoji="0" lang="en-US" sz="2000" b="1" i="0" u="none" strike="noStrike" kern="1200" cap="none" spc="0" normalizeH="0" baseline="0" noProof="0" dirty="0">
                <a:ln>
                  <a:noFill/>
                </a:ln>
                <a:solidFill>
                  <a:srgbClr val="0078D3"/>
                </a:solidFill>
                <a:effectLst/>
                <a:uLnTx/>
                <a:uFillTx/>
                <a:latin typeface="Segoe UI Semibold"/>
                <a:ea typeface="+mn-ea"/>
                <a:cs typeface="+mn-cs"/>
              </a:rPr>
              <a:t> </a:t>
            </a:r>
            <a:br>
              <a:rPr kumimoji="0" lang="en-US" sz="2000" b="1" i="0" u="none" strike="noStrike" kern="1200" cap="none" spc="0" normalizeH="0" baseline="0" noProof="0" dirty="0">
                <a:ln>
                  <a:noFill/>
                </a:ln>
                <a:solidFill>
                  <a:srgbClr val="0078D3"/>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a:ea typeface="+mn-ea"/>
                <a:cs typeface="+mn-cs"/>
              </a:rPr>
              <a:t>and drove the right behavior</a:t>
            </a:r>
          </a:p>
        </p:txBody>
      </p:sp>
      <p:sp>
        <p:nvSpPr>
          <p:cNvPr id="113" name="Rectangle 112">
            <a:extLst>
              <a:ext uri="{FF2B5EF4-FFF2-40B4-BE49-F238E27FC236}">
                <a16:creationId xmlns:a16="http://schemas.microsoft.com/office/drawing/2014/main" id="{8ABFF8E3-BE7C-4523-B657-4754B61F12FE}"/>
              </a:ext>
            </a:extLst>
          </p:cNvPr>
          <p:cNvSpPr/>
          <p:nvPr/>
        </p:nvSpPr>
        <p:spPr>
          <a:xfrm>
            <a:off x="8081036" y="2870232"/>
            <a:ext cx="3928402"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Smart buildings reduce energy consumption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by as much as 20%</a:t>
            </a:r>
          </a:p>
        </p:txBody>
      </p:sp>
      <p:sp>
        <p:nvSpPr>
          <p:cNvPr id="114" name="Rectangle 113">
            <a:extLst>
              <a:ext uri="{FF2B5EF4-FFF2-40B4-BE49-F238E27FC236}">
                <a16:creationId xmlns:a16="http://schemas.microsoft.com/office/drawing/2014/main" id="{D5E3FD0A-224E-46DD-B3CC-BD8747D3E9FB}"/>
              </a:ext>
            </a:extLst>
          </p:cNvPr>
          <p:cNvSpPr/>
          <p:nvPr/>
        </p:nvSpPr>
        <p:spPr>
          <a:xfrm>
            <a:off x="413431" y="5179190"/>
            <a:ext cx="33411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Smart water approaches </a:t>
            </a:r>
            <a:br>
              <a:rPr kumimoji="0" lang="en-US" sz="2000" b="1" i="0" u="none" strike="noStrike" kern="1200" cap="none" spc="0" normalizeH="0" baseline="0" noProof="0" dirty="0">
                <a:ln>
                  <a:noFill/>
                </a:ln>
                <a:solidFill>
                  <a:srgbClr val="0078D3"/>
                </a:solidFill>
                <a:effectLst/>
                <a:uLnTx/>
                <a:uFillTx/>
                <a:latin typeface="Segoe UI Semibold"/>
                <a:ea typeface="+mn-ea"/>
                <a:cs typeface="+mn-cs"/>
              </a:rPr>
            </a:b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reduce water usage</a:t>
            </a:r>
          </a:p>
        </p:txBody>
      </p:sp>
      <p:sp>
        <p:nvSpPr>
          <p:cNvPr id="115" name="Rectangle 114">
            <a:extLst>
              <a:ext uri="{FF2B5EF4-FFF2-40B4-BE49-F238E27FC236}">
                <a16:creationId xmlns:a16="http://schemas.microsoft.com/office/drawing/2014/main" id="{AFDFF193-7B7A-4607-834D-77EE1C9A8165}"/>
              </a:ext>
            </a:extLst>
          </p:cNvPr>
          <p:cNvSpPr/>
          <p:nvPr/>
        </p:nvSpPr>
        <p:spPr>
          <a:xfrm>
            <a:off x="4149064" y="5179190"/>
            <a:ext cx="33411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Remote work </a:t>
            </a: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accelerates </a:t>
            </a:r>
            <a:br>
              <a:rPr kumimoji="0" lang="en-US" sz="2000" b="0" i="0" u="none" strike="noStrike" kern="1200" cap="none" spc="0" normalizeH="0" baseline="0" noProof="0" dirty="0">
                <a:ln>
                  <a:noFill/>
                </a:ln>
                <a:solidFill>
                  <a:srgbClr val="0078D3"/>
                </a:solidFill>
                <a:effectLst/>
                <a:uLnTx/>
                <a:uFillTx/>
                <a:latin typeface="Segoe UI Semibold"/>
                <a:ea typeface="+mn-ea"/>
                <a:cs typeface="+mn-cs"/>
              </a:rPr>
            </a:b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carbon reductions</a:t>
            </a:r>
          </a:p>
        </p:txBody>
      </p:sp>
      <p:grpSp>
        <p:nvGrpSpPr>
          <p:cNvPr id="50" name="Group 49">
            <a:extLst>
              <a:ext uri="{FF2B5EF4-FFF2-40B4-BE49-F238E27FC236}">
                <a16:creationId xmlns:a16="http://schemas.microsoft.com/office/drawing/2014/main" id="{31838D9B-3383-4708-BCF1-584A89BABC70}"/>
              </a:ext>
              <a:ext uri="{C183D7F6-B498-43B3-948B-1728B52AA6E4}">
                <adec:decorative xmlns:adec="http://schemas.microsoft.com/office/drawing/2017/decorative" val="1"/>
              </a:ext>
            </a:extLst>
          </p:cNvPr>
          <p:cNvGrpSpPr/>
          <p:nvPr/>
        </p:nvGrpSpPr>
        <p:grpSpPr>
          <a:xfrm>
            <a:off x="455996" y="1852528"/>
            <a:ext cx="635591" cy="633364"/>
            <a:chOff x="8194553" y="1220622"/>
            <a:chExt cx="443543" cy="441987"/>
          </a:xfrm>
        </p:grpSpPr>
        <p:sp>
          <p:nvSpPr>
            <p:cNvPr id="51" name="Rectangle 50">
              <a:extLst>
                <a:ext uri="{FF2B5EF4-FFF2-40B4-BE49-F238E27FC236}">
                  <a16:creationId xmlns:a16="http://schemas.microsoft.com/office/drawing/2014/main" id="{00BDCB9A-4F47-4843-8F81-ED2E8F55B0DC}"/>
                </a:ext>
              </a:extLst>
            </p:cNvPr>
            <p:cNvSpPr>
              <a:spLocks noChangeArrowheads="1"/>
            </p:cNvSpPr>
            <p:nvPr/>
          </p:nvSpPr>
          <p:spPr bwMode="auto">
            <a:xfrm>
              <a:off x="8194553" y="1220622"/>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A7F9F4F8-A2C9-40E5-8614-E3729E3FF95A}"/>
                </a:ext>
              </a:extLst>
            </p:cNvPr>
            <p:cNvSpPr>
              <a:spLocks noChangeArrowheads="1"/>
            </p:cNvSpPr>
            <p:nvPr/>
          </p:nvSpPr>
          <p:spPr bwMode="auto">
            <a:xfrm>
              <a:off x="8194553" y="128598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63F6D85D-EDA2-417B-A82D-00B0D6C2AFCA}"/>
                </a:ext>
              </a:extLst>
            </p:cNvPr>
            <p:cNvSpPr>
              <a:spLocks noChangeArrowheads="1"/>
            </p:cNvSpPr>
            <p:nvPr/>
          </p:nvSpPr>
          <p:spPr bwMode="auto">
            <a:xfrm>
              <a:off x="8522930" y="128598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29EEFC96-9520-4071-AB4F-487DD9249A1B}"/>
                </a:ext>
              </a:extLst>
            </p:cNvPr>
            <p:cNvSpPr>
              <a:spLocks noChangeArrowheads="1"/>
            </p:cNvSpPr>
            <p:nvPr/>
          </p:nvSpPr>
          <p:spPr bwMode="auto">
            <a:xfrm>
              <a:off x="8591407" y="1285986"/>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EF490832-E967-4159-AA25-DF8A46C83CFC}"/>
                </a:ext>
              </a:extLst>
            </p:cNvPr>
            <p:cNvSpPr>
              <a:spLocks noChangeArrowheads="1"/>
            </p:cNvSpPr>
            <p:nvPr/>
          </p:nvSpPr>
          <p:spPr bwMode="auto">
            <a:xfrm>
              <a:off x="8591407" y="1220622"/>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15FE5B0F-9CFA-4924-998D-E35AFB599548}"/>
                </a:ext>
              </a:extLst>
            </p:cNvPr>
            <p:cNvSpPr>
              <a:spLocks noChangeArrowheads="1"/>
            </p:cNvSpPr>
            <p:nvPr/>
          </p:nvSpPr>
          <p:spPr bwMode="auto">
            <a:xfrm>
              <a:off x="8194553" y="135290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5253CE9-70B9-4052-8D76-76C7D3D474EF}"/>
                </a:ext>
              </a:extLst>
            </p:cNvPr>
            <p:cNvSpPr>
              <a:spLocks noChangeArrowheads="1"/>
            </p:cNvSpPr>
            <p:nvPr/>
          </p:nvSpPr>
          <p:spPr bwMode="auto">
            <a:xfrm>
              <a:off x="8522930" y="135290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EA7E50D1-10C2-4D61-B0DC-9490285133AF}"/>
                </a:ext>
              </a:extLst>
            </p:cNvPr>
            <p:cNvSpPr>
              <a:spLocks noChangeArrowheads="1"/>
            </p:cNvSpPr>
            <p:nvPr/>
          </p:nvSpPr>
          <p:spPr bwMode="auto">
            <a:xfrm>
              <a:off x="8591407" y="1352906"/>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36435A5D-C2D4-4FF0-A310-F2C34A4BB28A}"/>
                </a:ext>
              </a:extLst>
            </p:cNvPr>
            <p:cNvSpPr>
              <a:spLocks noChangeArrowheads="1"/>
            </p:cNvSpPr>
            <p:nvPr/>
          </p:nvSpPr>
          <p:spPr bwMode="auto">
            <a:xfrm>
              <a:off x="8194553" y="1418271"/>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38DDA312-2B8E-44A6-B84D-5785EE00A770}"/>
                </a:ext>
              </a:extLst>
            </p:cNvPr>
            <p:cNvSpPr>
              <a:spLocks noChangeArrowheads="1"/>
            </p:cNvSpPr>
            <p:nvPr/>
          </p:nvSpPr>
          <p:spPr bwMode="auto">
            <a:xfrm>
              <a:off x="8264586" y="1418271"/>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69BA5DEF-4713-4C0D-A870-3CD62C9B5BBA}"/>
                </a:ext>
              </a:extLst>
            </p:cNvPr>
            <p:cNvSpPr>
              <a:spLocks noChangeArrowheads="1"/>
            </p:cNvSpPr>
            <p:nvPr/>
          </p:nvSpPr>
          <p:spPr bwMode="auto">
            <a:xfrm>
              <a:off x="8522930" y="1418271"/>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C078E9B-E000-4EBE-B7AD-33FEFCC7E3F4}"/>
                </a:ext>
              </a:extLst>
            </p:cNvPr>
            <p:cNvSpPr>
              <a:spLocks noChangeArrowheads="1"/>
            </p:cNvSpPr>
            <p:nvPr/>
          </p:nvSpPr>
          <p:spPr bwMode="auto">
            <a:xfrm>
              <a:off x="8591407" y="1418271"/>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495B6451-C5BC-47C3-B9FD-05126127DBCB}"/>
                </a:ext>
              </a:extLst>
            </p:cNvPr>
            <p:cNvSpPr>
              <a:spLocks noChangeArrowheads="1"/>
            </p:cNvSpPr>
            <p:nvPr/>
          </p:nvSpPr>
          <p:spPr bwMode="auto">
            <a:xfrm>
              <a:off x="8194553" y="1483635"/>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DA2ADDB1-A09B-4492-80B6-4AF4F41470C9}"/>
                </a:ext>
              </a:extLst>
            </p:cNvPr>
            <p:cNvSpPr>
              <a:spLocks noChangeArrowheads="1"/>
            </p:cNvSpPr>
            <p:nvPr/>
          </p:nvSpPr>
          <p:spPr bwMode="auto">
            <a:xfrm>
              <a:off x="8264586" y="1483635"/>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2E7C9D43-0B0F-46C4-9CF0-BC2B8065460E}"/>
                </a:ext>
              </a:extLst>
            </p:cNvPr>
            <p:cNvSpPr>
              <a:spLocks noChangeArrowheads="1"/>
            </p:cNvSpPr>
            <p:nvPr/>
          </p:nvSpPr>
          <p:spPr bwMode="auto">
            <a:xfrm>
              <a:off x="8522930" y="1483635"/>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5259F147-B6B7-4B8B-8BB4-B0054DE3F070}"/>
                </a:ext>
              </a:extLst>
            </p:cNvPr>
            <p:cNvSpPr>
              <a:spLocks noChangeArrowheads="1"/>
            </p:cNvSpPr>
            <p:nvPr/>
          </p:nvSpPr>
          <p:spPr bwMode="auto">
            <a:xfrm>
              <a:off x="8591407" y="1483635"/>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603C03A2-B0D0-45E5-910B-1AAAD221299A}"/>
                </a:ext>
              </a:extLst>
            </p:cNvPr>
            <p:cNvSpPr>
              <a:spLocks noChangeArrowheads="1"/>
            </p:cNvSpPr>
            <p:nvPr/>
          </p:nvSpPr>
          <p:spPr bwMode="auto">
            <a:xfrm>
              <a:off x="8194553" y="1548999"/>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3E49E84-D6AF-4927-885E-F2EE577F1ED4}"/>
                </a:ext>
              </a:extLst>
            </p:cNvPr>
            <p:cNvSpPr>
              <a:spLocks noChangeArrowheads="1"/>
            </p:cNvSpPr>
            <p:nvPr/>
          </p:nvSpPr>
          <p:spPr bwMode="auto">
            <a:xfrm>
              <a:off x="8264586" y="1548999"/>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B3F79ED-5DFB-4378-8A85-1C99A9D34694}"/>
                </a:ext>
              </a:extLst>
            </p:cNvPr>
            <p:cNvSpPr>
              <a:spLocks noChangeArrowheads="1"/>
            </p:cNvSpPr>
            <p:nvPr/>
          </p:nvSpPr>
          <p:spPr bwMode="auto">
            <a:xfrm>
              <a:off x="8522930" y="1548999"/>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43D4D5DA-3116-452F-9C21-EAE900814A4E}"/>
                </a:ext>
              </a:extLst>
            </p:cNvPr>
            <p:cNvSpPr>
              <a:spLocks noChangeArrowheads="1"/>
            </p:cNvSpPr>
            <p:nvPr/>
          </p:nvSpPr>
          <p:spPr bwMode="auto">
            <a:xfrm>
              <a:off x="8591407" y="1548999"/>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797F707F-4448-4A96-A412-4AC6CA200520}"/>
                </a:ext>
              </a:extLst>
            </p:cNvPr>
            <p:cNvSpPr>
              <a:spLocks noChangeArrowheads="1"/>
            </p:cNvSpPr>
            <p:nvPr/>
          </p:nvSpPr>
          <p:spPr bwMode="auto">
            <a:xfrm>
              <a:off x="8194553" y="1615920"/>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8E4AE1F3-AB4D-482B-BADE-E21F31B522B7}"/>
                </a:ext>
              </a:extLst>
            </p:cNvPr>
            <p:cNvSpPr>
              <a:spLocks noChangeArrowheads="1"/>
            </p:cNvSpPr>
            <p:nvPr/>
          </p:nvSpPr>
          <p:spPr bwMode="auto">
            <a:xfrm>
              <a:off x="8264586" y="1615920"/>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B03DAD62-0017-4930-9DAA-1879F05BC51A}"/>
                </a:ext>
              </a:extLst>
            </p:cNvPr>
            <p:cNvSpPr>
              <a:spLocks noChangeArrowheads="1"/>
            </p:cNvSpPr>
            <p:nvPr/>
          </p:nvSpPr>
          <p:spPr bwMode="auto">
            <a:xfrm>
              <a:off x="8522930" y="1615920"/>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12D1782F-4775-4A3E-803B-4E280B696AE6}"/>
                </a:ext>
              </a:extLst>
            </p:cNvPr>
            <p:cNvSpPr>
              <a:spLocks noChangeArrowheads="1"/>
            </p:cNvSpPr>
            <p:nvPr/>
          </p:nvSpPr>
          <p:spPr bwMode="auto">
            <a:xfrm>
              <a:off x="8591407" y="1615920"/>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656">
              <a:extLst>
                <a:ext uri="{FF2B5EF4-FFF2-40B4-BE49-F238E27FC236}">
                  <a16:creationId xmlns:a16="http://schemas.microsoft.com/office/drawing/2014/main" id="{3ADB54C3-C100-4CAC-90F6-672CDB9F87FC}"/>
                </a:ext>
              </a:extLst>
            </p:cNvPr>
            <p:cNvSpPr>
              <a:spLocks/>
            </p:cNvSpPr>
            <p:nvPr/>
          </p:nvSpPr>
          <p:spPr bwMode="auto">
            <a:xfrm>
              <a:off x="8356407" y="1452509"/>
              <a:ext cx="118278" cy="93378"/>
            </a:xfrm>
            <a:custGeom>
              <a:avLst/>
              <a:gdLst>
                <a:gd name="T0" fmla="*/ 76 w 76"/>
                <a:gd name="T1" fmla="*/ 31 h 60"/>
                <a:gd name="T2" fmla="*/ 46 w 76"/>
                <a:gd name="T3" fmla="*/ 0 h 60"/>
                <a:gd name="T4" fmla="*/ 46 w 76"/>
                <a:gd name="T5" fmla="*/ 16 h 60"/>
                <a:gd name="T6" fmla="*/ 0 w 76"/>
                <a:gd name="T7" fmla="*/ 16 h 60"/>
                <a:gd name="T8" fmla="*/ 0 w 76"/>
                <a:gd name="T9" fmla="*/ 45 h 60"/>
                <a:gd name="T10" fmla="*/ 46 w 76"/>
                <a:gd name="T11" fmla="*/ 45 h 60"/>
                <a:gd name="T12" fmla="*/ 46 w 76"/>
                <a:gd name="T13" fmla="*/ 60 h 60"/>
                <a:gd name="T14" fmla="*/ 76 w 76"/>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1"/>
                  </a:moveTo>
                  <a:lnTo>
                    <a:pt x="46" y="0"/>
                  </a:lnTo>
                  <a:lnTo>
                    <a:pt x="46" y="16"/>
                  </a:lnTo>
                  <a:lnTo>
                    <a:pt x="0" y="16"/>
                  </a:lnTo>
                  <a:lnTo>
                    <a:pt x="0" y="45"/>
                  </a:lnTo>
                  <a:lnTo>
                    <a:pt x="46" y="45"/>
                  </a:lnTo>
                  <a:lnTo>
                    <a:pt x="46" y="60"/>
                  </a:lnTo>
                  <a:lnTo>
                    <a:pt x="76"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657">
              <a:extLst>
                <a:ext uri="{FF2B5EF4-FFF2-40B4-BE49-F238E27FC236}">
                  <a16:creationId xmlns:a16="http://schemas.microsoft.com/office/drawing/2014/main" id="{7C8D41A8-CDAF-4E44-9157-7475E89A7A96}"/>
                </a:ext>
              </a:extLst>
            </p:cNvPr>
            <p:cNvSpPr>
              <a:spLocks/>
            </p:cNvSpPr>
            <p:nvPr/>
          </p:nvSpPr>
          <p:spPr bwMode="auto">
            <a:xfrm>
              <a:off x="8356407" y="1337343"/>
              <a:ext cx="118278" cy="93378"/>
            </a:xfrm>
            <a:custGeom>
              <a:avLst/>
              <a:gdLst>
                <a:gd name="T0" fmla="*/ 76 w 76"/>
                <a:gd name="T1" fmla="*/ 29 h 60"/>
                <a:gd name="T2" fmla="*/ 46 w 76"/>
                <a:gd name="T3" fmla="*/ 0 h 60"/>
                <a:gd name="T4" fmla="*/ 46 w 76"/>
                <a:gd name="T5" fmla="*/ 14 h 60"/>
                <a:gd name="T6" fmla="*/ 0 w 76"/>
                <a:gd name="T7" fmla="*/ 14 h 60"/>
                <a:gd name="T8" fmla="*/ 0 w 76"/>
                <a:gd name="T9" fmla="*/ 45 h 60"/>
                <a:gd name="T10" fmla="*/ 46 w 76"/>
                <a:gd name="T11" fmla="*/ 45 h 60"/>
                <a:gd name="T12" fmla="*/ 46 w 76"/>
                <a:gd name="T13" fmla="*/ 60 h 60"/>
                <a:gd name="T14" fmla="*/ 76 w 76"/>
                <a:gd name="T15" fmla="*/ 2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29"/>
                  </a:moveTo>
                  <a:lnTo>
                    <a:pt x="46" y="0"/>
                  </a:lnTo>
                  <a:lnTo>
                    <a:pt x="46" y="14"/>
                  </a:lnTo>
                  <a:lnTo>
                    <a:pt x="0" y="14"/>
                  </a:lnTo>
                  <a:lnTo>
                    <a:pt x="0" y="45"/>
                  </a:lnTo>
                  <a:lnTo>
                    <a:pt x="46" y="45"/>
                  </a:lnTo>
                  <a:lnTo>
                    <a:pt x="46" y="60"/>
                  </a:lnTo>
                  <a:lnTo>
                    <a:pt x="76"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658">
              <a:extLst>
                <a:ext uri="{FF2B5EF4-FFF2-40B4-BE49-F238E27FC236}">
                  <a16:creationId xmlns:a16="http://schemas.microsoft.com/office/drawing/2014/main" id="{C3E598B2-BBF8-4F99-ADAB-5C3A86C1DD03}"/>
                </a:ext>
              </a:extLst>
            </p:cNvPr>
            <p:cNvSpPr>
              <a:spLocks/>
            </p:cNvSpPr>
            <p:nvPr/>
          </p:nvSpPr>
          <p:spPr bwMode="auto">
            <a:xfrm>
              <a:off x="8356407" y="1569231"/>
              <a:ext cx="118278" cy="93378"/>
            </a:xfrm>
            <a:custGeom>
              <a:avLst/>
              <a:gdLst>
                <a:gd name="T0" fmla="*/ 76 w 76"/>
                <a:gd name="T1" fmla="*/ 30 h 60"/>
                <a:gd name="T2" fmla="*/ 46 w 76"/>
                <a:gd name="T3" fmla="*/ 0 h 60"/>
                <a:gd name="T4" fmla="*/ 46 w 76"/>
                <a:gd name="T5" fmla="*/ 15 h 60"/>
                <a:gd name="T6" fmla="*/ 0 w 76"/>
                <a:gd name="T7" fmla="*/ 15 h 60"/>
                <a:gd name="T8" fmla="*/ 0 w 76"/>
                <a:gd name="T9" fmla="*/ 45 h 60"/>
                <a:gd name="T10" fmla="*/ 46 w 76"/>
                <a:gd name="T11" fmla="*/ 45 h 60"/>
                <a:gd name="T12" fmla="*/ 46 w 76"/>
                <a:gd name="T13" fmla="*/ 60 h 60"/>
                <a:gd name="T14" fmla="*/ 76 w 76"/>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0"/>
                  </a:moveTo>
                  <a:lnTo>
                    <a:pt x="46" y="0"/>
                  </a:lnTo>
                  <a:lnTo>
                    <a:pt x="46" y="15"/>
                  </a:lnTo>
                  <a:lnTo>
                    <a:pt x="0" y="15"/>
                  </a:lnTo>
                  <a:lnTo>
                    <a:pt x="0" y="45"/>
                  </a:lnTo>
                  <a:lnTo>
                    <a:pt x="46" y="45"/>
                  </a:lnTo>
                  <a:lnTo>
                    <a:pt x="46" y="60"/>
                  </a:lnTo>
                  <a:lnTo>
                    <a:pt x="76"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lobe 2">
            <a:extLst>
              <a:ext uri="{FF2B5EF4-FFF2-40B4-BE49-F238E27FC236}">
                <a16:creationId xmlns:a16="http://schemas.microsoft.com/office/drawing/2014/main" id="{C86D4082-D3A9-44D9-84F9-583280C6E1A4}"/>
              </a:ext>
              <a:ext uri="{C183D7F6-B498-43B3-948B-1728B52AA6E4}">
                <adec:decorative xmlns:adec="http://schemas.microsoft.com/office/drawing/2017/decorative" val="1"/>
              </a:ext>
            </a:extLst>
          </p:cNvPr>
          <p:cNvGrpSpPr/>
          <p:nvPr/>
        </p:nvGrpSpPr>
        <p:grpSpPr>
          <a:xfrm>
            <a:off x="4289132" y="4272628"/>
            <a:ext cx="536286" cy="622474"/>
            <a:chOff x="9202942" y="4871612"/>
            <a:chExt cx="348610" cy="404636"/>
          </a:xfrm>
        </p:grpSpPr>
        <p:sp>
          <p:nvSpPr>
            <p:cNvPr id="106" name="Oval 757">
              <a:extLst>
                <a:ext uri="{FF2B5EF4-FFF2-40B4-BE49-F238E27FC236}">
                  <a16:creationId xmlns:a16="http://schemas.microsoft.com/office/drawing/2014/main" id="{E6917F33-C1A9-4EE6-9923-9D46FBA6BA74}"/>
                </a:ext>
              </a:extLst>
            </p:cNvPr>
            <p:cNvSpPr>
              <a:spLocks noChangeArrowheads="1"/>
            </p:cNvSpPr>
            <p:nvPr/>
          </p:nvSpPr>
          <p:spPr bwMode="auto">
            <a:xfrm>
              <a:off x="9202942" y="4882507"/>
              <a:ext cx="300365" cy="30036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758">
              <a:extLst>
                <a:ext uri="{FF2B5EF4-FFF2-40B4-BE49-F238E27FC236}">
                  <a16:creationId xmlns:a16="http://schemas.microsoft.com/office/drawing/2014/main" id="{58515660-72D3-4742-AD4B-8696E313E636}"/>
                </a:ext>
              </a:extLst>
            </p:cNvPr>
            <p:cNvSpPr>
              <a:spLocks/>
            </p:cNvSpPr>
            <p:nvPr/>
          </p:nvSpPr>
          <p:spPr bwMode="auto">
            <a:xfrm>
              <a:off x="9207610" y="4871612"/>
              <a:ext cx="343942" cy="404636"/>
            </a:xfrm>
            <a:custGeom>
              <a:avLst/>
              <a:gdLst>
                <a:gd name="T0" fmla="*/ 257 w 298"/>
                <a:gd name="T1" fmla="*/ 0 h 353"/>
                <a:gd name="T2" fmla="*/ 228 w 298"/>
                <a:gd name="T3" fmla="*/ 28 h 353"/>
                <a:gd name="T4" fmla="*/ 228 w 298"/>
                <a:gd name="T5" fmla="*/ 29 h 353"/>
                <a:gd name="T6" fmla="*/ 233 w 298"/>
                <a:gd name="T7" fmla="*/ 34 h 353"/>
                <a:gd name="T8" fmla="*/ 266 w 298"/>
                <a:gd name="T9" fmla="*/ 82 h 353"/>
                <a:gd name="T10" fmla="*/ 278 w 298"/>
                <a:gd name="T11" fmla="*/ 141 h 353"/>
                <a:gd name="T12" fmla="*/ 266 w 298"/>
                <a:gd name="T13" fmla="*/ 200 h 353"/>
                <a:gd name="T14" fmla="*/ 233 w 298"/>
                <a:gd name="T15" fmla="*/ 248 h 353"/>
                <a:gd name="T16" fmla="*/ 185 w 298"/>
                <a:gd name="T17" fmla="*/ 280 h 353"/>
                <a:gd name="T18" fmla="*/ 126 w 298"/>
                <a:gd name="T19" fmla="*/ 292 h 353"/>
                <a:gd name="T20" fmla="*/ 67 w 298"/>
                <a:gd name="T21" fmla="*/ 280 h 353"/>
                <a:gd name="T22" fmla="*/ 19 w 298"/>
                <a:gd name="T23" fmla="*/ 248 h 353"/>
                <a:gd name="T24" fmla="*/ 14 w 298"/>
                <a:gd name="T25" fmla="*/ 243 h 353"/>
                <a:gd name="T26" fmla="*/ 0 w 298"/>
                <a:gd name="T27" fmla="*/ 257 h 353"/>
                <a:gd name="T28" fmla="*/ 115 w 298"/>
                <a:gd name="T29" fmla="*/ 312 h 353"/>
                <a:gd name="T30" fmla="*/ 115 w 298"/>
                <a:gd name="T31" fmla="*/ 333 h 353"/>
                <a:gd name="T32" fmla="*/ 34 w 298"/>
                <a:gd name="T33" fmla="*/ 333 h 353"/>
                <a:gd name="T34" fmla="*/ 34 w 298"/>
                <a:gd name="T35" fmla="*/ 353 h 353"/>
                <a:gd name="T36" fmla="*/ 216 w 298"/>
                <a:gd name="T37" fmla="*/ 353 h 353"/>
                <a:gd name="T38" fmla="*/ 216 w 298"/>
                <a:gd name="T39" fmla="*/ 333 h 353"/>
                <a:gd name="T40" fmla="*/ 135 w 298"/>
                <a:gd name="T41" fmla="*/ 333 h 353"/>
                <a:gd name="T42" fmla="*/ 135 w 298"/>
                <a:gd name="T43" fmla="*/ 312 h 353"/>
                <a:gd name="T44" fmla="*/ 298 w 298"/>
                <a:gd name="T45" fmla="*/ 141 h 353"/>
                <a:gd name="T46" fmla="*/ 256 w 298"/>
                <a:gd name="T47" fmla="*/ 29 h 353"/>
                <a:gd name="T48" fmla="*/ 271 w 298"/>
                <a:gd name="T49" fmla="*/ 14 h 353"/>
                <a:gd name="T50" fmla="*/ 257 w 298"/>
                <a:gd name="T5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8" h="353">
                  <a:moveTo>
                    <a:pt x="257" y="0"/>
                  </a:moveTo>
                  <a:cubicBezTo>
                    <a:pt x="228" y="28"/>
                    <a:pt x="228" y="28"/>
                    <a:pt x="228" y="28"/>
                  </a:cubicBezTo>
                  <a:cubicBezTo>
                    <a:pt x="228" y="29"/>
                    <a:pt x="228" y="29"/>
                    <a:pt x="228" y="29"/>
                  </a:cubicBezTo>
                  <a:cubicBezTo>
                    <a:pt x="230" y="30"/>
                    <a:pt x="232" y="32"/>
                    <a:pt x="233" y="34"/>
                  </a:cubicBezTo>
                  <a:cubicBezTo>
                    <a:pt x="247" y="48"/>
                    <a:pt x="258" y="64"/>
                    <a:pt x="266" y="82"/>
                  </a:cubicBezTo>
                  <a:cubicBezTo>
                    <a:pt x="274" y="100"/>
                    <a:pt x="278" y="120"/>
                    <a:pt x="278" y="141"/>
                  </a:cubicBezTo>
                  <a:cubicBezTo>
                    <a:pt x="278" y="161"/>
                    <a:pt x="274" y="181"/>
                    <a:pt x="266" y="200"/>
                  </a:cubicBezTo>
                  <a:cubicBezTo>
                    <a:pt x="258" y="218"/>
                    <a:pt x="247" y="234"/>
                    <a:pt x="233" y="248"/>
                  </a:cubicBezTo>
                  <a:cubicBezTo>
                    <a:pt x="219" y="262"/>
                    <a:pt x="203" y="273"/>
                    <a:pt x="185" y="280"/>
                  </a:cubicBezTo>
                  <a:cubicBezTo>
                    <a:pt x="166" y="288"/>
                    <a:pt x="147" y="292"/>
                    <a:pt x="126" y="292"/>
                  </a:cubicBezTo>
                  <a:cubicBezTo>
                    <a:pt x="106" y="292"/>
                    <a:pt x="86" y="288"/>
                    <a:pt x="67" y="280"/>
                  </a:cubicBezTo>
                  <a:cubicBezTo>
                    <a:pt x="49" y="273"/>
                    <a:pt x="33" y="262"/>
                    <a:pt x="19" y="248"/>
                  </a:cubicBezTo>
                  <a:cubicBezTo>
                    <a:pt x="17" y="246"/>
                    <a:pt x="16" y="244"/>
                    <a:pt x="14" y="243"/>
                  </a:cubicBezTo>
                  <a:cubicBezTo>
                    <a:pt x="0" y="257"/>
                    <a:pt x="0" y="257"/>
                    <a:pt x="0" y="257"/>
                  </a:cubicBezTo>
                  <a:cubicBezTo>
                    <a:pt x="29" y="288"/>
                    <a:pt x="69" y="309"/>
                    <a:pt x="115" y="312"/>
                  </a:cubicBezTo>
                  <a:cubicBezTo>
                    <a:pt x="115" y="333"/>
                    <a:pt x="115" y="333"/>
                    <a:pt x="115" y="333"/>
                  </a:cubicBezTo>
                  <a:cubicBezTo>
                    <a:pt x="34" y="333"/>
                    <a:pt x="34" y="333"/>
                    <a:pt x="34" y="333"/>
                  </a:cubicBezTo>
                  <a:cubicBezTo>
                    <a:pt x="34" y="353"/>
                    <a:pt x="34" y="353"/>
                    <a:pt x="34" y="353"/>
                  </a:cubicBezTo>
                  <a:cubicBezTo>
                    <a:pt x="216" y="353"/>
                    <a:pt x="216" y="353"/>
                    <a:pt x="216" y="353"/>
                  </a:cubicBezTo>
                  <a:cubicBezTo>
                    <a:pt x="216" y="333"/>
                    <a:pt x="216" y="333"/>
                    <a:pt x="216" y="333"/>
                  </a:cubicBezTo>
                  <a:cubicBezTo>
                    <a:pt x="135" y="333"/>
                    <a:pt x="135" y="333"/>
                    <a:pt x="135" y="333"/>
                  </a:cubicBezTo>
                  <a:cubicBezTo>
                    <a:pt x="135" y="312"/>
                    <a:pt x="135" y="312"/>
                    <a:pt x="135" y="312"/>
                  </a:cubicBezTo>
                  <a:cubicBezTo>
                    <a:pt x="226" y="308"/>
                    <a:pt x="298" y="233"/>
                    <a:pt x="298" y="141"/>
                  </a:cubicBezTo>
                  <a:cubicBezTo>
                    <a:pt x="298" y="98"/>
                    <a:pt x="282" y="59"/>
                    <a:pt x="256" y="29"/>
                  </a:cubicBezTo>
                  <a:cubicBezTo>
                    <a:pt x="271" y="14"/>
                    <a:pt x="271" y="14"/>
                    <a:pt x="271" y="14"/>
                  </a:cubicBezTo>
                  <a:lnTo>
                    <a:pt x="25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759">
              <a:extLst>
                <a:ext uri="{FF2B5EF4-FFF2-40B4-BE49-F238E27FC236}">
                  <a16:creationId xmlns:a16="http://schemas.microsoft.com/office/drawing/2014/main" id="{84C7FB13-12AE-4116-B4C4-2BA9C02DBC61}"/>
                </a:ext>
              </a:extLst>
            </p:cNvPr>
            <p:cNvSpPr>
              <a:spLocks/>
            </p:cNvSpPr>
            <p:nvPr/>
          </p:nvSpPr>
          <p:spPr bwMode="auto">
            <a:xfrm>
              <a:off x="9333671" y="4910520"/>
              <a:ext cx="80927" cy="110497"/>
            </a:xfrm>
            <a:custGeom>
              <a:avLst/>
              <a:gdLst>
                <a:gd name="T0" fmla="*/ 37 w 69"/>
                <a:gd name="T1" fmla="*/ 1 h 97"/>
                <a:gd name="T2" fmla="*/ 1 w 69"/>
                <a:gd name="T3" fmla="*/ 32 h 97"/>
                <a:gd name="T4" fmla="*/ 35 w 69"/>
                <a:gd name="T5" fmla="*/ 97 h 97"/>
                <a:gd name="T6" fmla="*/ 68 w 69"/>
                <a:gd name="T7" fmla="*/ 37 h 97"/>
                <a:gd name="T8" fmla="*/ 37 w 69"/>
                <a:gd name="T9" fmla="*/ 1 h 97"/>
              </a:gdLst>
              <a:ahLst/>
              <a:cxnLst>
                <a:cxn ang="0">
                  <a:pos x="T0" y="T1"/>
                </a:cxn>
                <a:cxn ang="0">
                  <a:pos x="T2" y="T3"/>
                </a:cxn>
                <a:cxn ang="0">
                  <a:pos x="T4" y="T5"/>
                </a:cxn>
                <a:cxn ang="0">
                  <a:pos x="T6" y="T7"/>
                </a:cxn>
                <a:cxn ang="0">
                  <a:pos x="T8" y="T9"/>
                </a:cxn>
              </a:cxnLst>
              <a:rect l="0" t="0" r="r" b="b"/>
              <a:pathLst>
                <a:path w="69" h="97">
                  <a:moveTo>
                    <a:pt x="37" y="1"/>
                  </a:moveTo>
                  <a:cubicBezTo>
                    <a:pt x="18" y="0"/>
                    <a:pt x="2" y="14"/>
                    <a:pt x="1" y="32"/>
                  </a:cubicBezTo>
                  <a:cubicBezTo>
                    <a:pt x="0" y="51"/>
                    <a:pt x="35" y="97"/>
                    <a:pt x="35" y="97"/>
                  </a:cubicBezTo>
                  <a:cubicBezTo>
                    <a:pt x="35" y="97"/>
                    <a:pt x="67" y="55"/>
                    <a:pt x="68" y="37"/>
                  </a:cubicBezTo>
                  <a:cubicBezTo>
                    <a:pt x="69" y="18"/>
                    <a:pt x="55" y="2"/>
                    <a:pt x="37" y="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60">
              <a:extLst>
                <a:ext uri="{FF2B5EF4-FFF2-40B4-BE49-F238E27FC236}">
                  <a16:creationId xmlns:a16="http://schemas.microsoft.com/office/drawing/2014/main" id="{4C2ABB53-91AF-4F9E-AE48-9B67C4A69736}"/>
                </a:ext>
              </a:extLst>
            </p:cNvPr>
            <p:cNvSpPr>
              <a:spLocks/>
            </p:cNvSpPr>
            <p:nvPr/>
          </p:nvSpPr>
          <p:spPr bwMode="auto">
            <a:xfrm>
              <a:off x="9350790" y="4926083"/>
              <a:ext cx="48246" cy="46689"/>
            </a:xfrm>
            <a:custGeom>
              <a:avLst/>
              <a:gdLst>
                <a:gd name="T0" fmla="*/ 41 w 42"/>
                <a:gd name="T1" fmla="*/ 22 h 41"/>
                <a:gd name="T2" fmla="*/ 19 w 42"/>
                <a:gd name="T3" fmla="*/ 41 h 41"/>
                <a:gd name="T4" fmla="*/ 0 w 42"/>
                <a:gd name="T5" fmla="*/ 19 h 41"/>
                <a:gd name="T6" fmla="*/ 22 w 42"/>
                <a:gd name="T7" fmla="*/ 0 h 41"/>
                <a:gd name="T8" fmla="*/ 41 w 42"/>
                <a:gd name="T9" fmla="*/ 22 h 41"/>
              </a:gdLst>
              <a:ahLst/>
              <a:cxnLst>
                <a:cxn ang="0">
                  <a:pos x="T0" y="T1"/>
                </a:cxn>
                <a:cxn ang="0">
                  <a:pos x="T2" y="T3"/>
                </a:cxn>
                <a:cxn ang="0">
                  <a:pos x="T4" y="T5"/>
                </a:cxn>
                <a:cxn ang="0">
                  <a:pos x="T6" y="T7"/>
                </a:cxn>
                <a:cxn ang="0">
                  <a:pos x="T8" y="T9"/>
                </a:cxn>
              </a:cxnLst>
              <a:rect l="0" t="0" r="r" b="b"/>
              <a:pathLst>
                <a:path w="42" h="41">
                  <a:moveTo>
                    <a:pt x="41" y="22"/>
                  </a:moveTo>
                  <a:cubicBezTo>
                    <a:pt x="40" y="33"/>
                    <a:pt x="31" y="41"/>
                    <a:pt x="19" y="41"/>
                  </a:cubicBezTo>
                  <a:cubicBezTo>
                    <a:pt x="8" y="40"/>
                    <a:pt x="0" y="30"/>
                    <a:pt x="0" y="19"/>
                  </a:cubicBezTo>
                  <a:cubicBezTo>
                    <a:pt x="1" y="8"/>
                    <a:pt x="11" y="0"/>
                    <a:pt x="22" y="0"/>
                  </a:cubicBezTo>
                  <a:cubicBezTo>
                    <a:pt x="33" y="1"/>
                    <a:pt x="42" y="11"/>
                    <a:pt x="41" y="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9" name="Picture 118">
            <a:extLst>
              <a:ext uri="{FF2B5EF4-FFF2-40B4-BE49-F238E27FC236}">
                <a16:creationId xmlns:a16="http://schemas.microsoft.com/office/drawing/2014/main" id="{48E25B5D-1355-4E7D-80B8-B4FCB722779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9132" y="1891522"/>
            <a:ext cx="594360" cy="594360"/>
          </a:xfrm>
          <a:prstGeom prst="rect">
            <a:avLst/>
          </a:prstGeom>
        </p:spPr>
      </p:pic>
      <p:grpSp>
        <p:nvGrpSpPr>
          <p:cNvPr id="125" name="Group 124">
            <a:extLst>
              <a:ext uri="{FF2B5EF4-FFF2-40B4-BE49-F238E27FC236}">
                <a16:creationId xmlns:a16="http://schemas.microsoft.com/office/drawing/2014/main" id="{ADAE04D4-D72E-44ED-AF99-9664A6CF6546}"/>
              </a:ext>
              <a:ext uri="{C183D7F6-B498-43B3-948B-1728B52AA6E4}">
                <adec:decorative xmlns:adec="http://schemas.microsoft.com/office/drawing/2017/decorative" val="1"/>
              </a:ext>
            </a:extLst>
          </p:cNvPr>
          <p:cNvGrpSpPr/>
          <p:nvPr/>
        </p:nvGrpSpPr>
        <p:grpSpPr>
          <a:xfrm>
            <a:off x="8081036" y="1892156"/>
            <a:ext cx="595313" cy="593726"/>
            <a:chOff x="4654550" y="2071688"/>
            <a:chExt cx="595313" cy="593726"/>
          </a:xfrm>
        </p:grpSpPr>
        <p:sp>
          <p:nvSpPr>
            <p:cNvPr id="7" name="AutoShape 3">
              <a:extLst>
                <a:ext uri="{FF2B5EF4-FFF2-40B4-BE49-F238E27FC236}">
                  <a16:creationId xmlns:a16="http://schemas.microsoft.com/office/drawing/2014/main" id="{F662FF9F-1226-4C81-8B4E-962B800F80F1}"/>
                </a:ext>
              </a:extLst>
            </p:cNvPr>
            <p:cNvSpPr>
              <a:spLocks noChangeAspect="1" noChangeArrowheads="1" noTextEdit="1"/>
            </p:cNvSpPr>
            <p:nvPr/>
          </p:nvSpPr>
          <p:spPr bwMode="auto">
            <a:xfrm>
              <a:off x="4654550" y="2071688"/>
              <a:ext cx="59531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5">
              <a:extLst>
                <a:ext uri="{FF2B5EF4-FFF2-40B4-BE49-F238E27FC236}">
                  <a16:creationId xmlns:a16="http://schemas.microsoft.com/office/drawing/2014/main" id="{FF828C19-C166-4748-9464-9E8DDF79DBA6}"/>
                </a:ext>
              </a:extLst>
            </p:cNvPr>
            <p:cNvSpPr>
              <a:spLocks noChangeArrowheads="1"/>
            </p:cNvSpPr>
            <p:nvPr/>
          </p:nvSpPr>
          <p:spPr bwMode="auto">
            <a:xfrm>
              <a:off x="4654550" y="2071688"/>
              <a:ext cx="298450"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6">
              <a:extLst>
                <a:ext uri="{FF2B5EF4-FFF2-40B4-BE49-F238E27FC236}">
                  <a16:creationId xmlns:a16="http://schemas.microsoft.com/office/drawing/2014/main" id="{D6E38048-80B8-434D-B091-C186E50BB239}"/>
                </a:ext>
              </a:extLst>
            </p:cNvPr>
            <p:cNvSpPr>
              <a:spLocks noChangeArrowheads="1"/>
            </p:cNvSpPr>
            <p:nvPr/>
          </p:nvSpPr>
          <p:spPr bwMode="auto">
            <a:xfrm>
              <a:off x="4729163" y="21637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7">
              <a:extLst>
                <a:ext uri="{FF2B5EF4-FFF2-40B4-BE49-F238E27FC236}">
                  <a16:creationId xmlns:a16="http://schemas.microsoft.com/office/drawing/2014/main" id="{98276FCD-6965-4043-9DAE-80A445076BCD}"/>
                </a:ext>
              </a:extLst>
            </p:cNvPr>
            <p:cNvSpPr>
              <a:spLocks noChangeArrowheads="1"/>
            </p:cNvSpPr>
            <p:nvPr/>
          </p:nvSpPr>
          <p:spPr bwMode="auto">
            <a:xfrm>
              <a:off x="4822825" y="21637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8">
              <a:extLst>
                <a:ext uri="{FF2B5EF4-FFF2-40B4-BE49-F238E27FC236}">
                  <a16:creationId xmlns:a16="http://schemas.microsoft.com/office/drawing/2014/main" id="{5E036104-25FE-42BE-9890-0EE0E17E4BAA}"/>
                </a:ext>
              </a:extLst>
            </p:cNvPr>
            <p:cNvSpPr>
              <a:spLocks noChangeArrowheads="1"/>
            </p:cNvSpPr>
            <p:nvPr/>
          </p:nvSpPr>
          <p:spPr bwMode="auto">
            <a:xfrm>
              <a:off x="4729163" y="2257426"/>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9">
              <a:extLst>
                <a:ext uri="{FF2B5EF4-FFF2-40B4-BE49-F238E27FC236}">
                  <a16:creationId xmlns:a16="http://schemas.microsoft.com/office/drawing/2014/main" id="{FC90366F-0D10-49A6-9501-6BD45E4B0E42}"/>
                </a:ext>
              </a:extLst>
            </p:cNvPr>
            <p:cNvSpPr>
              <a:spLocks noChangeArrowheads="1"/>
            </p:cNvSpPr>
            <p:nvPr/>
          </p:nvSpPr>
          <p:spPr bwMode="auto">
            <a:xfrm>
              <a:off x="4822825" y="2257426"/>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0">
              <a:extLst>
                <a:ext uri="{FF2B5EF4-FFF2-40B4-BE49-F238E27FC236}">
                  <a16:creationId xmlns:a16="http://schemas.microsoft.com/office/drawing/2014/main" id="{62503C0F-7740-4E76-B6BA-98782D434542}"/>
                </a:ext>
              </a:extLst>
            </p:cNvPr>
            <p:cNvSpPr>
              <a:spLocks noChangeArrowheads="1"/>
            </p:cNvSpPr>
            <p:nvPr/>
          </p:nvSpPr>
          <p:spPr bwMode="auto">
            <a:xfrm>
              <a:off x="4729163" y="2349501"/>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1">
              <a:extLst>
                <a:ext uri="{FF2B5EF4-FFF2-40B4-BE49-F238E27FC236}">
                  <a16:creationId xmlns:a16="http://schemas.microsoft.com/office/drawing/2014/main" id="{434BF025-D857-4A65-A3C3-65ABD7CE2927}"/>
                </a:ext>
              </a:extLst>
            </p:cNvPr>
            <p:cNvSpPr>
              <a:spLocks noChangeArrowheads="1"/>
            </p:cNvSpPr>
            <p:nvPr/>
          </p:nvSpPr>
          <p:spPr bwMode="auto">
            <a:xfrm>
              <a:off x="4822825" y="2349501"/>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12">
              <a:extLst>
                <a:ext uri="{FF2B5EF4-FFF2-40B4-BE49-F238E27FC236}">
                  <a16:creationId xmlns:a16="http://schemas.microsoft.com/office/drawing/2014/main" id="{7A5AF5C3-8852-4774-8529-26208D2C3FFD}"/>
                </a:ext>
              </a:extLst>
            </p:cNvPr>
            <p:cNvSpPr>
              <a:spLocks noChangeArrowheads="1"/>
            </p:cNvSpPr>
            <p:nvPr/>
          </p:nvSpPr>
          <p:spPr bwMode="auto">
            <a:xfrm>
              <a:off x="4729163" y="24431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3">
              <a:extLst>
                <a:ext uri="{FF2B5EF4-FFF2-40B4-BE49-F238E27FC236}">
                  <a16:creationId xmlns:a16="http://schemas.microsoft.com/office/drawing/2014/main" id="{733D18EE-C2CC-44B3-A1F5-B6F511C599A4}"/>
                </a:ext>
              </a:extLst>
            </p:cNvPr>
            <p:cNvSpPr>
              <a:spLocks noChangeArrowheads="1"/>
            </p:cNvSpPr>
            <p:nvPr/>
          </p:nvSpPr>
          <p:spPr bwMode="auto">
            <a:xfrm>
              <a:off x="4822825" y="244316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4">
              <a:extLst>
                <a:ext uri="{FF2B5EF4-FFF2-40B4-BE49-F238E27FC236}">
                  <a16:creationId xmlns:a16="http://schemas.microsoft.com/office/drawing/2014/main" id="{E594C0B4-645F-4328-ACB0-08517200BEB8}"/>
                </a:ext>
              </a:extLst>
            </p:cNvPr>
            <p:cNvSpPr>
              <a:spLocks noChangeArrowheads="1"/>
            </p:cNvSpPr>
            <p:nvPr/>
          </p:nvSpPr>
          <p:spPr bwMode="auto">
            <a:xfrm>
              <a:off x="4765675" y="2590801"/>
              <a:ext cx="74613" cy="746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5">
              <a:extLst>
                <a:ext uri="{FF2B5EF4-FFF2-40B4-BE49-F238E27FC236}">
                  <a16:creationId xmlns:a16="http://schemas.microsoft.com/office/drawing/2014/main" id="{D795EE06-AF44-40BE-AC76-A49EDA1C27D9}"/>
                </a:ext>
              </a:extLst>
            </p:cNvPr>
            <p:cNvSpPr>
              <a:spLocks noChangeArrowheads="1"/>
            </p:cNvSpPr>
            <p:nvPr/>
          </p:nvSpPr>
          <p:spPr bwMode="auto">
            <a:xfrm>
              <a:off x="4953000" y="2071688"/>
              <a:ext cx="296863" cy="5937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6">
              <a:extLst>
                <a:ext uri="{FF2B5EF4-FFF2-40B4-BE49-F238E27FC236}">
                  <a16:creationId xmlns:a16="http://schemas.microsoft.com/office/drawing/2014/main" id="{3A815B2C-91EA-4A98-8E40-C77EE7F3DE3D}"/>
                </a:ext>
              </a:extLst>
            </p:cNvPr>
            <p:cNvSpPr>
              <a:spLocks noChangeArrowheads="1"/>
            </p:cNvSpPr>
            <p:nvPr/>
          </p:nvSpPr>
          <p:spPr bwMode="auto">
            <a:xfrm>
              <a:off x="5026025" y="2163763"/>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17">
              <a:extLst>
                <a:ext uri="{FF2B5EF4-FFF2-40B4-BE49-F238E27FC236}">
                  <a16:creationId xmlns:a16="http://schemas.microsoft.com/office/drawing/2014/main" id="{04E14EDB-506B-4812-8A90-1A9459A94818}"/>
                </a:ext>
              </a:extLst>
            </p:cNvPr>
            <p:cNvSpPr>
              <a:spLocks noChangeArrowheads="1"/>
            </p:cNvSpPr>
            <p:nvPr/>
          </p:nvSpPr>
          <p:spPr bwMode="auto">
            <a:xfrm>
              <a:off x="5119688" y="2163763"/>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18">
              <a:extLst>
                <a:ext uri="{FF2B5EF4-FFF2-40B4-BE49-F238E27FC236}">
                  <a16:creationId xmlns:a16="http://schemas.microsoft.com/office/drawing/2014/main" id="{D204FE76-4D59-49DD-BE25-BE69DA47215B}"/>
                </a:ext>
              </a:extLst>
            </p:cNvPr>
            <p:cNvSpPr>
              <a:spLocks noChangeArrowheads="1"/>
            </p:cNvSpPr>
            <p:nvPr/>
          </p:nvSpPr>
          <p:spPr bwMode="auto">
            <a:xfrm>
              <a:off x="5026025" y="2257426"/>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19">
              <a:extLst>
                <a:ext uri="{FF2B5EF4-FFF2-40B4-BE49-F238E27FC236}">
                  <a16:creationId xmlns:a16="http://schemas.microsoft.com/office/drawing/2014/main" id="{F8E7DFAF-183C-4FE4-86E1-EB60B0C92197}"/>
                </a:ext>
              </a:extLst>
            </p:cNvPr>
            <p:cNvSpPr>
              <a:spLocks noChangeArrowheads="1"/>
            </p:cNvSpPr>
            <p:nvPr/>
          </p:nvSpPr>
          <p:spPr bwMode="auto">
            <a:xfrm>
              <a:off x="5119688" y="2257426"/>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20">
              <a:extLst>
                <a:ext uri="{FF2B5EF4-FFF2-40B4-BE49-F238E27FC236}">
                  <a16:creationId xmlns:a16="http://schemas.microsoft.com/office/drawing/2014/main" id="{A5D819C0-0DFC-4248-8429-892037BC6D25}"/>
                </a:ext>
              </a:extLst>
            </p:cNvPr>
            <p:cNvSpPr>
              <a:spLocks noChangeArrowheads="1"/>
            </p:cNvSpPr>
            <p:nvPr/>
          </p:nvSpPr>
          <p:spPr bwMode="auto">
            <a:xfrm>
              <a:off x="5026025" y="2349501"/>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21">
              <a:extLst>
                <a:ext uri="{FF2B5EF4-FFF2-40B4-BE49-F238E27FC236}">
                  <a16:creationId xmlns:a16="http://schemas.microsoft.com/office/drawing/2014/main" id="{7FDBD1A6-0803-498D-9EC5-D9BB20B7656A}"/>
                </a:ext>
              </a:extLst>
            </p:cNvPr>
            <p:cNvSpPr>
              <a:spLocks noChangeArrowheads="1"/>
            </p:cNvSpPr>
            <p:nvPr/>
          </p:nvSpPr>
          <p:spPr bwMode="auto">
            <a:xfrm>
              <a:off x="5119688" y="2349501"/>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22">
              <a:extLst>
                <a:ext uri="{FF2B5EF4-FFF2-40B4-BE49-F238E27FC236}">
                  <a16:creationId xmlns:a16="http://schemas.microsoft.com/office/drawing/2014/main" id="{19E5D48D-F19D-424D-B8B2-2AD443C20D70}"/>
                </a:ext>
              </a:extLst>
            </p:cNvPr>
            <p:cNvSpPr>
              <a:spLocks noChangeArrowheads="1"/>
            </p:cNvSpPr>
            <p:nvPr/>
          </p:nvSpPr>
          <p:spPr bwMode="auto">
            <a:xfrm>
              <a:off x="5026025" y="2443163"/>
              <a:ext cx="57150"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23">
              <a:extLst>
                <a:ext uri="{FF2B5EF4-FFF2-40B4-BE49-F238E27FC236}">
                  <a16:creationId xmlns:a16="http://schemas.microsoft.com/office/drawing/2014/main" id="{A0DF9869-3327-4407-91DA-0429C6E34C53}"/>
                </a:ext>
              </a:extLst>
            </p:cNvPr>
            <p:cNvSpPr>
              <a:spLocks noChangeArrowheads="1"/>
            </p:cNvSpPr>
            <p:nvPr/>
          </p:nvSpPr>
          <p:spPr bwMode="auto">
            <a:xfrm>
              <a:off x="5119688" y="2443163"/>
              <a:ext cx="55563" cy="555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24">
              <a:extLst>
                <a:ext uri="{FF2B5EF4-FFF2-40B4-BE49-F238E27FC236}">
                  <a16:creationId xmlns:a16="http://schemas.microsoft.com/office/drawing/2014/main" id="{5DD0B1FF-484D-4996-9AC6-44A00093FFB4}"/>
                </a:ext>
              </a:extLst>
            </p:cNvPr>
            <p:cNvSpPr>
              <a:spLocks noChangeArrowheads="1"/>
            </p:cNvSpPr>
            <p:nvPr/>
          </p:nvSpPr>
          <p:spPr bwMode="auto">
            <a:xfrm>
              <a:off x="5064125" y="2590801"/>
              <a:ext cx="74613" cy="746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7" name="Group 4">
            <a:extLst>
              <a:ext uri="{FF2B5EF4-FFF2-40B4-BE49-F238E27FC236}">
                <a16:creationId xmlns:a16="http://schemas.microsoft.com/office/drawing/2014/main" id="{56DA7DCF-6ABF-4983-BE86-D08FAFF31C29}"/>
              </a:ext>
              <a:ext uri="{C183D7F6-B498-43B3-948B-1728B52AA6E4}">
                <adec:decorative xmlns:adec="http://schemas.microsoft.com/office/drawing/2017/decorative" val="1"/>
              </a:ext>
            </a:extLst>
          </p:cNvPr>
          <p:cNvGrpSpPr>
            <a:grpSpLocks noChangeAspect="1"/>
          </p:cNvGrpSpPr>
          <p:nvPr/>
        </p:nvGrpSpPr>
        <p:grpSpPr bwMode="auto">
          <a:xfrm>
            <a:off x="437371" y="4247022"/>
            <a:ext cx="393824" cy="673714"/>
            <a:chOff x="1274" y="3305"/>
            <a:chExt cx="159" cy="272"/>
          </a:xfrm>
          <a:solidFill>
            <a:schemeClr val="accent1"/>
          </a:solidFill>
        </p:grpSpPr>
        <p:sp>
          <p:nvSpPr>
            <p:cNvPr id="128" name="Freeform 5">
              <a:extLst>
                <a:ext uri="{FF2B5EF4-FFF2-40B4-BE49-F238E27FC236}">
                  <a16:creationId xmlns:a16="http://schemas.microsoft.com/office/drawing/2014/main" id="{6D1EE234-5B99-488B-8930-367820E77DB5}"/>
                </a:ext>
              </a:extLst>
            </p:cNvPr>
            <p:cNvSpPr>
              <a:spLocks/>
            </p:cNvSpPr>
            <p:nvPr/>
          </p:nvSpPr>
          <p:spPr bwMode="auto">
            <a:xfrm>
              <a:off x="1324" y="3486"/>
              <a:ext cx="59" cy="91"/>
            </a:xfrm>
            <a:custGeom>
              <a:avLst/>
              <a:gdLst>
                <a:gd name="T0" fmla="*/ 76 w 80"/>
                <a:gd name="T1" fmla="*/ 52 h 122"/>
                <a:gd name="T2" fmla="*/ 76 w 80"/>
                <a:gd name="T3" fmla="*/ 52 h 122"/>
                <a:gd name="T4" fmla="*/ 71 w 80"/>
                <a:gd name="T5" fmla="*/ 38 h 122"/>
                <a:gd name="T6" fmla="*/ 63 w 80"/>
                <a:gd name="T7" fmla="*/ 21 h 122"/>
                <a:gd name="T8" fmla="*/ 52 w 80"/>
                <a:gd name="T9" fmla="*/ 6 h 122"/>
                <a:gd name="T10" fmla="*/ 40 w 80"/>
                <a:gd name="T11" fmla="*/ 0 h 122"/>
                <a:gd name="T12" fmla="*/ 28 w 80"/>
                <a:gd name="T13" fmla="*/ 6 h 122"/>
                <a:gd name="T14" fmla="*/ 17 w 80"/>
                <a:gd name="T15" fmla="*/ 21 h 122"/>
                <a:gd name="T16" fmla="*/ 9 w 80"/>
                <a:gd name="T17" fmla="*/ 38 h 122"/>
                <a:gd name="T18" fmla="*/ 4 w 80"/>
                <a:gd name="T19" fmla="*/ 52 h 122"/>
                <a:gd name="T20" fmla="*/ 1 w 80"/>
                <a:gd name="T21" fmla="*/ 65 h 122"/>
                <a:gd name="T22" fmla="*/ 0 w 80"/>
                <a:gd name="T23" fmla="*/ 78 h 122"/>
                <a:gd name="T24" fmla="*/ 1 w 80"/>
                <a:gd name="T25" fmla="*/ 89 h 122"/>
                <a:gd name="T26" fmla="*/ 4 w 80"/>
                <a:gd name="T27" fmla="*/ 98 h 122"/>
                <a:gd name="T28" fmla="*/ 4 w 80"/>
                <a:gd name="T29" fmla="*/ 98 h 122"/>
                <a:gd name="T30" fmla="*/ 5 w 80"/>
                <a:gd name="T31" fmla="*/ 100 h 122"/>
                <a:gd name="T32" fmla="*/ 7 w 80"/>
                <a:gd name="T33" fmla="*/ 103 h 122"/>
                <a:gd name="T34" fmla="*/ 7 w 80"/>
                <a:gd name="T35" fmla="*/ 104 h 122"/>
                <a:gd name="T36" fmla="*/ 9 w 80"/>
                <a:gd name="T37" fmla="*/ 106 h 122"/>
                <a:gd name="T38" fmla="*/ 40 w 80"/>
                <a:gd name="T39" fmla="*/ 122 h 122"/>
                <a:gd name="T40" fmla="*/ 64 w 80"/>
                <a:gd name="T41" fmla="*/ 113 h 122"/>
                <a:gd name="T42" fmla="*/ 64 w 80"/>
                <a:gd name="T43" fmla="*/ 113 h 122"/>
                <a:gd name="T44" fmla="*/ 64 w 80"/>
                <a:gd name="T45" fmla="*/ 113 h 122"/>
                <a:gd name="T46" fmla="*/ 74 w 80"/>
                <a:gd name="T47" fmla="*/ 102 h 122"/>
                <a:gd name="T48" fmla="*/ 75 w 80"/>
                <a:gd name="T49" fmla="*/ 100 h 122"/>
                <a:gd name="T50" fmla="*/ 80 w 80"/>
                <a:gd name="T51" fmla="*/ 78 h 122"/>
                <a:gd name="T52" fmla="*/ 79 w 80"/>
                <a:gd name="T53" fmla="*/ 65 h 122"/>
                <a:gd name="T54" fmla="*/ 76 w 80"/>
                <a:gd name="T55" fmla="*/ 5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122">
                  <a:moveTo>
                    <a:pt x="76" y="52"/>
                  </a:moveTo>
                  <a:lnTo>
                    <a:pt x="76" y="52"/>
                  </a:lnTo>
                  <a:cubicBezTo>
                    <a:pt x="75" y="48"/>
                    <a:pt x="73" y="44"/>
                    <a:pt x="71" y="38"/>
                  </a:cubicBezTo>
                  <a:cubicBezTo>
                    <a:pt x="69" y="32"/>
                    <a:pt x="66" y="27"/>
                    <a:pt x="63" y="21"/>
                  </a:cubicBezTo>
                  <a:cubicBezTo>
                    <a:pt x="60" y="15"/>
                    <a:pt x="56" y="10"/>
                    <a:pt x="52" y="6"/>
                  </a:cubicBezTo>
                  <a:cubicBezTo>
                    <a:pt x="48" y="2"/>
                    <a:pt x="44" y="0"/>
                    <a:pt x="40" y="0"/>
                  </a:cubicBezTo>
                  <a:cubicBezTo>
                    <a:pt x="36" y="0"/>
                    <a:pt x="32" y="2"/>
                    <a:pt x="28" y="6"/>
                  </a:cubicBezTo>
                  <a:cubicBezTo>
                    <a:pt x="24" y="10"/>
                    <a:pt x="20" y="15"/>
                    <a:pt x="17" y="21"/>
                  </a:cubicBezTo>
                  <a:cubicBezTo>
                    <a:pt x="14" y="27"/>
                    <a:pt x="11" y="32"/>
                    <a:pt x="9" y="38"/>
                  </a:cubicBezTo>
                  <a:cubicBezTo>
                    <a:pt x="7" y="44"/>
                    <a:pt x="5" y="48"/>
                    <a:pt x="4" y="52"/>
                  </a:cubicBezTo>
                  <a:cubicBezTo>
                    <a:pt x="3" y="56"/>
                    <a:pt x="2" y="60"/>
                    <a:pt x="1" y="65"/>
                  </a:cubicBezTo>
                  <a:cubicBezTo>
                    <a:pt x="0" y="69"/>
                    <a:pt x="0" y="74"/>
                    <a:pt x="0" y="78"/>
                  </a:cubicBezTo>
                  <a:cubicBezTo>
                    <a:pt x="0" y="82"/>
                    <a:pt x="0" y="85"/>
                    <a:pt x="1" y="89"/>
                  </a:cubicBezTo>
                  <a:cubicBezTo>
                    <a:pt x="2" y="92"/>
                    <a:pt x="3" y="95"/>
                    <a:pt x="4" y="98"/>
                  </a:cubicBezTo>
                  <a:cubicBezTo>
                    <a:pt x="4" y="98"/>
                    <a:pt x="4" y="98"/>
                    <a:pt x="4" y="98"/>
                  </a:cubicBezTo>
                  <a:cubicBezTo>
                    <a:pt x="4" y="99"/>
                    <a:pt x="5" y="99"/>
                    <a:pt x="5" y="100"/>
                  </a:cubicBezTo>
                  <a:cubicBezTo>
                    <a:pt x="5" y="101"/>
                    <a:pt x="6" y="102"/>
                    <a:pt x="7" y="103"/>
                  </a:cubicBezTo>
                  <a:cubicBezTo>
                    <a:pt x="7" y="103"/>
                    <a:pt x="7" y="104"/>
                    <a:pt x="7" y="104"/>
                  </a:cubicBezTo>
                  <a:cubicBezTo>
                    <a:pt x="8" y="105"/>
                    <a:pt x="8" y="105"/>
                    <a:pt x="9" y="106"/>
                  </a:cubicBezTo>
                  <a:cubicBezTo>
                    <a:pt x="16" y="116"/>
                    <a:pt x="27" y="122"/>
                    <a:pt x="40" y="122"/>
                  </a:cubicBezTo>
                  <a:cubicBezTo>
                    <a:pt x="49" y="122"/>
                    <a:pt x="58" y="119"/>
                    <a:pt x="64" y="113"/>
                  </a:cubicBezTo>
                  <a:cubicBezTo>
                    <a:pt x="64" y="113"/>
                    <a:pt x="64" y="113"/>
                    <a:pt x="64" y="113"/>
                  </a:cubicBezTo>
                  <a:cubicBezTo>
                    <a:pt x="64" y="113"/>
                    <a:pt x="64" y="113"/>
                    <a:pt x="64" y="113"/>
                  </a:cubicBezTo>
                  <a:cubicBezTo>
                    <a:pt x="68" y="109"/>
                    <a:pt x="71" y="106"/>
                    <a:pt x="74" y="102"/>
                  </a:cubicBezTo>
                  <a:cubicBezTo>
                    <a:pt x="74" y="101"/>
                    <a:pt x="74" y="101"/>
                    <a:pt x="75" y="100"/>
                  </a:cubicBezTo>
                  <a:cubicBezTo>
                    <a:pt x="78" y="94"/>
                    <a:pt x="80" y="87"/>
                    <a:pt x="80" y="78"/>
                  </a:cubicBezTo>
                  <a:cubicBezTo>
                    <a:pt x="80" y="74"/>
                    <a:pt x="79" y="69"/>
                    <a:pt x="79" y="65"/>
                  </a:cubicBezTo>
                  <a:cubicBezTo>
                    <a:pt x="78" y="60"/>
                    <a:pt x="77" y="56"/>
                    <a:pt x="76" y="52"/>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6">
              <a:extLst>
                <a:ext uri="{FF2B5EF4-FFF2-40B4-BE49-F238E27FC236}">
                  <a16:creationId xmlns:a16="http://schemas.microsoft.com/office/drawing/2014/main" id="{C919AAF9-3A29-4AC1-B6A5-412D2108EF35}"/>
                </a:ext>
              </a:extLst>
            </p:cNvPr>
            <p:cNvSpPr>
              <a:spLocks/>
            </p:cNvSpPr>
            <p:nvPr/>
          </p:nvSpPr>
          <p:spPr bwMode="auto">
            <a:xfrm>
              <a:off x="1274" y="3305"/>
              <a:ext cx="159" cy="251"/>
            </a:xfrm>
            <a:custGeom>
              <a:avLst/>
              <a:gdLst>
                <a:gd name="T0" fmla="*/ 211 w 214"/>
                <a:gd name="T1" fmla="*/ 217 h 337"/>
                <a:gd name="T2" fmla="*/ 211 w 214"/>
                <a:gd name="T3" fmla="*/ 217 h 337"/>
                <a:gd name="T4" fmla="*/ 202 w 214"/>
                <a:gd name="T5" fmla="*/ 191 h 337"/>
                <a:gd name="T6" fmla="*/ 202 w 214"/>
                <a:gd name="T7" fmla="*/ 190 h 337"/>
                <a:gd name="T8" fmla="*/ 107 w 214"/>
                <a:gd name="T9" fmla="*/ 0 h 337"/>
                <a:gd name="T10" fmla="*/ 12 w 214"/>
                <a:gd name="T11" fmla="*/ 190 h 337"/>
                <a:gd name="T12" fmla="*/ 3 w 214"/>
                <a:gd name="T13" fmla="*/ 217 h 337"/>
                <a:gd name="T14" fmla="*/ 0 w 214"/>
                <a:gd name="T15" fmla="*/ 244 h 337"/>
                <a:gd name="T16" fmla="*/ 3 w 214"/>
                <a:gd name="T17" fmla="*/ 270 h 337"/>
                <a:gd name="T18" fmla="*/ 11 w 214"/>
                <a:gd name="T19" fmla="*/ 295 h 337"/>
                <a:gd name="T20" fmla="*/ 24 w 214"/>
                <a:gd name="T21" fmla="*/ 318 h 337"/>
                <a:gd name="T22" fmla="*/ 42 w 214"/>
                <a:gd name="T23" fmla="*/ 337 h 337"/>
                <a:gd name="T24" fmla="*/ 40 w 214"/>
                <a:gd name="T25" fmla="*/ 321 h 337"/>
                <a:gd name="T26" fmla="*/ 42 w 214"/>
                <a:gd name="T27" fmla="*/ 302 h 337"/>
                <a:gd name="T28" fmla="*/ 48 w 214"/>
                <a:gd name="T29" fmla="*/ 279 h 337"/>
                <a:gd name="T30" fmla="*/ 58 w 214"/>
                <a:gd name="T31" fmla="*/ 256 h 337"/>
                <a:gd name="T32" fmla="*/ 71 w 214"/>
                <a:gd name="T33" fmla="*/ 236 h 337"/>
                <a:gd name="T34" fmla="*/ 87 w 214"/>
                <a:gd name="T35" fmla="*/ 222 h 337"/>
                <a:gd name="T36" fmla="*/ 107 w 214"/>
                <a:gd name="T37" fmla="*/ 216 h 337"/>
                <a:gd name="T38" fmla="*/ 126 w 214"/>
                <a:gd name="T39" fmla="*/ 222 h 337"/>
                <a:gd name="T40" fmla="*/ 143 w 214"/>
                <a:gd name="T41" fmla="*/ 236 h 337"/>
                <a:gd name="T42" fmla="*/ 156 w 214"/>
                <a:gd name="T43" fmla="*/ 256 h 337"/>
                <a:gd name="T44" fmla="*/ 165 w 214"/>
                <a:gd name="T45" fmla="*/ 279 h 337"/>
                <a:gd name="T46" fmla="*/ 171 w 214"/>
                <a:gd name="T47" fmla="*/ 302 h 337"/>
                <a:gd name="T48" fmla="*/ 174 w 214"/>
                <a:gd name="T49" fmla="*/ 321 h 337"/>
                <a:gd name="T50" fmla="*/ 172 w 214"/>
                <a:gd name="T51" fmla="*/ 337 h 337"/>
                <a:gd name="T52" fmla="*/ 190 w 214"/>
                <a:gd name="T53" fmla="*/ 318 h 337"/>
                <a:gd name="T54" fmla="*/ 203 w 214"/>
                <a:gd name="T55" fmla="*/ 295 h 337"/>
                <a:gd name="T56" fmla="*/ 211 w 214"/>
                <a:gd name="T57" fmla="*/ 270 h 337"/>
                <a:gd name="T58" fmla="*/ 214 w 214"/>
                <a:gd name="T59" fmla="*/ 244 h 337"/>
                <a:gd name="T60" fmla="*/ 211 w 214"/>
                <a:gd name="T61" fmla="*/ 21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4" h="337">
                  <a:moveTo>
                    <a:pt x="211" y="217"/>
                  </a:moveTo>
                  <a:lnTo>
                    <a:pt x="211" y="217"/>
                  </a:lnTo>
                  <a:cubicBezTo>
                    <a:pt x="209" y="208"/>
                    <a:pt x="206" y="199"/>
                    <a:pt x="202" y="191"/>
                  </a:cubicBezTo>
                  <a:lnTo>
                    <a:pt x="202" y="190"/>
                  </a:lnTo>
                  <a:lnTo>
                    <a:pt x="107" y="0"/>
                  </a:lnTo>
                  <a:lnTo>
                    <a:pt x="12" y="190"/>
                  </a:lnTo>
                  <a:cubicBezTo>
                    <a:pt x="8" y="199"/>
                    <a:pt x="5" y="207"/>
                    <a:pt x="3" y="217"/>
                  </a:cubicBezTo>
                  <a:cubicBezTo>
                    <a:pt x="1" y="226"/>
                    <a:pt x="0" y="235"/>
                    <a:pt x="0" y="244"/>
                  </a:cubicBezTo>
                  <a:cubicBezTo>
                    <a:pt x="0" y="253"/>
                    <a:pt x="1" y="262"/>
                    <a:pt x="3" y="270"/>
                  </a:cubicBezTo>
                  <a:cubicBezTo>
                    <a:pt x="5" y="279"/>
                    <a:pt x="7" y="287"/>
                    <a:pt x="11" y="295"/>
                  </a:cubicBezTo>
                  <a:cubicBezTo>
                    <a:pt x="14" y="303"/>
                    <a:pt x="19" y="311"/>
                    <a:pt x="24" y="318"/>
                  </a:cubicBezTo>
                  <a:cubicBezTo>
                    <a:pt x="29" y="325"/>
                    <a:pt x="35" y="331"/>
                    <a:pt x="42" y="337"/>
                  </a:cubicBezTo>
                  <a:cubicBezTo>
                    <a:pt x="41" y="331"/>
                    <a:pt x="40" y="326"/>
                    <a:pt x="40" y="321"/>
                  </a:cubicBezTo>
                  <a:cubicBezTo>
                    <a:pt x="40" y="316"/>
                    <a:pt x="41" y="309"/>
                    <a:pt x="42" y="302"/>
                  </a:cubicBezTo>
                  <a:cubicBezTo>
                    <a:pt x="44" y="294"/>
                    <a:pt x="46" y="286"/>
                    <a:pt x="48" y="279"/>
                  </a:cubicBezTo>
                  <a:cubicBezTo>
                    <a:pt x="51" y="271"/>
                    <a:pt x="54" y="263"/>
                    <a:pt x="58" y="256"/>
                  </a:cubicBezTo>
                  <a:cubicBezTo>
                    <a:pt x="62" y="248"/>
                    <a:pt x="66" y="242"/>
                    <a:pt x="71" y="236"/>
                  </a:cubicBezTo>
                  <a:cubicBezTo>
                    <a:pt x="76" y="230"/>
                    <a:pt x="81" y="225"/>
                    <a:pt x="87" y="222"/>
                  </a:cubicBezTo>
                  <a:cubicBezTo>
                    <a:pt x="93" y="218"/>
                    <a:pt x="100" y="216"/>
                    <a:pt x="107" y="216"/>
                  </a:cubicBezTo>
                  <a:cubicBezTo>
                    <a:pt x="114" y="216"/>
                    <a:pt x="120" y="218"/>
                    <a:pt x="126" y="222"/>
                  </a:cubicBezTo>
                  <a:cubicBezTo>
                    <a:pt x="132" y="225"/>
                    <a:pt x="138" y="230"/>
                    <a:pt x="143" y="236"/>
                  </a:cubicBezTo>
                  <a:cubicBezTo>
                    <a:pt x="148" y="242"/>
                    <a:pt x="152" y="248"/>
                    <a:pt x="156" y="256"/>
                  </a:cubicBezTo>
                  <a:cubicBezTo>
                    <a:pt x="160" y="263"/>
                    <a:pt x="163" y="271"/>
                    <a:pt x="165" y="279"/>
                  </a:cubicBezTo>
                  <a:cubicBezTo>
                    <a:pt x="168" y="286"/>
                    <a:pt x="170" y="294"/>
                    <a:pt x="171" y="302"/>
                  </a:cubicBezTo>
                  <a:cubicBezTo>
                    <a:pt x="173" y="309"/>
                    <a:pt x="174" y="316"/>
                    <a:pt x="174" y="321"/>
                  </a:cubicBezTo>
                  <a:cubicBezTo>
                    <a:pt x="174" y="326"/>
                    <a:pt x="173" y="331"/>
                    <a:pt x="172" y="337"/>
                  </a:cubicBezTo>
                  <a:cubicBezTo>
                    <a:pt x="179" y="331"/>
                    <a:pt x="185" y="325"/>
                    <a:pt x="190" y="318"/>
                  </a:cubicBezTo>
                  <a:cubicBezTo>
                    <a:pt x="195" y="311"/>
                    <a:pt x="199" y="303"/>
                    <a:pt x="203" y="295"/>
                  </a:cubicBezTo>
                  <a:cubicBezTo>
                    <a:pt x="206" y="287"/>
                    <a:pt x="209" y="279"/>
                    <a:pt x="211" y="270"/>
                  </a:cubicBezTo>
                  <a:cubicBezTo>
                    <a:pt x="213" y="262"/>
                    <a:pt x="214" y="253"/>
                    <a:pt x="214" y="244"/>
                  </a:cubicBezTo>
                  <a:cubicBezTo>
                    <a:pt x="214" y="235"/>
                    <a:pt x="213" y="226"/>
                    <a:pt x="211" y="217"/>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347028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50"/>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121"/>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fade">
                                      <p:cBhvr>
                                        <p:cTn id="18" dur="500"/>
                                        <p:tgtEl>
                                          <p:spTgt spid="119"/>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119"/>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par>
                                <p:cTn id="24" presetID="64" presetClass="path" presetSubtype="0" decel="100000" fill="hold" grpId="1" nodeType="withEffect">
                                  <p:stCondLst>
                                    <p:cond delay="0"/>
                                  </p:stCondLst>
                                  <p:childTnLst>
                                    <p:animMotion origin="layout" path="M -1.45833E-6 0.06922 L -1.45833E-6 -3.7037E-6 " pathEditMode="relative" rAng="0" ptsTypes="AA">
                                      <p:cBhvr>
                                        <p:cTn id="25" dur="500" fill="hold"/>
                                        <p:tgtEl>
                                          <p:spTgt spid="112"/>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par>
                                <p:cTn id="30" presetID="64" presetClass="path" presetSubtype="0" decel="100000" fill="hold" nodeType="withEffect">
                                  <p:stCondLst>
                                    <p:cond delay="0"/>
                                  </p:stCondLst>
                                  <p:childTnLst>
                                    <p:animMotion origin="layout" path="M -1.45833E-6 0.06922 L -1.45833E-6 -3.7037E-6 " pathEditMode="relative" rAng="0" ptsTypes="AA">
                                      <p:cBhvr>
                                        <p:cTn id="31" dur="500" fill="hold"/>
                                        <p:tgtEl>
                                          <p:spTgt spid="125"/>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par>
                                <p:cTn id="35" presetID="64" presetClass="path" presetSubtype="0" decel="100000" fill="hold" grpId="1" nodeType="withEffect">
                                  <p:stCondLst>
                                    <p:cond delay="0"/>
                                  </p:stCondLst>
                                  <p:childTnLst>
                                    <p:animMotion origin="layout" path="M -1.45833E-6 0.06922 L -1.45833E-6 -3.7037E-6 " pathEditMode="relative" rAng="0" ptsTypes="AA">
                                      <p:cBhvr>
                                        <p:cTn id="36" dur="500" fill="hold"/>
                                        <p:tgtEl>
                                          <p:spTgt spid="113"/>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27"/>
                                        </p:tgtEl>
                                        <p:attrNameLst>
                                          <p:attrName>style.visibility</p:attrName>
                                        </p:attrNameLst>
                                      </p:cBhvr>
                                      <p:to>
                                        <p:strVal val="visible"/>
                                      </p:to>
                                    </p:set>
                                    <p:animEffect transition="in" filter="fade">
                                      <p:cBhvr>
                                        <p:cTn id="40" dur="500"/>
                                        <p:tgtEl>
                                          <p:spTgt spid="127"/>
                                        </p:tgtEl>
                                      </p:cBhvr>
                                    </p:animEffect>
                                  </p:childTnLst>
                                </p:cTn>
                              </p:par>
                              <p:par>
                                <p:cTn id="41" presetID="64" presetClass="path" presetSubtype="0" decel="100000" fill="hold" nodeType="withEffect">
                                  <p:stCondLst>
                                    <p:cond delay="0"/>
                                  </p:stCondLst>
                                  <p:childTnLst>
                                    <p:animMotion origin="layout" path="M -1.45833E-6 0.06922 L -1.45833E-6 -3.7037E-6 " pathEditMode="relative" rAng="0" ptsTypes="AA">
                                      <p:cBhvr>
                                        <p:cTn id="42" dur="500" fill="hold"/>
                                        <p:tgtEl>
                                          <p:spTgt spid="127"/>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500"/>
                                        <p:tgtEl>
                                          <p:spTgt spid="114"/>
                                        </p:tgtEl>
                                      </p:cBhvr>
                                    </p:animEffect>
                                  </p:childTnLst>
                                </p:cTn>
                              </p:par>
                              <p:par>
                                <p:cTn id="46" presetID="64" presetClass="path" presetSubtype="0" decel="100000" fill="hold" grpId="1" nodeType="withEffect">
                                  <p:stCondLst>
                                    <p:cond delay="0"/>
                                  </p:stCondLst>
                                  <p:childTnLst>
                                    <p:animMotion origin="layout" path="M -1.45833E-6 0.06922 L -1.45833E-6 -3.7037E-6 " pathEditMode="relative" rAng="0" ptsTypes="AA">
                                      <p:cBhvr>
                                        <p:cTn id="47" dur="500" fill="hold"/>
                                        <p:tgtEl>
                                          <p:spTgt spid="114"/>
                                        </p:tgtEl>
                                        <p:attrNameLst>
                                          <p:attrName>ppt_x</p:attrName>
                                          <p:attrName>ppt_y</p:attrName>
                                        </p:attrNameLst>
                                      </p:cBhvr>
                                      <p:rCtr x="0" y="-3472"/>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05"/>
                                        </p:tgtEl>
                                        <p:attrNameLst>
                                          <p:attrName>style.visibility</p:attrName>
                                        </p:attrNameLst>
                                      </p:cBhvr>
                                      <p:to>
                                        <p:strVal val="visible"/>
                                      </p:to>
                                    </p:set>
                                    <p:animEffect transition="in" filter="fade">
                                      <p:cBhvr>
                                        <p:cTn id="51" dur="500"/>
                                        <p:tgtEl>
                                          <p:spTgt spid="105"/>
                                        </p:tgtEl>
                                      </p:cBhvr>
                                    </p:animEffect>
                                  </p:childTnLst>
                                </p:cTn>
                              </p:par>
                              <p:par>
                                <p:cTn id="52" presetID="64" presetClass="path" presetSubtype="0" decel="100000" fill="hold" nodeType="withEffect">
                                  <p:stCondLst>
                                    <p:cond delay="0"/>
                                  </p:stCondLst>
                                  <p:childTnLst>
                                    <p:animMotion origin="layout" path="M -1.45833E-6 0.06922 L -1.45833E-6 -3.7037E-6 " pathEditMode="relative" rAng="0" ptsTypes="AA">
                                      <p:cBhvr>
                                        <p:cTn id="53" dur="500" fill="hold"/>
                                        <p:tgtEl>
                                          <p:spTgt spid="105"/>
                                        </p:tgtEl>
                                        <p:attrNameLst>
                                          <p:attrName>ppt_x</p:attrName>
                                          <p:attrName>ppt_y</p:attrName>
                                        </p:attrNameLst>
                                      </p:cBhvr>
                                      <p:rCtr x="0" y="-3472"/>
                                    </p:animMotion>
                                  </p:childTnLst>
                                </p:cTn>
                              </p:par>
                              <p:par>
                                <p:cTn id="54" presetID="10" presetClass="entr" presetSubtype="0"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64" presetClass="path" presetSubtype="0" decel="100000" fill="hold" grpId="1" nodeType="withEffect">
                                  <p:stCondLst>
                                    <p:cond delay="0"/>
                                  </p:stCondLst>
                                  <p:childTnLst>
                                    <p:animMotion origin="layout" path="M -1.45833E-6 0.06922 L -1.45833E-6 -3.7037E-6 " pathEditMode="relative" rAng="0" ptsTypes="AA">
                                      <p:cBhvr>
                                        <p:cTn id="58" dur="500" fill="hold"/>
                                        <p:tgtEl>
                                          <p:spTgt spid="115"/>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112" grpId="0"/>
      <p:bldP spid="112" grpId="1"/>
      <p:bldP spid="113" grpId="0"/>
      <p:bldP spid="113" grpId="1"/>
      <p:bldP spid="114" grpId="0"/>
      <p:bldP spid="114" grpId="1"/>
      <p:bldP spid="115" grpId="0"/>
      <p:bldP spid="115"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68E058-8BFB-6942-AFB5-45A8290B9E2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10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Technical considerations</a:t>
            </a:r>
          </a:p>
        </p:txBody>
      </p:sp>
      <p:pic>
        <p:nvPicPr>
          <p:cNvPr id="5" name="Picture 4">
            <a:extLst>
              <a:ext uri="{FF2B5EF4-FFF2-40B4-BE49-F238E27FC236}">
                <a16:creationId xmlns:a16="http://schemas.microsoft.com/office/drawing/2014/main" id="{0F952BC9-E656-634F-AD42-6CA02FE32D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81480" y="4023991"/>
            <a:ext cx="5747658" cy="2850969"/>
          </a:xfrm>
          <a:prstGeom prst="rect">
            <a:avLst/>
          </a:prstGeom>
        </p:spPr>
      </p:pic>
      <p:grpSp>
        <p:nvGrpSpPr>
          <p:cNvPr id="36" name="Group 35">
            <a:extLst>
              <a:ext uri="{FF2B5EF4-FFF2-40B4-BE49-F238E27FC236}">
                <a16:creationId xmlns:a16="http://schemas.microsoft.com/office/drawing/2014/main" id="{635BBD98-78DF-44EB-AE6F-FA197025C0D3}"/>
              </a:ext>
              <a:ext uri="{C183D7F6-B498-43B3-948B-1728B52AA6E4}">
                <adec:decorative xmlns:adec="http://schemas.microsoft.com/office/drawing/2017/decorative" val="1"/>
              </a:ext>
            </a:extLst>
          </p:cNvPr>
          <p:cNvGrpSpPr/>
          <p:nvPr/>
        </p:nvGrpSpPr>
        <p:grpSpPr>
          <a:xfrm>
            <a:off x="8028263" y="4750351"/>
            <a:ext cx="616316" cy="511608"/>
            <a:chOff x="611409" y="3977058"/>
            <a:chExt cx="510119" cy="423457"/>
          </a:xfrm>
        </p:grpSpPr>
        <p:grpSp>
          <p:nvGrpSpPr>
            <p:cNvPr id="37" name="Group 36">
              <a:extLst>
                <a:ext uri="{FF2B5EF4-FFF2-40B4-BE49-F238E27FC236}">
                  <a16:creationId xmlns:a16="http://schemas.microsoft.com/office/drawing/2014/main" id="{5AD77831-606B-4F4D-8A40-6472FF7683C8}"/>
                </a:ext>
              </a:extLst>
            </p:cNvPr>
            <p:cNvGrpSpPr/>
            <p:nvPr/>
          </p:nvGrpSpPr>
          <p:grpSpPr>
            <a:xfrm rot="20400479">
              <a:off x="611409" y="3977058"/>
              <a:ext cx="510119" cy="423457"/>
              <a:chOff x="7804106" y="6721095"/>
              <a:chExt cx="411163" cy="341312"/>
            </a:xfrm>
          </p:grpSpPr>
          <p:sp>
            <p:nvSpPr>
              <p:cNvPr id="39" name="Freeform 12">
                <a:extLst>
                  <a:ext uri="{FF2B5EF4-FFF2-40B4-BE49-F238E27FC236}">
                    <a16:creationId xmlns:a16="http://schemas.microsoft.com/office/drawing/2014/main" id="{7E82B222-BA42-4EBC-8F32-D32238DA086B}"/>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3">
                <a:extLst>
                  <a:ext uri="{FF2B5EF4-FFF2-40B4-BE49-F238E27FC236}">
                    <a16:creationId xmlns:a16="http://schemas.microsoft.com/office/drawing/2014/main" id="{8FE0828D-E6AF-4280-ADC1-B9C837E5D44C}"/>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4">
                <a:extLst>
                  <a:ext uri="{FF2B5EF4-FFF2-40B4-BE49-F238E27FC236}">
                    <a16:creationId xmlns:a16="http://schemas.microsoft.com/office/drawing/2014/main" id="{7EE699B8-6349-4469-A05D-13B71D3AB7A0}"/>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5">
                <a:extLst>
                  <a:ext uri="{FF2B5EF4-FFF2-40B4-BE49-F238E27FC236}">
                    <a16:creationId xmlns:a16="http://schemas.microsoft.com/office/drawing/2014/main" id="{36782A57-B846-4AEA-B214-4B1E35A402BA}"/>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6">
                <a:extLst>
                  <a:ext uri="{FF2B5EF4-FFF2-40B4-BE49-F238E27FC236}">
                    <a16:creationId xmlns:a16="http://schemas.microsoft.com/office/drawing/2014/main" id="{DA651683-500A-4E5D-B416-A6D09A884521}"/>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Freeform 21">
              <a:extLst>
                <a:ext uri="{FF2B5EF4-FFF2-40B4-BE49-F238E27FC236}">
                  <a16:creationId xmlns:a16="http://schemas.microsoft.com/office/drawing/2014/main" id="{8BADB6DB-5B3C-4CD7-B885-FCEDE027228D}"/>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65701227-9B5C-4E28-803E-C655F248696D}"/>
              </a:ext>
              <a:ext uri="{C183D7F6-B498-43B3-948B-1728B52AA6E4}">
                <adec:decorative xmlns:adec="http://schemas.microsoft.com/office/drawing/2017/decorative" val="1"/>
              </a:ext>
            </a:extLst>
          </p:cNvPr>
          <p:cNvGrpSpPr/>
          <p:nvPr/>
        </p:nvGrpSpPr>
        <p:grpSpPr>
          <a:xfrm>
            <a:off x="8096507" y="3748535"/>
            <a:ext cx="479828" cy="601468"/>
            <a:chOff x="1300236" y="4321356"/>
            <a:chExt cx="390770" cy="489836"/>
          </a:xfrm>
        </p:grpSpPr>
        <p:sp>
          <p:nvSpPr>
            <p:cNvPr id="45" name="Freeform 128">
              <a:extLst>
                <a:ext uri="{FF2B5EF4-FFF2-40B4-BE49-F238E27FC236}">
                  <a16:creationId xmlns:a16="http://schemas.microsoft.com/office/drawing/2014/main" id="{E2F5385F-EEA3-4AFD-840E-0DE8E1860E51}"/>
                </a:ext>
              </a:extLst>
            </p:cNvPr>
            <p:cNvSpPr>
              <a:spLocks/>
            </p:cNvSpPr>
            <p:nvPr/>
          </p:nvSpPr>
          <p:spPr bwMode="auto">
            <a:xfrm>
              <a:off x="1300236" y="4321356"/>
              <a:ext cx="390770" cy="48983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129">
              <a:extLst>
                <a:ext uri="{FF2B5EF4-FFF2-40B4-BE49-F238E27FC236}">
                  <a16:creationId xmlns:a16="http://schemas.microsoft.com/office/drawing/2014/main" id="{2E9E7897-F718-44A6-8B3C-D36255F308F8}"/>
                </a:ext>
              </a:extLst>
            </p:cNvPr>
            <p:cNvSpPr>
              <a:spLocks/>
            </p:cNvSpPr>
            <p:nvPr/>
          </p:nvSpPr>
          <p:spPr bwMode="auto">
            <a:xfrm>
              <a:off x="1465350" y="4513988"/>
              <a:ext cx="62376" cy="124752"/>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Text Placeholder 18">
            <a:extLst>
              <a:ext uri="{FF2B5EF4-FFF2-40B4-BE49-F238E27FC236}">
                <a16:creationId xmlns:a16="http://schemas.microsoft.com/office/drawing/2014/main" id="{B0A3F063-6CFA-4067-A02A-6917828930E7}"/>
              </a:ext>
            </a:extLst>
          </p:cNvPr>
          <p:cNvSpPr txBox="1">
            <a:spLocks/>
          </p:cNvSpPr>
          <p:nvPr/>
        </p:nvSpPr>
        <p:spPr>
          <a:xfrm>
            <a:off x="8847791" y="1895089"/>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Scalability</a:t>
            </a:r>
          </a:p>
        </p:txBody>
      </p:sp>
      <p:sp>
        <p:nvSpPr>
          <p:cNvPr id="48" name="Text Placeholder 18">
            <a:extLst>
              <a:ext uri="{FF2B5EF4-FFF2-40B4-BE49-F238E27FC236}">
                <a16:creationId xmlns:a16="http://schemas.microsoft.com/office/drawing/2014/main" id="{A8A2818D-66D6-47DD-B34B-472B7026149F}"/>
              </a:ext>
            </a:extLst>
          </p:cNvPr>
          <p:cNvSpPr txBox="1">
            <a:spLocks/>
          </p:cNvSpPr>
          <p:nvPr/>
        </p:nvSpPr>
        <p:spPr>
          <a:xfrm>
            <a:off x="8847791" y="287075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Availability</a:t>
            </a:r>
          </a:p>
        </p:txBody>
      </p:sp>
      <p:sp>
        <p:nvSpPr>
          <p:cNvPr id="49" name="Text Placeholder 18">
            <a:extLst>
              <a:ext uri="{FF2B5EF4-FFF2-40B4-BE49-F238E27FC236}">
                <a16:creationId xmlns:a16="http://schemas.microsoft.com/office/drawing/2014/main" id="{DD84B381-32C7-483A-B2DA-DAFCDAFDE45B}"/>
              </a:ext>
            </a:extLst>
          </p:cNvPr>
          <p:cNvSpPr txBox="1">
            <a:spLocks/>
          </p:cNvSpPr>
          <p:nvPr/>
        </p:nvSpPr>
        <p:spPr>
          <a:xfrm>
            <a:off x="8847791" y="387999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Security and compliance</a:t>
            </a:r>
          </a:p>
        </p:txBody>
      </p:sp>
      <p:sp>
        <p:nvSpPr>
          <p:cNvPr id="50" name="Text Placeholder 18">
            <a:extLst>
              <a:ext uri="{FF2B5EF4-FFF2-40B4-BE49-F238E27FC236}">
                <a16:creationId xmlns:a16="http://schemas.microsoft.com/office/drawing/2014/main" id="{6E725D92-8050-4CDA-A390-EE6D5A30729E}"/>
              </a:ext>
            </a:extLst>
          </p:cNvPr>
          <p:cNvSpPr txBox="1">
            <a:spLocks/>
          </p:cNvSpPr>
          <p:nvPr/>
        </p:nvSpPr>
        <p:spPr>
          <a:xfrm>
            <a:off x="8847791" y="4836878"/>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rPr>
              <a:t>Capacity optimization</a:t>
            </a:r>
          </a:p>
        </p:txBody>
      </p:sp>
      <p:grpSp>
        <p:nvGrpSpPr>
          <p:cNvPr id="51" name="Group 50">
            <a:extLst>
              <a:ext uri="{FF2B5EF4-FFF2-40B4-BE49-F238E27FC236}">
                <a16:creationId xmlns:a16="http://schemas.microsoft.com/office/drawing/2014/main" id="{021F0CC2-FE52-44A6-80C2-E35B951A55CE}"/>
              </a:ext>
              <a:ext uri="{C183D7F6-B498-43B3-948B-1728B52AA6E4}">
                <adec:decorative xmlns:adec="http://schemas.microsoft.com/office/drawing/2017/decorative" val="1"/>
              </a:ext>
            </a:extLst>
          </p:cNvPr>
          <p:cNvGrpSpPr/>
          <p:nvPr/>
        </p:nvGrpSpPr>
        <p:grpSpPr>
          <a:xfrm>
            <a:off x="8069263" y="1797209"/>
            <a:ext cx="534318" cy="534314"/>
            <a:chOff x="1152525" y="2665413"/>
            <a:chExt cx="684213" cy="684212"/>
          </a:xfrm>
        </p:grpSpPr>
        <p:sp>
          <p:nvSpPr>
            <p:cNvPr id="62" name="Freeform 5">
              <a:extLst>
                <a:ext uri="{FF2B5EF4-FFF2-40B4-BE49-F238E27FC236}">
                  <a16:creationId xmlns:a16="http://schemas.microsoft.com/office/drawing/2014/main" id="{6C7A4E71-FCEE-4089-928B-1E491F91C901}"/>
                </a:ext>
              </a:extLst>
            </p:cNvPr>
            <p:cNvSpPr>
              <a:spLocks/>
            </p:cNvSpPr>
            <p:nvPr/>
          </p:nvSpPr>
          <p:spPr bwMode="auto">
            <a:xfrm>
              <a:off x="1152525" y="3025775"/>
              <a:ext cx="323850" cy="323850"/>
            </a:xfrm>
            <a:custGeom>
              <a:avLst/>
              <a:gdLst>
                <a:gd name="T0" fmla="*/ 204 w 204"/>
                <a:gd name="T1" fmla="*/ 204 h 204"/>
                <a:gd name="T2" fmla="*/ 0 w 204"/>
                <a:gd name="T3" fmla="*/ 204 h 204"/>
                <a:gd name="T4" fmla="*/ 0 w 204"/>
                <a:gd name="T5" fmla="*/ 0 h 204"/>
                <a:gd name="T6" fmla="*/ 204 w 204"/>
                <a:gd name="T7" fmla="*/ 0 h 204"/>
                <a:gd name="T8" fmla="*/ 204 w 204"/>
                <a:gd name="T9" fmla="*/ 204 h 204"/>
                <a:gd name="T10" fmla="*/ 204 w 204"/>
                <a:gd name="T11" fmla="*/ 204 h 204"/>
              </a:gdLst>
              <a:ahLst/>
              <a:cxnLst>
                <a:cxn ang="0">
                  <a:pos x="T0" y="T1"/>
                </a:cxn>
                <a:cxn ang="0">
                  <a:pos x="T2" y="T3"/>
                </a:cxn>
                <a:cxn ang="0">
                  <a:pos x="T4" y="T5"/>
                </a:cxn>
                <a:cxn ang="0">
                  <a:pos x="T6" y="T7"/>
                </a:cxn>
                <a:cxn ang="0">
                  <a:pos x="T8" y="T9"/>
                </a:cxn>
                <a:cxn ang="0">
                  <a:pos x="T10" y="T11"/>
                </a:cxn>
              </a:cxnLst>
              <a:rect l="0" t="0" r="r" b="b"/>
              <a:pathLst>
                <a:path w="204" h="204">
                  <a:moveTo>
                    <a:pt x="204" y="204"/>
                  </a:moveTo>
                  <a:lnTo>
                    <a:pt x="0" y="204"/>
                  </a:lnTo>
                  <a:lnTo>
                    <a:pt x="0" y="0"/>
                  </a:lnTo>
                  <a:lnTo>
                    <a:pt x="204" y="0"/>
                  </a:lnTo>
                  <a:lnTo>
                    <a:pt x="204" y="204"/>
                  </a:lnTo>
                  <a:lnTo>
                    <a:pt x="204" y="2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6">
              <a:extLst>
                <a:ext uri="{FF2B5EF4-FFF2-40B4-BE49-F238E27FC236}">
                  <a16:creationId xmlns:a16="http://schemas.microsoft.com/office/drawing/2014/main" id="{2F89C229-8985-441E-8228-39BA85031CEC}"/>
                </a:ext>
              </a:extLst>
            </p:cNvPr>
            <p:cNvSpPr>
              <a:spLocks/>
            </p:cNvSpPr>
            <p:nvPr/>
          </p:nvSpPr>
          <p:spPr bwMode="auto">
            <a:xfrm>
              <a:off x="1152525" y="2665413"/>
              <a:ext cx="684213" cy="682625"/>
            </a:xfrm>
            <a:custGeom>
              <a:avLst/>
              <a:gdLst>
                <a:gd name="T0" fmla="*/ 431 w 431"/>
                <a:gd name="T1" fmla="*/ 0 h 430"/>
                <a:gd name="T2" fmla="*/ 431 w 431"/>
                <a:gd name="T3" fmla="*/ 0 h 430"/>
                <a:gd name="T4" fmla="*/ 431 w 431"/>
                <a:gd name="T5" fmla="*/ 0 h 430"/>
                <a:gd name="T6" fmla="*/ 227 w 431"/>
                <a:gd name="T7" fmla="*/ 0 h 430"/>
                <a:gd name="T8" fmla="*/ 227 w 431"/>
                <a:gd name="T9" fmla="*/ 0 h 430"/>
                <a:gd name="T10" fmla="*/ 0 w 431"/>
                <a:gd name="T11" fmla="*/ 0 h 430"/>
                <a:gd name="T12" fmla="*/ 0 w 431"/>
                <a:gd name="T13" fmla="*/ 204 h 430"/>
                <a:gd name="T14" fmla="*/ 227 w 431"/>
                <a:gd name="T15" fmla="*/ 204 h 430"/>
                <a:gd name="T16" fmla="*/ 227 w 431"/>
                <a:gd name="T17" fmla="*/ 430 h 430"/>
                <a:gd name="T18" fmla="*/ 431 w 431"/>
                <a:gd name="T19" fmla="*/ 430 h 430"/>
                <a:gd name="T20" fmla="*/ 431 w 431"/>
                <a:gd name="T21" fmla="*/ 204 h 430"/>
                <a:gd name="T22" fmla="*/ 431 w 431"/>
                <a:gd name="T23" fmla="*/ 204 h 430"/>
                <a:gd name="T24" fmla="*/ 431 w 431"/>
                <a:gd name="T25" fmla="*/ 0 h 430"/>
                <a:gd name="T26" fmla="*/ 431 w 431"/>
                <a:gd name="T2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430">
                  <a:moveTo>
                    <a:pt x="431" y="0"/>
                  </a:moveTo>
                  <a:lnTo>
                    <a:pt x="431" y="0"/>
                  </a:lnTo>
                  <a:lnTo>
                    <a:pt x="431" y="0"/>
                  </a:lnTo>
                  <a:lnTo>
                    <a:pt x="227" y="0"/>
                  </a:lnTo>
                  <a:lnTo>
                    <a:pt x="227" y="0"/>
                  </a:lnTo>
                  <a:lnTo>
                    <a:pt x="0" y="0"/>
                  </a:lnTo>
                  <a:lnTo>
                    <a:pt x="0" y="204"/>
                  </a:lnTo>
                  <a:lnTo>
                    <a:pt x="227" y="204"/>
                  </a:lnTo>
                  <a:lnTo>
                    <a:pt x="227" y="430"/>
                  </a:lnTo>
                  <a:lnTo>
                    <a:pt x="431" y="430"/>
                  </a:lnTo>
                  <a:lnTo>
                    <a:pt x="431" y="204"/>
                  </a:lnTo>
                  <a:lnTo>
                    <a:pt x="431" y="204"/>
                  </a:lnTo>
                  <a:lnTo>
                    <a:pt x="431" y="0"/>
                  </a:lnTo>
                  <a:lnTo>
                    <a:pt x="4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A7011F72-2FF7-4B09-BF4A-781318625E46}"/>
              </a:ext>
              <a:ext uri="{C183D7F6-B498-43B3-948B-1728B52AA6E4}">
                <adec:decorative xmlns:adec="http://schemas.microsoft.com/office/drawing/2017/decorative" val="1"/>
              </a:ext>
            </a:extLst>
          </p:cNvPr>
          <p:cNvGrpSpPr/>
          <p:nvPr/>
        </p:nvGrpSpPr>
        <p:grpSpPr>
          <a:xfrm>
            <a:off x="8028263" y="2731872"/>
            <a:ext cx="613740" cy="613736"/>
            <a:chOff x="8435699" y="2631288"/>
            <a:chExt cx="613740" cy="613736"/>
          </a:xfrm>
        </p:grpSpPr>
        <p:sp>
          <p:nvSpPr>
            <p:cNvPr id="68" name="Oval 80">
              <a:extLst>
                <a:ext uri="{FF2B5EF4-FFF2-40B4-BE49-F238E27FC236}">
                  <a16:creationId xmlns:a16="http://schemas.microsoft.com/office/drawing/2014/main" id="{7FF392A2-9B8C-4D81-B602-F88DE17BC906}"/>
                </a:ext>
              </a:extLst>
            </p:cNvPr>
            <p:cNvSpPr>
              <a:spLocks noChangeArrowheads="1"/>
            </p:cNvSpPr>
            <p:nvPr/>
          </p:nvSpPr>
          <p:spPr bwMode="auto">
            <a:xfrm>
              <a:off x="843569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81">
              <a:extLst>
                <a:ext uri="{FF2B5EF4-FFF2-40B4-BE49-F238E27FC236}">
                  <a16:creationId xmlns:a16="http://schemas.microsoft.com/office/drawing/2014/main" id="{DC857861-7E59-4B54-AC3C-1D8306C59613}"/>
                </a:ext>
              </a:extLst>
            </p:cNvPr>
            <p:cNvSpPr>
              <a:spLocks noChangeArrowheads="1"/>
            </p:cNvSpPr>
            <p:nvPr/>
          </p:nvSpPr>
          <p:spPr bwMode="auto">
            <a:xfrm>
              <a:off x="8536270" y="2631288"/>
              <a:ext cx="72205"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Oval 82">
              <a:extLst>
                <a:ext uri="{FF2B5EF4-FFF2-40B4-BE49-F238E27FC236}">
                  <a16:creationId xmlns:a16="http://schemas.microsoft.com/office/drawing/2014/main" id="{0060B02D-D1F8-4793-8E5D-B79D5ACA8E37}"/>
                </a:ext>
              </a:extLst>
            </p:cNvPr>
            <p:cNvSpPr>
              <a:spLocks noChangeArrowheads="1"/>
            </p:cNvSpPr>
            <p:nvPr/>
          </p:nvSpPr>
          <p:spPr bwMode="auto">
            <a:xfrm>
              <a:off x="8641998"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4" name="Oval 83">
              <a:extLst>
                <a:ext uri="{FF2B5EF4-FFF2-40B4-BE49-F238E27FC236}">
                  <a16:creationId xmlns:a16="http://schemas.microsoft.com/office/drawing/2014/main" id="{D22C085D-E297-4040-A268-05D9D1623D3A}"/>
                </a:ext>
              </a:extLst>
            </p:cNvPr>
            <p:cNvSpPr>
              <a:spLocks noChangeArrowheads="1"/>
            </p:cNvSpPr>
            <p:nvPr/>
          </p:nvSpPr>
          <p:spPr bwMode="auto">
            <a:xfrm>
              <a:off x="874256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84">
              <a:extLst>
                <a:ext uri="{FF2B5EF4-FFF2-40B4-BE49-F238E27FC236}">
                  <a16:creationId xmlns:a16="http://schemas.microsoft.com/office/drawing/2014/main" id="{5F39EC1E-D20A-449B-ABCB-CF573E8ECCB5}"/>
                </a:ext>
              </a:extLst>
            </p:cNvPr>
            <p:cNvSpPr>
              <a:spLocks noChangeArrowheads="1"/>
            </p:cNvSpPr>
            <p:nvPr/>
          </p:nvSpPr>
          <p:spPr bwMode="auto">
            <a:xfrm>
              <a:off x="884313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6" name="Oval 85">
              <a:extLst>
                <a:ext uri="{FF2B5EF4-FFF2-40B4-BE49-F238E27FC236}">
                  <a16:creationId xmlns:a16="http://schemas.microsoft.com/office/drawing/2014/main" id="{303C903D-918C-4C54-976B-0C657B015511}"/>
                </a:ext>
              </a:extLst>
            </p:cNvPr>
            <p:cNvSpPr>
              <a:spLocks noChangeArrowheads="1"/>
            </p:cNvSpPr>
            <p:nvPr/>
          </p:nvSpPr>
          <p:spPr bwMode="auto">
            <a:xfrm>
              <a:off x="8948868"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86">
              <a:extLst>
                <a:ext uri="{FF2B5EF4-FFF2-40B4-BE49-F238E27FC236}">
                  <a16:creationId xmlns:a16="http://schemas.microsoft.com/office/drawing/2014/main" id="{3006188D-230F-451E-B6A9-4D2CD9C3AF37}"/>
                </a:ext>
              </a:extLst>
            </p:cNvPr>
            <p:cNvSpPr>
              <a:spLocks noChangeArrowheads="1"/>
            </p:cNvSpPr>
            <p:nvPr/>
          </p:nvSpPr>
          <p:spPr bwMode="auto">
            <a:xfrm>
              <a:off x="8435699" y="273185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0" name="Oval 87">
              <a:extLst>
                <a:ext uri="{FF2B5EF4-FFF2-40B4-BE49-F238E27FC236}">
                  <a16:creationId xmlns:a16="http://schemas.microsoft.com/office/drawing/2014/main" id="{18290001-C5A5-4000-9DC4-9C5B423D431A}"/>
                </a:ext>
              </a:extLst>
            </p:cNvPr>
            <p:cNvSpPr>
              <a:spLocks noChangeArrowheads="1"/>
            </p:cNvSpPr>
            <p:nvPr/>
          </p:nvSpPr>
          <p:spPr bwMode="auto">
            <a:xfrm>
              <a:off x="8948868" y="273185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88">
              <a:extLst>
                <a:ext uri="{FF2B5EF4-FFF2-40B4-BE49-F238E27FC236}">
                  <a16:creationId xmlns:a16="http://schemas.microsoft.com/office/drawing/2014/main" id="{8FA2364E-30E5-497D-BDC8-07955AB2C065}"/>
                </a:ext>
              </a:extLst>
            </p:cNvPr>
            <p:cNvSpPr>
              <a:spLocks noChangeArrowheads="1"/>
            </p:cNvSpPr>
            <p:nvPr/>
          </p:nvSpPr>
          <p:spPr bwMode="auto">
            <a:xfrm>
              <a:off x="8435699"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2" name="Oval 89">
              <a:extLst>
                <a:ext uri="{FF2B5EF4-FFF2-40B4-BE49-F238E27FC236}">
                  <a16:creationId xmlns:a16="http://schemas.microsoft.com/office/drawing/2014/main" id="{1ED7F959-4B69-4967-AD2D-984D0499362D}"/>
                </a:ext>
              </a:extLst>
            </p:cNvPr>
            <p:cNvSpPr>
              <a:spLocks noChangeArrowheads="1"/>
            </p:cNvSpPr>
            <p:nvPr/>
          </p:nvSpPr>
          <p:spPr bwMode="auto">
            <a:xfrm>
              <a:off x="8641998"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90">
              <a:extLst>
                <a:ext uri="{FF2B5EF4-FFF2-40B4-BE49-F238E27FC236}">
                  <a16:creationId xmlns:a16="http://schemas.microsoft.com/office/drawing/2014/main" id="{099D1980-FF7B-4D5D-AEAA-46B811365CC3}"/>
                </a:ext>
              </a:extLst>
            </p:cNvPr>
            <p:cNvSpPr>
              <a:spLocks noChangeArrowheads="1"/>
            </p:cNvSpPr>
            <p:nvPr/>
          </p:nvSpPr>
          <p:spPr bwMode="auto">
            <a:xfrm>
              <a:off x="8742569"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91">
              <a:extLst>
                <a:ext uri="{FF2B5EF4-FFF2-40B4-BE49-F238E27FC236}">
                  <a16:creationId xmlns:a16="http://schemas.microsoft.com/office/drawing/2014/main" id="{E8160660-182C-4BAC-857D-41FE4BE93226}"/>
                </a:ext>
              </a:extLst>
            </p:cNvPr>
            <p:cNvSpPr>
              <a:spLocks noChangeArrowheads="1"/>
            </p:cNvSpPr>
            <p:nvPr/>
          </p:nvSpPr>
          <p:spPr bwMode="auto">
            <a:xfrm>
              <a:off x="8948868"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92">
              <a:extLst>
                <a:ext uri="{FF2B5EF4-FFF2-40B4-BE49-F238E27FC236}">
                  <a16:creationId xmlns:a16="http://schemas.microsoft.com/office/drawing/2014/main" id="{9C8B1753-AB97-48BF-AA28-B2269795D143}"/>
                </a:ext>
              </a:extLst>
            </p:cNvPr>
            <p:cNvSpPr>
              <a:spLocks noChangeArrowheads="1"/>
            </p:cNvSpPr>
            <p:nvPr/>
          </p:nvSpPr>
          <p:spPr bwMode="auto">
            <a:xfrm>
              <a:off x="8435699" y="2938156"/>
              <a:ext cx="69626"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93">
              <a:extLst>
                <a:ext uri="{FF2B5EF4-FFF2-40B4-BE49-F238E27FC236}">
                  <a16:creationId xmlns:a16="http://schemas.microsoft.com/office/drawing/2014/main" id="{7CE17C93-761B-41C5-ADE5-23077D5C879B}"/>
                </a:ext>
              </a:extLst>
            </p:cNvPr>
            <p:cNvSpPr>
              <a:spLocks noChangeArrowheads="1"/>
            </p:cNvSpPr>
            <p:nvPr/>
          </p:nvSpPr>
          <p:spPr bwMode="auto">
            <a:xfrm>
              <a:off x="8641998" y="293815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94">
              <a:extLst>
                <a:ext uri="{FF2B5EF4-FFF2-40B4-BE49-F238E27FC236}">
                  <a16:creationId xmlns:a16="http://schemas.microsoft.com/office/drawing/2014/main" id="{3AC1CCC7-6D86-4FE2-8C47-69118D6803C7}"/>
                </a:ext>
              </a:extLst>
            </p:cNvPr>
            <p:cNvSpPr>
              <a:spLocks noChangeArrowheads="1"/>
            </p:cNvSpPr>
            <p:nvPr/>
          </p:nvSpPr>
          <p:spPr bwMode="auto">
            <a:xfrm>
              <a:off x="8435699" y="3038726"/>
              <a:ext cx="69626" cy="7220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95">
              <a:extLst>
                <a:ext uri="{FF2B5EF4-FFF2-40B4-BE49-F238E27FC236}">
                  <a16:creationId xmlns:a16="http://schemas.microsoft.com/office/drawing/2014/main" id="{03348DE7-7AC4-45F3-B087-6F4760A779BB}"/>
                </a:ext>
              </a:extLst>
            </p:cNvPr>
            <p:cNvSpPr>
              <a:spLocks noChangeArrowheads="1"/>
            </p:cNvSpPr>
            <p:nvPr/>
          </p:nvSpPr>
          <p:spPr bwMode="auto">
            <a:xfrm>
              <a:off x="8435699" y="3144453"/>
              <a:ext cx="69626"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Oval 96">
              <a:extLst>
                <a:ext uri="{FF2B5EF4-FFF2-40B4-BE49-F238E27FC236}">
                  <a16:creationId xmlns:a16="http://schemas.microsoft.com/office/drawing/2014/main" id="{BF0895A8-FD81-44FB-822B-5F722BE6F047}"/>
                </a:ext>
              </a:extLst>
            </p:cNvPr>
            <p:cNvSpPr>
              <a:spLocks noChangeArrowheads="1"/>
            </p:cNvSpPr>
            <p:nvPr/>
          </p:nvSpPr>
          <p:spPr bwMode="auto">
            <a:xfrm>
              <a:off x="8541427" y="3144453"/>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Oval 97">
              <a:extLst>
                <a:ext uri="{FF2B5EF4-FFF2-40B4-BE49-F238E27FC236}">
                  <a16:creationId xmlns:a16="http://schemas.microsoft.com/office/drawing/2014/main" id="{D9F4E0B8-CA96-46A6-B3BD-F1B4B29598E4}"/>
                </a:ext>
              </a:extLst>
            </p:cNvPr>
            <p:cNvSpPr>
              <a:spLocks noChangeArrowheads="1"/>
            </p:cNvSpPr>
            <p:nvPr/>
          </p:nvSpPr>
          <p:spPr bwMode="auto">
            <a:xfrm>
              <a:off x="8641998" y="3144453"/>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98">
              <a:extLst>
                <a:ext uri="{FF2B5EF4-FFF2-40B4-BE49-F238E27FC236}">
                  <a16:creationId xmlns:a16="http://schemas.microsoft.com/office/drawing/2014/main" id="{376CD754-AE41-4A8A-BB5F-3928C3317B04}"/>
                </a:ext>
              </a:extLst>
            </p:cNvPr>
            <p:cNvSpPr>
              <a:spLocks noEditPoints="1"/>
            </p:cNvSpPr>
            <p:nvPr/>
          </p:nvSpPr>
          <p:spPr bwMode="auto">
            <a:xfrm>
              <a:off x="8742569" y="2938156"/>
              <a:ext cx="306870" cy="30686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99">
              <a:extLst>
                <a:ext uri="{FF2B5EF4-FFF2-40B4-BE49-F238E27FC236}">
                  <a16:creationId xmlns:a16="http://schemas.microsoft.com/office/drawing/2014/main" id="{A6D15EA8-DA72-42E6-84EA-DD24675DBCA8}"/>
                </a:ext>
              </a:extLst>
            </p:cNvPr>
            <p:cNvSpPr>
              <a:spLocks/>
            </p:cNvSpPr>
            <p:nvPr/>
          </p:nvSpPr>
          <p:spPr bwMode="auto">
            <a:xfrm>
              <a:off x="8541427" y="2731858"/>
              <a:ext cx="134094" cy="139251"/>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0">
              <a:extLst>
                <a:ext uri="{FF2B5EF4-FFF2-40B4-BE49-F238E27FC236}">
                  <a16:creationId xmlns:a16="http://schemas.microsoft.com/office/drawing/2014/main" id="{EDBB94F1-7DAB-40EE-AE18-0CDB566AEFCD}"/>
                </a:ext>
              </a:extLst>
            </p:cNvPr>
            <p:cNvSpPr>
              <a:spLocks/>
            </p:cNvSpPr>
            <p:nvPr/>
          </p:nvSpPr>
          <p:spPr bwMode="auto">
            <a:xfrm>
              <a:off x="8536270" y="2971679"/>
              <a:ext cx="139252" cy="139251"/>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101">
              <a:extLst>
                <a:ext uri="{FF2B5EF4-FFF2-40B4-BE49-F238E27FC236}">
                  <a16:creationId xmlns:a16="http://schemas.microsoft.com/office/drawing/2014/main" id="{7C26C3D5-CE92-4E79-974E-37BDC82A9CCD}"/>
                </a:ext>
              </a:extLst>
            </p:cNvPr>
            <p:cNvSpPr>
              <a:spLocks/>
            </p:cNvSpPr>
            <p:nvPr/>
          </p:nvSpPr>
          <p:spPr bwMode="auto">
            <a:xfrm>
              <a:off x="8776092" y="2731858"/>
              <a:ext cx="134094" cy="139251"/>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6618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1+#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additive="base">
                                        <p:cTn id="20" dur="500" fill="hold"/>
                                        <p:tgtEl>
                                          <p:spTgt spid="64"/>
                                        </p:tgtEl>
                                        <p:attrNameLst>
                                          <p:attrName>ppt_x</p:attrName>
                                        </p:attrNameLst>
                                      </p:cBhvr>
                                      <p:tavLst>
                                        <p:tav tm="0">
                                          <p:val>
                                            <p:strVal val="1+#ppt_w/2"/>
                                          </p:val>
                                        </p:tav>
                                        <p:tav tm="100000">
                                          <p:val>
                                            <p:strVal val="#ppt_x"/>
                                          </p:val>
                                        </p:tav>
                                      </p:tavLst>
                                    </p:anim>
                                    <p:anim calcmode="lin" valueType="num">
                                      <p:cBhvr additive="base">
                                        <p:cTn id="21" dur="500" fill="hold"/>
                                        <p:tgtEl>
                                          <p:spTgt spid="64"/>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1+#ppt_w/2"/>
                                          </p:val>
                                        </p:tav>
                                        <p:tav tm="100000">
                                          <p:val>
                                            <p:strVal val="#ppt_x"/>
                                          </p:val>
                                        </p:tav>
                                      </p:tavLst>
                                    </p:anim>
                                    <p:anim calcmode="lin" valueType="num">
                                      <p:cBhvr additive="base">
                                        <p:cTn id="26" dur="500" fill="hold"/>
                                        <p:tgtEl>
                                          <p:spTgt spid="4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1+#ppt_w/2"/>
                                          </p:val>
                                        </p:tav>
                                        <p:tav tm="100000">
                                          <p:val>
                                            <p:strVal val="#ppt_x"/>
                                          </p:val>
                                        </p:tav>
                                      </p:tavLst>
                                    </p:anim>
                                    <p:anim calcmode="lin" valueType="num">
                                      <p:cBhvr additive="base">
                                        <p:cTn id="30" dur="500" fill="hold"/>
                                        <p:tgtEl>
                                          <p:spTgt spid="4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fill="hold"/>
                                        <p:tgtEl>
                                          <p:spTgt spid="50"/>
                                        </p:tgtEl>
                                        <p:attrNameLst>
                                          <p:attrName>ppt_x</p:attrName>
                                        </p:attrNameLst>
                                      </p:cBhvr>
                                      <p:tavLst>
                                        <p:tav tm="0">
                                          <p:val>
                                            <p:strVal val="1+#ppt_w/2"/>
                                          </p:val>
                                        </p:tav>
                                        <p:tav tm="100000">
                                          <p:val>
                                            <p:strVal val="#ppt_x"/>
                                          </p:val>
                                        </p:tav>
                                      </p:tavLst>
                                    </p:anim>
                                    <p:anim calcmode="lin" valueType="num">
                                      <p:cBhvr additive="base">
                                        <p:cTn id="39"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0AC7760-2C86-4A91-9B4D-F71792E7FB2E}"/>
              </a:ext>
              <a:ext uri="{C183D7F6-B498-43B3-948B-1728B52AA6E4}">
                <adec:decorative xmlns:adec="http://schemas.microsoft.com/office/drawing/2017/decorative" val="1"/>
              </a:ext>
            </a:extLst>
          </p:cNvPr>
          <p:cNvSpPr/>
          <p:nvPr/>
        </p:nvSpPr>
        <p:spPr>
          <a:xfrm>
            <a:off x="3807996" y="2163671"/>
            <a:ext cx="8036169" cy="362173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itle 26">
            <a:extLst>
              <a:ext uri="{FF2B5EF4-FFF2-40B4-BE49-F238E27FC236}">
                <a16:creationId xmlns:a16="http://schemas.microsoft.com/office/drawing/2014/main" id="{4441EECA-DA81-4CF4-A7F9-25A5CF1E5118}"/>
              </a:ext>
            </a:extLst>
          </p:cNvPr>
          <p:cNvSpPr>
            <a:spLocks noGrp="1"/>
          </p:cNvSpPr>
          <p:nvPr>
            <p:ph type="title"/>
          </p:nvPr>
        </p:nvSpPr>
        <p:spPr>
          <a:xfrm>
            <a:off x="455996" y="620429"/>
            <a:ext cx="11306469" cy="403137"/>
          </a:xfrm>
        </p:spPr>
        <p:txBody>
          <a:bodyPr/>
          <a:lstStyle/>
          <a:p>
            <a:r>
              <a:rPr lang="en-US" dirty="0"/>
              <a:t>Basic differences between on-premises and cloud</a:t>
            </a:r>
          </a:p>
        </p:txBody>
      </p:sp>
      <p:sp>
        <p:nvSpPr>
          <p:cNvPr id="39" name="Rectangle 38">
            <a:extLst>
              <a:ext uri="{FF2B5EF4-FFF2-40B4-BE49-F238E27FC236}">
                <a16:creationId xmlns:a16="http://schemas.microsoft.com/office/drawing/2014/main" id="{ABC73B88-3EF7-4F84-B08A-1E71FC2A6A7D}"/>
              </a:ext>
              <a:ext uri="{C183D7F6-B498-43B3-948B-1728B52AA6E4}">
                <adec:decorative xmlns:adec="http://schemas.microsoft.com/office/drawing/2017/decorative" val="1"/>
              </a:ext>
            </a:extLst>
          </p:cNvPr>
          <p:cNvSpPr/>
          <p:nvPr/>
        </p:nvSpPr>
        <p:spPr bwMode="auto">
          <a:xfrm>
            <a:off x="427821" y="2201863"/>
            <a:ext cx="3116365" cy="4343400"/>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DCAFE36-7E08-491F-87CD-2991CA1FC49A}"/>
              </a:ext>
              <a:ext uri="{C183D7F6-B498-43B3-948B-1728B52AA6E4}">
                <adec:decorative xmlns:adec="http://schemas.microsoft.com/office/drawing/2017/decorative" val="1"/>
              </a:ext>
            </a:extLst>
          </p:cNvPr>
          <p:cNvSpPr/>
          <p:nvPr/>
        </p:nvSpPr>
        <p:spPr bwMode="auto">
          <a:xfrm>
            <a:off x="3544186" y="2201863"/>
            <a:ext cx="8465252" cy="434340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CC28B765-0C6A-44BD-9735-A0906F97F8DB}"/>
              </a:ext>
            </a:extLst>
          </p:cNvPr>
          <p:cNvSpPr txBox="1"/>
          <p:nvPr/>
        </p:nvSpPr>
        <p:spPr>
          <a:xfrm>
            <a:off x="1447330" y="2594703"/>
            <a:ext cx="2599912" cy="3693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1758F722-6E65-4064-90CA-4D00771537EB}"/>
              </a:ext>
            </a:extLst>
          </p:cNvPr>
          <p:cNvSpPr txBox="1"/>
          <p:nvPr/>
        </p:nvSpPr>
        <p:spPr>
          <a:xfrm>
            <a:off x="686287" y="3395226"/>
            <a:ext cx="2548627" cy="747897"/>
          </a:xfrm>
          <a:prstGeom prst="rect">
            <a:avLst/>
          </a:prstGeom>
          <a:noFill/>
        </p:spPr>
        <p:txBody>
          <a:bodyPr wrap="square" lIns="0" tIns="0" rIns="0" bIns="0">
            <a:no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You buy servers typically for worst case, highest levels of usage</a:t>
            </a:r>
          </a:p>
        </p:txBody>
      </p:sp>
      <p:sp>
        <p:nvSpPr>
          <p:cNvPr id="42" name="TextBox 41">
            <a:extLst>
              <a:ext uri="{FF2B5EF4-FFF2-40B4-BE49-F238E27FC236}">
                <a16:creationId xmlns:a16="http://schemas.microsoft.com/office/drawing/2014/main" id="{4CA10789-E2D3-4ED3-8FB6-A54BD2FC3C48}"/>
              </a:ext>
            </a:extLst>
          </p:cNvPr>
          <p:cNvSpPr txBox="1"/>
          <p:nvPr/>
        </p:nvSpPr>
        <p:spPr>
          <a:xfrm>
            <a:off x="4744639" y="2594703"/>
            <a:ext cx="1252125" cy="369332"/>
          </a:xfrm>
          <a:prstGeom prst="rect">
            <a:avLst/>
          </a:prstGeom>
          <a:noFill/>
        </p:spPr>
        <p:txBody>
          <a:bodyPr wrap="square"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Cloud</a:t>
            </a:r>
          </a:p>
        </p:txBody>
      </p:sp>
      <p:grpSp>
        <p:nvGrpSpPr>
          <p:cNvPr id="43" name="Group 42">
            <a:extLst>
              <a:ext uri="{FF2B5EF4-FFF2-40B4-BE49-F238E27FC236}">
                <a16:creationId xmlns:a16="http://schemas.microsoft.com/office/drawing/2014/main" id="{773453A4-3A79-481B-B35B-F0D2CBA7CC1C}"/>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44" name="Freeform 907">
              <a:extLst>
                <a:ext uri="{FF2B5EF4-FFF2-40B4-BE49-F238E27FC236}">
                  <a16:creationId xmlns:a16="http://schemas.microsoft.com/office/drawing/2014/main" id="{EFF1660A-BD4F-43D0-B47B-33BC3AEEF1B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908">
              <a:extLst>
                <a:ext uri="{FF2B5EF4-FFF2-40B4-BE49-F238E27FC236}">
                  <a16:creationId xmlns:a16="http://schemas.microsoft.com/office/drawing/2014/main" id="{C81B2E59-84C6-4E65-B54A-8C139A56878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909">
              <a:extLst>
                <a:ext uri="{FF2B5EF4-FFF2-40B4-BE49-F238E27FC236}">
                  <a16:creationId xmlns:a16="http://schemas.microsoft.com/office/drawing/2014/main" id="{208B8E36-F221-49BA-8385-DC10FE66389B}"/>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910">
              <a:extLst>
                <a:ext uri="{FF2B5EF4-FFF2-40B4-BE49-F238E27FC236}">
                  <a16:creationId xmlns:a16="http://schemas.microsoft.com/office/drawing/2014/main" id="{E343A0F9-7705-4331-9803-78EE86743F74}"/>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911">
              <a:extLst>
                <a:ext uri="{FF2B5EF4-FFF2-40B4-BE49-F238E27FC236}">
                  <a16:creationId xmlns:a16="http://schemas.microsoft.com/office/drawing/2014/main" id="{72055F9E-504A-4FE1-95B0-3F6C7B77BD4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9" name="server 2">
            <a:extLst>
              <a:ext uri="{FF2B5EF4-FFF2-40B4-BE49-F238E27FC236}">
                <a16:creationId xmlns:a16="http://schemas.microsoft.com/office/drawing/2014/main" id="{14CF241F-0F81-40DD-8A88-B0321BE8A1F0}"/>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50" name="AutoShape 11">
              <a:extLst>
                <a:ext uri="{FF2B5EF4-FFF2-40B4-BE49-F238E27FC236}">
                  <a16:creationId xmlns:a16="http://schemas.microsoft.com/office/drawing/2014/main" id="{B7179B60-563F-4A7B-BC3C-B7D1C2560103}"/>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Rectangle 13">
              <a:extLst>
                <a:ext uri="{FF2B5EF4-FFF2-40B4-BE49-F238E27FC236}">
                  <a16:creationId xmlns:a16="http://schemas.microsoft.com/office/drawing/2014/main" id="{FDDA8F14-16FC-47F9-8075-2EDB146989D2}"/>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Rectangle 14">
              <a:extLst>
                <a:ext uri="{FF2B5EF4-FFF2-40B4-BE49-F238E27FC236}">
                  <a16:creationId xmlns:a16="http://schemas.microsoft.com/office/drawing/2014/main" id="{50F7083B-1421-46DC-9E15-949F574EC4D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Rectangle 15">
              <a:extLst>
                <a:ext uri="{FF2B5EF4-FFF2-40B4-BE49-F238E27FC236}">
                  <a16:creationId xmlns:a16="http://schemas.microsoft.com/office/drawing/2014/main" id="{FC7101A6-1423-4B20-A3D4-27EED083838C}"/>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Rectangle 16">
              <a:extLst>
                <a:ext uri="{FF2B5EF4-FFF2-40B4-BE49-F238E27FC236}">
                  <a16:creationId xmlns:a16="http://schemas.microsoft.com/office/drawing/2014/main" id="{39FC280E-0DA8-41A0-95FF-20BFEB51A1B2}"/>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Rectangle 17">
              <a:extLst>
                <a:ext uri="{FF2B5EF4-FFF2-40B4-BE49-F238E27FC236}">
                  <a16:creationId xmlns:a16="http://schemas.microsoft.com/office/drawing/2014/main" id="{A42B7785-E48C-4E84-8D16-C4253DC5042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Rectangle 18">
              <a:extLst>
                <a:ext uri="{FF2B5EF4-FFF2-40B4-BE49-F238E27FC236}">
                  <a16:creationId xmlns:a16="http://schemas.microsoft.com/office/drawing/2014/main" id="{544F7417-0B97-40D9-9681-9F3EF22AB0A7}"/>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19">
              <a:extLst>
                <a:ext uri="{FF2B5EF4-FFF2-40B4-BE49-F238E27FC236}">
                  <a16:creationId xmlns:a16="http://schemas.microsoft.com/office/drawing/2014/main" id="{7B4B7F7B-90A2-4766-9F49-846DBE7EC3EC}"/>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0">
              <a:extLst>
                <a:ext uri="{FF2B5EF4-FFF2-40B4-BE49-F238E27FC236}">
                  <a16:creationId xmlns:a16="http://schemas.microsoft.com/office/drawing/2014/main" id="{00DE3093-5306-4B5D-A7C8-0057C9891B3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1">
              <a:extLst>
                <a:ext uri="{FF2B5EF4-FFF2-40B4-BE49-F238E27FC236}">
                  <a16:creationId xmlns:a16="http://schemas.microsoft.com/office/drawing/2014/main" id="{D797DAFE-BDE2-4831-8AC2-B12CDA67C8F7}"/>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2">
              <a:extLst>
                <a:ext uri="{FF2B5EF4-FFF2-40B4-BE49-F238E27FC236}">
                  <a16:creationId xmlns:a16="http://schemas.microsoft.com/office/drawing/2014/main" id="{22E7CD0A-1A00-4132-A5EA-E10BFC7DBF7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3">
              <a:extLst>
                <a:ext uri="{FF2B5EF4-FFF2-40B4-BE49-F238E27FC236}">
                  <a16:creationId xmlns:a16="http://schemas.microsoft.com/office/drawing/2014/main" id="{75766E2B-0892-4298-8CB1-A1CCBCCC112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4">
              <a:extLst>
                <a:ext uri="{FF2B5EF4-FFF2-40B4-BE49-F238E27FC236}">
                  <a16:creationId xmlns:a16="http://schemas.microsoft.com/office/drawing/2014/main" id="{63FBC789-695E-471F-9C1F-11CEDACC23A5}"/>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241A2CBB-D160-4520-B5DE-7BE384800610}"/>
              </a:ext>
            </a:extLst>
          </p:cNvPr>
          <p:cNvSpPr txBox="1"/>
          <p:nvPr/>
        </p:nvSpPr>
        <p:spPr>
          <a:xfrm>
            <a:off x="3824805" y="3395226"/>
            <a:ext cx="6038354" cy="249299"/>
          </a:xfrm>
          <a:prstGeom prst="rect">
            <a:avLst/>
          </a:prstGeom>
          <a:noFill/>
        </p:spPr>
        <p:txBody>
          <a:bodyPr wrap="square" lIns="0" tIns="0" rIns="0" bIns="0" rtlCol="0">
            <a:no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Cloud shifts model towards dynamic allocation of capacity</a:t>
            </a:r>
          </a:p>
        </p:txBody>
      </p:sp>
      <p:sp>
        <p:nvSpPr>
          <p:cNvPr id="6" name="TextBox 5">
            <a:extLst>
              <a:ext uri="{FF2B5EF4-FFF2-40B4-BE49-F238E27FC236}">
                <a16:creationId xmlns:a16="http://schemas.microsoft.com/office/drawing/2014/main" id="{83307800-A444-4176-B69C-DD757CA3F069}"/>
              </a:ext>
            </a:extLst>
          </p:cNvPr>
          <p:cNvSpPr txBox="1"/>
          <p:nvPr/>
        </p:nvSpPr>
        <p:spPr>
          <a:xfrm>
            <a:off x="3824805" y="3964788"/>
            <a:ext cx="1841988" cy="2769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IaaS</a:t>
            </a:r>
          </a:p>
        </p:txBody>
      </p:sp>
      <p:sp>
        <p:nvSpPr>
          <p:cNvPr id="30" name="TextBox 29">
            <a:extLst>
              <a:ext uri="{FF2B5EF4-FFF2-40B4-BE49-F238E27FC236}">
                <a16:creationId xmlns:a16="http://schemas.microsoft.com/office/drawing/2014/main" id="{28582D29-4633-48C6-B38C-4CBA67C06C0F}"/>
              </a:ext>
            </a:extLst>
          </p:cNvPr>
          <p:cNvSpPr txBox="1"/>
          <p:nvPr/>
        </p:nvSpPr>
        <p:spPr>
          <a:xfrm>
            <a:off x="3824805" y="4442946"/>
            <a:ext cx="2026488" cy="1015663"/>
          </a:xfrm>
          <a:prstGeom prst="rect">
            <a:avLst/>
          </a:prstGeom>
          <a:noFill/>
        </p:spPr>
        <p:txBody>
          <a:bodyPr wrap="square" lIns="0" tIns="0" rIns="0" bIns="0">
            <a:noAutofit/>
          </a:bodyPr>
          <a:lstStyle/>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Virtual machines</a:t>
            </a:r>
          </a:p>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Storage offerings – managed disks, blob storage</a:t>
            </a:r>
          </a:p>
        </p:txBody>
      </p:sp>
      <p:sp>
        <p:nvSpPr>
          <p:cNvPr id="4" name="TextBox 3">
            <a:extLst>
              <a:ext uri="{FF2B5EF4-FFF2-40B4-BE49-F238E27FC236}">
                <a16:creationId xmlns:a16="http://schemas.microsoft.com/office/drawing/2014/main" id="{B27EDD30-FC08-42D7-A45C-1720E50F0AFF}"/>
              </a:ext>
            </a:extLst>
          </p:cNvPr>
          <p:cNvSpPr txBox="1"/>
          <p:nvPr/>
        </p:nvSpPr>
        <p:spPr>
          <a:xfrm>
            <a:off x="6532602" y="3964788"/>
            <a:ext cx="1841988" cy="2769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PaaS</a:t>
            </a:r>
          </a:p>
        </p:txBody>
      </p:sp>
      <p:sp>
        <p:nvSpPr>
          <p:cNvPr id="32" name="TextBox 31">
            <a:extLst>
              <a:ext uri="{FF2B5EF4-FFF2-40B4-BE49-F238E27FC236}">
                <a16:creationId xmlns:a16="http://schemas.microsoft.com/office/drawing/2014/main" id="{CA26C981-A451-476E-B5AD-496AA0EE8701}"/>
              </a:ext>
            </a:extLst>
          </p:cNvPr>
          <p:cNvSpPr txBox="1"/>
          <p:nvPr/>
        </p:nvSpPr>
        <p:spPr>
          <a:xfrm>
            <a:off x="6532602" y="4441200"/>
            <a:ext cx="2026487" cy="1169551"/>
          </a:xfrm>
          <a:prstGeom prst="rect">
            <a:avLst/>
          </a:prstGeom>
          <a:noFill/>
        </p:spPr>
        <p:txBody>
          <a:bodyPr wrap="square" lIns="0" tIns="0" rIns="0" bIns="0">
            <a:noAutofit/>
          </a:bodyPr>
          <a:lstStyle/>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Containerization and workload portability</a:t>
            </a:r>
          </a:p>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Databases</a:t>
            </a:r>
          </a:p>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Analytics</a:t>
            </a:r>
          </a:p>
        </p:txBody>
      </p:sp>
      <p:sp>
        <p:nvSpPr>
          <p:cNvPr id="5" name="TextBox 4">
            <a:extLst>
              <a:ext uri="{FF2B5EF4-FFF2-40B4-BE49-F238E27FC236}">
                <a16:creationId xmlns:a16="http://schemas.microsoft.com/office/drawing/2014/main" id="{83B93CF3-F228-4EEB-AE41-E6E596673F64}"/>
              </a:ext>
            </a:extLst>
          </p:cNvPr>
          <p:cNvSpPr txBox="1"/>
          <p:nvPr/>
        </p:nvSpPr>
        <p:spPr>
          <a:xfrm>
            <a:off x="9240400" y="3964788"/>
            <a:ext cx="1841988" cy="2769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SaaS</a:t>
            </a:r>
          </a:p>
        </p:txBody>
      </p:sp>
      <p:sp>
        <p:nvSpPr>
          <p:cNvPr id="34" name="TextBox 33">
            <a:extLst>
              <a:ext uri="{FF2B5EF4-FFF2-40B4-BE49-F238E27FC236}">
                <a16:creationId xmlns:a16="http://schemas.microsoft.com/office/drawing/2014/main" id="{540B82B7-E122-4188-95F3-50EFAB47F3BE}"/>
              </a:ext>
            </a:extLst>
          </p:cNvPr>
          <p:cNvSpPr txBox="1"/>
          <p:nvPr/>
        </p:nvSpPr>
        <p:spPr>
          <a:xfrm>
            <a:off x="9240400" y="4469497"/>
            <a:ext cx="2308472" cy="646331"/>
          </a:xfrm>
          <a:prstGeom prst="rect">
            <a:avLst/>
          </a:prstGeom>
          <a:noFill/>
        </p:spPr>
        <p:txBody>
          <a:bodyPr wrap="square" lIns="0" tIns="0" rIns="0" bIns="0">
            <a:noAutofit/>
          </a:bodyPr>
          <a:lstStyle/>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Shifts on-premises infrastructure to direct SaaS offerings (O365 or other cloud SaaS offerings)</a:t>
            </a:r>
          </a:p>
        </p:txBody>
      </p:sp>
    </p:spTree>
    <p:extLst>
      <p:ext uri="{BB962C8B-B14F-4D97-AF65-F5344CB8AC3E}">
        <p14:creationId xmlns:p14="http://schemas.microsoft.com/office/powerpoint/2010/main" val="327714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39"/>
                                        </p:tgtEl>
                                        <p:attrNameLst>
                                          <p:attrName>ppt_x</p:attrName>
                                          <p:attrName>ppt_y</p:attrName>
                                        </p:attrNameLst>
                                      </p:cBhvr>
                                      <p:rCtr x="0" y="-3472"/>
                                    </p:animMotion>
                                  </p:childTnLst>
                                </p:cTn>
                              </p:par>
                              <p:par>
                                <p:cTn id="10" presetID="10"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64" presetClass="path" presetSubtype="0" decel="100000" fill="hold" nodeType="withEffect">
                                  <p:stCondLst>
                                    <p:cond delay="0"/>
                                  </p:stCondLst>
                                  <p:childTnLst>
                                    <p:animMotion origin="layout" path="M -1.45833E-6 0.06922 L -1.45833E-6 -3.7037E-6 " pathEditMode="relative" rAng="0" ptsTypes="AA">
                                      <p:cBhvr>
                                        <p:cTn id="14" dur="500" fill="hold"/>
                                        <p:tgtEl>
                                          <p:spTgt spid="49"/>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41"/>
                                        </p:tgtEl>
                                        <p:attrNameLst>
                                          <p:attrName>ppt_x</p:attrName>
                                          <p:attrName>ppt_y</p:attrName>
                                        </p:attrNameLst>
                                      </p:cBhvr>
                                      <p:rCtr x="0" y="-3472"/>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64" presetClass="path" presetSubtype="0" decel="100000" fill="hold" grpId="1" nodeType="withEffect">
                                  <p:stCondLst>
                                    <p:cond delay="0"/>
                                  </p:stCondLst>
                                  <p:childTnLst>
                                    <p:animMotion origin="layout" path="M -1.45833E-6 0.06922 L -1.45833E-6 -3.7037E-6 " pathEditMode="relative" rAng="0" ptsTypes="AA">
                                      <p:cBhvr>
                                        <p:cTn id="24" dur="500" fill="hold"/>
                                        <p:tgtEl>
                                          <p:spTgt spid="28"/>
                                        </p:tgtEl>
                                        <p:attrNameLst>
                                          <p:attrName>ppt_x</p:attrName>
                                          <p:attrName>ppt_y</p:attrName>
                                        </p:attrNameLst>
                                      </p:cBhvr>
                                      <p:rCtr x="0" y="-3472"/>
                                    </p:animMotion>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64" presetClass="path" presetSubtype="0" decel="100000" fill="hold" nodeType="withEffect">
                                  <p:stCondLst>
                                    <p:cond delay="0"/>
                                  </p:stCondLst>
                                  <p:childTnLst>
                                    <p:animMotion origin="layout" path="M -1.45833E-6 0.06922 L -1.45833E-6 -3.7037E-6 " pathEditMode="relative" rAng="0" ptsTypes="AA">
                                      <p:cBhvr>
                                        <p:cTn id="30" dur="500" fill="hold"/>
                                        <p:tgtEl>
                                          <p:spTgt spid="43"/>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42"/>
                                        </p:tgtEl>
                                        <p:attrNameLst>
                                          <p:attrName>ppt_x</p:attrName>
                                          <p:attrName>ppt_y</p:attrName>
                                        </p:attrNameLst>
                                      </p:cBhvr>
                                      <p:rCtr x="0" y="-3472"/>
                                    </p:animMotion>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64" presetClass="path" presetSubtype="0" decel="100000" fill="hold" grpId="1" nodeType="withEffect">
                                  <p:stCondLst>
                                    <p:cond delay="0"/>
                                  </p:stCondLst>
                                  <p:childTnLst>
                                    <p:animMotion origin="layout" path="M -1.45833E-6 0.06922 L -1.45833E-6 -3.7037E-6 " pathEditMode="relative" rAng="0" ptsTypes="AA">
                                      <p:cBhvr>
                                        <p:cTn id="40" dur="500" fill="hold"/>
                                        <p:tgtEl>
                                          <p:spTgt spid="40"/>
                                        </p:tgtEl>
                                        <p:attrNameLst>
                                          <p:attrName>ppt_x</p:attrName>
                                          <p:attrName>ppt_y</p:attrName>
                                        </p:attrNameLst>
                                      </p:cBhvr>
                                      <p:rCtr x="0" y="-3472"/>
                                    </p:animMotion>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64" presetClass="path" presetSubtype="0" decel="100000" fill="hold" grpId="1" nodeType="withEffect">
                                  <p:stCondLst>
                                    <p:cond delay="0"/>
                                  </p:stCondLst>
                                  <p:childTnLst>
                                    <p:animMotion origin="layout" path="M -1.45833E-6 0.06922 L -1.45833E-6 -3.7037E-6 " pathEditMode="relative" rAng="0" ptsTypes="AA">
                                      <p:cBhvr>
                                        <p:cTn id="45" dur="500" fill="hold"/>
                                        <p:tgtEl>
                                          <p:spTgt spid="36"/>
                                        </p:tgtEl>
                                        <p:attrNameLst>
                                          <p:attrName>ppt_x</p:attrName>
                                          <p:attrName>ppt_y</p:attrName>
                                        </p:attrNameLst>
                                      </p:cBhvr>
                                      <p:rCtr x="0" y="-3472"/>
                                    </p:animMotion>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6"/>
                                        </p:tgtEl>
                                        <p:attrNameLst>
                                          <p:attrName>ppt_x</p:attrName>
                                          <p:attrName>ppt_y</p:attrName>
                                        </p:attrNameLst>
                                      </p:cBhvr>
                                      <p:rCtr x="0" y="-3472"/>
                                    </p:animMotion>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64" presetClass="path" presetSubtype="0" decel="100000" fill="hold" grpId="1" nodeType="withEffect">
                                  <p:stCondLst>
                                    <p:cond delay="0"/>
                                  </p:stCondLst>
                                  <p:childTnLst>
                                    <p:animMotion origin="layout" path="M -1.45833E-6 0.06922 L -1.45833E-6 -3.7037E-6 " pathEditMode="relative" rAng="0" ptsTypes="AA">
                                      <p:cBhvr>
                                        <p:cTn id="56" dur="500" fill="hold"/>
                                        <p:tgtEl>
                                          <p:spTgt spid="30"/>
                                        </p:tgtEl>
                                        <p:attrNameLst>
                                          <p:attrName>ppt_x</p:attrName>
                                          <p:attrName>ppt_y</p:attrName>
                                        </p:attrNameLst>
                                      </p:cBhvr>
                                      <p:rCtr x="0" y="-3472"/>
                                    </p:animMotion>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64" presetClass="path" presetSubtype="0" decel="100000" fill="hold" grpId="1" nodeType="withEffect">
                                  <p:stCondLst>
                                    <p:cond delay="0"/>
                                  </p:stCondLst>
                                  <p:childTnLst>
                                    <p:animMotion origin="layout" path="M -1.45833E-6 0.06922 L -1.45833E-6 -3.7037E-6 " pathEditMode="relative" rAng="0" ptsTypes="AA">
                                      <p:cBhvr>
                                        <p:cTn id="62" dur="500" fill="hold"/>
                                        <p:tgtEl>
                                          <p:spTgt spid="4"/>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64" presetClass="path" presetSubtype="0" decel="100000" fill="hold" grpId="1" nodeType="withEffect">
                                  <p:stCondLst>
                                    <p:cond delay="0"/>
                                  </p:stCondLst>
                                  <p:childTnLst>
                                    <p:animMotion origin="layout" path="M -1.45833E-6 0.06922 L -1.45833E-6 -3.7037E-6 " pathEditMode="relative" rAng="0" ptsTypes="AA">
                                      <p:cBhvr>
                                        <p:cTn id="67" dur="500" fill="hold"/>
                                        <p:tgtEl>
                                          <p:spTgt spid="32"/>
                                        </p:tgtEl>
                                        <p:attrNameLst>
                                          <p:attrName>ppt_x</p:attrName>
                                          <p:attrName>ppt_y</p:attrName>
                                        </p:attrNameLst>
                                      </p:cBhvr>
                                      <p:rCtr x="0" y="-3472"/>
                                    </p:animMotion>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64" presetClass="path" presetSubtype="0" decel="100000" fill="hold" grpId="1" nodeType="withEffect">
                                  <p:stCondLst>
                                    <p:cond delay="0"/>
                                  </p:stCondLst>
                                  <p:childTnLst>
                                    <p:animMotion origin="layout" path="M -1.45833E-6 0.06922 L -1.45833E-6 -3.7037E-6 " pathEditMode="relative" rAng="0" ptsTypes="AA">
                                      <p:cBhvr>
                                        <p:cTn id="73" dur="500" fill="hold"/>
                                        <p:tgtEl>
                                          <p:spTgt spid="5"/>
                                        </p:tgtEl>
                                        <p:attrNameLst>
                                          <p:attrName>ppt_x</p:attrName>
                                          <p:attrName>ppt_y</p:attrName>
                                        </p:attrNameLst>
                                      </p:cBhvr>
                                      <p:rCtr x="0" y="-3472"/>
                                    </p:animMotion>
                                  </p:childTnLst>
                                </p:cTn>
                              </p:par>
                              <p:par>
                                <p:cTn id="74" presetID="10"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64" presetClass="path" presetSubtype="0" decel="100000" fill="hold" grpId="1" nodeType="withEffect">
                                  <p:stCondLst>
                                    <p:cond delay="0"/>
                                  </p:stCondLst>
                                  <p:childTnLst>
                                    <p:animMotion origin="layout" path="M -1.45833E-6 0.06922 L -1.45833E-6 -3.7037E-6 " pathEditMode="relative" rAng="0" ptsTypes="AA">
                                      <p:cBhvr>
                                        <p:cTn id="78" dur="500" fill="hold"/>
                                        <p:tgtEl>
                                          <p:spTgt spid="34"/>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1" grpId="0"/>
      <p:bldP spid="41" grpId="1"/>
      <p:bldP spid="28" grpId="0"/>
      <p:bldP spid="28" grpId="1"/>
      <p:bldP spid="42" grpId="0"/>
      <p:bldP spid="42" grpId="1"/>
      <p:bldP spid="36" grpId="0"/>
      <p:bldP spid="36" grpId="1"/>
      <p:bldP spid="6" grpId="0"/>
      <p:bldP spid="6" grpId="1"/>
      <p:bldP spid="30" grpId="0"/>
      <p:bldP spid="30" grpId="1"/>
      <p:bldP spid="4" grpId="0"/>
      <p:bldP spid="4" grpId="1"/>
      <p:bldP spid="32" grpId="0"/>
      <p:bldP spid="32" grpId="1"/>
      <p:bldP spid="5" grpId="0"/>
      <p:bldP spid="5" grpId="1"/>
      <p:bldP spid="34" grpId="0"/>
      <p:bldP spid="34"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637E-C717-41F2-BA99-24C97DE045B2}"/>
              </a:ext>
            </a:extLst>
          </p:cNvPr>
          <p:cNvSpPr>
            <a:spLocks noGrp="1"/>
          </p:cNvSpPr>
          <p:nvPr>
            <p:ph type="title"/>
          </p:nvPr>
        </p:nvSpPr>
        <p:spPr>
          <a:xfrm>
            <a:off x="455613" y="620713"/>
            <a:ext cx="11306175" cy="403225"/>
          </a:xfrm>
        </p:spPr>
        <p:txBody>
          <a:bodyPr>
            <a:normAutofit/>
          </a:bodyPr>
          <a:lstStyle/>
          <a:p>
            <a:r>
              <a:rPr lang="en-US" dirty="0"/>
              <a:t>How your current workloads translate to the cloud</a:t>
            </a:r>
          </a:p>
        </p:txBody>
      </p:sp>
      <p:sp>
        <p:nvSpPr>
          <p:cNvPr id="3" name="TextBox 2">
            <a:extLst>
              <a:ext uri="{FF2B5EF4-FFF2-40B4-BE49-F238E27FC236}">
                <a16:creationId xmlns:a16="http://schemas.microsoft.com/office/drawing/2014/main" id="{EE572B07-3CC8-420D-9FBB-7E20696E4CBF}"/>
              </a:ext>
            </a:extLst>
          </p:cNvPr>
          <p:cNvSpPr txBox="1"/>
          <p:nvPr/>
        </p:nvSpPr>
        <p:spPr>
          <a:xfrm>
            <a:off x="455613" y="1718762"/>
            <a:ext cx="8790549" cy="120648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Spin up or deprovision resources to build your budgetary allocation</a:t>
            </a:r>
          </a:p>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Deploy and deprovision quickly—fail fast</a:t>
            </a:r>
          </a:p>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Leverage modular components across multiple applications</a:t>
            </a:r>
          </a:p>
        </p:txBody>
      </p:sp>
      <p:sp>
        <p:nvSpPr>
          <p:cNvPr id="8" name="TextBox 7">
            <a:extLst>
              <a:ext uri="{FF2B5EF4-FFF2-40B4-BE49-F238E27FC236}">
                <a16:creationId xmlns:a16="http://schemas.microsoft.com/office/drawing/2014/main" id="{34E4B2B0-F899-485A-8FD9-A73737EA2F80}"/>
              </a:ext>
            </a:extLst>
          </p:cNvPr>
          <p:cNvSpPr txBox="1"/>
          <p:nvPr/>
        </p:nvSpPr>
        <p:spPr>
          <a:xfrm>
            <a:off x="455613" y="3796628"/>
            <a:ext cx="8425668" cy="2012859"/>
          </a:xfrm>
          <a:prstGeom prst="rect">
            <a:avLst/>
          </a:prstGeom>
          <a:noFill/>
        </p:spPr>
        <p:txBody>
          <a:bodyPr wrap="square" lIns="0" rtlCol="0">
            <a:spAutoFit/>
          </a:bodyPr>
          <a:lstStyle/>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Further optimize your investment with cloud billing models and offers</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Dedicated Host</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Reservations</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spot pricing</a:t>
            </a:r>
            <a:endParaRPr kumimoji="0" lang="en-US" sz="2000" b="0" i="0" u="none" strike="noStrike" kern="1200" cap="none" spc="0" normalizeH="0" baseline="0" noProof="0" dirty="0">
              <a:ln>
                <a:noFill/>
              </a:ln>
              <a:solidFill>
                <a:srgbClr val="0078D3"/>
              </a:solidFill>
              <a:effectLst/>
              <a:uLnTx/>
              <a:uFillTx/>
              <a:latin typeface="Segoe UI Semibold"/>
              <a:ea typeface="+mn-ea"/>
              <a:cs typeface="+mn-cs"/>
            </a:endParaRPr>
          </a:p>
        </p:txBody>
      </p:sp>
      <p:cxnSp>
        <p:nvCxnSpPr>
          <p:cNvPr id="10" name="Straight Connector 9">
            <a:extLst>
              <a:ext uri="{FF2B5EF4-FFF2-40B4-BE49-F238E27FC236}">
                <a16:creationId xmlns:a16="http://schemas.microsoft.com/office/drawing/2014/main" id="{1FEFEBD3-3615-4A7F-9F28-DBFA4164116A}"/>
              </a:ext>
              <a:ext uri="{C183D7F6-B498-43B3-948B-1728B52AA6E4}">
                <adec:decorative xmlns:adec="http://schemas.microsoft.com/office/drawing/2017/decorative" val="1"/>
              </a:ext>
            </a:extLst>
          </p:cNvPr>
          <p:cNvCxnSpPr>
            <a:cxnSpLocks/>
          </p:cNvCxnSpPr>
          <p:nvPr/>
        </p:nvCxnSpPr>
        <p:spPr>
          <a:xfrm>
            <a:off x="427038" y="3371779"/>
            <a:ext cx="8131746"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49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3"/>
                                        </p:tgtEl>
                                        <p:attrNameLst>
                                          <p:attrName>ppt_x</p:attrName>
                                          <p:attrName>ppt_y</p:attrName>
                                        </p:attrNameLst>
                                      </p:cBhvr>
                                      <p:rCtr x="0" y="-3472"/>
                                    </p:animMotion>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outVertical)">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8"/>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A03E716-E76C-4204-8034-B40961712149}"/>
              </a:ext>
              <a:ext uri="{C183D7F6-B498-43B3-948B-1728B52AA6E4}">
                <adec:decorative xmlns:adec="http://schemas.microsoft.com/office/drawing/2017/decorative" val="1"/>
              </a:ext>
            </a:extLst>
          </p:cNvPr>
          <p:cNvSpPr/>
          <p:nvPr/>
        </p:nvSpPr>
        <p:spPr bwMode="auto">
          <a:xfrm>
            <a:off x="4270248" y="2517867"/>
            <a:ext cx="3346704" cy="402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C015BFA0-18C7-461F-99E1-81EC1EE7CFCA}"/>
              </a:ext>
              <a:ext uri="{C183D7F6-B498-43B3-948B-1728B52AA6E4}">
                <adec:decorative xmlns:adec="http://schemas.microsoft.com/office/drawing/2017/decorative" val="1"/>
              </a:ext>
            </a:extLst>
          </p:cNvPr>
          <p:cNvSpPr/>
          <p:nvPr/>
        </p:nvSpPr>
        <p:spPr bwMode="auto">
          <a:xfrm>
            <a:off x="7707263" y="2517867"/>
            <a:ext cx="3346704" cy="40273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9FB3C12B-2DE3-4E37-B7C0-CA5D0FFD69E3}"/>
              </a:ext>
              <a:ext uri="{C183D7F6-B498-43B3-948B-1728B52AA6E4}">
                <adec:decorative xmlns:adec="http://schemas.microsoft.com/office/drawing/2017/decorative" val="1"/>
              </a:ext>
            </a:extLst>
          </p:cNvPr>
          <p:cNvSpPr/>
          <p:nvPr/>
        </p:nvSpPr>
        <p:spPr bwMode="auto">
          <a:xfrm>
            <a:off x="4270248" y="1965960"/>
            <a:ext cx="3346704" cy="5552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29F06AD2-AF3E-47CE-B34C-9E3F8BAB8452}"/>
              </a:ext>
              <a:ext uri="{C183D7F6-B498-43B3-948B-1728B52AA6E4}">
                <adec:decorative xmlns:adec="http://schemas.microsoft.com/office/drawing/2017/decorative" val="1"/>
              </a:ext>
            </a:extLst>
          </p:cNvPr>
          <p:cNvSpPr/>
          <p:nvPr/>
        </p:nvSpPr>
        <p:spPr bwMode="auto">
          <a:xfrm>
            <a:off x="7707263" y="1965960"/>
            <a:ext cx="3346704" cy="5552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455996" y="620429"/>
            <a:ext cx="11306469" cy="403137"/>
          </a:xfrm>
        </p:spPr>
        <p:txBody>
          <a:bodyPr>
            <a:noAutofit/>
          </a:bodyPr>
          <a:lstStyle/>
          <a:p>
            <a:r>
              <a:rPr lang="en-US" dirty="0"/>
              <a:t>Scalability and time to deploy in the cloud significantly improve</a:t>
            </a:r>
          </a:p>
        </p:txBody>
      </p:sp>
      <p:sp>
        <p:nvSpPr>
          <p:cNvPr id="12" name="TextBox 11"/>
          <p:cNvSpPr txBox="1"/>
          <p:nvPr/>
        </p:nvSpPr>
        <p:spPr>
          <a:xfrm>
            <a:off x="4492283" y="2088025"/>
            <a:ext cx="2191982" cy="307777"/>
          </a:xfrm>
          <a:prstGeom prst="rect">
            <a:avLst/>
          </a:prstGeom>
          <a:noFill/>
        </p:spPr>
        <p:txBody>
          <a:bodyPr wrap="square" lIns="0" tIns="0" rIns="0" bIns="0" rtlCol="0"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Traditional IT</a:t>
            </a:r>
          </a:p>
        </p:txBody>
      </p:sp>
      <p:sp>
        <p:nvSpPr>
          <p:cNvPr id="13" name="TextBox 12"/>
          <p:cNvSpPr txBox="1"/>
          <p:nvPr/>
        </p:nvSpPr>
        <p:spPr>
          <a:xfrm>
            <a:off x="7921830" y="2088025"/>
            <a:ext cx="2316097" cy="307777"/>
          </a:xfrm>
          <a:prstGeom prst="rect">
            <a:avLst/>
          </a:prstGeom>
          <a:noFill/>
        </p:spPr>
        <p:txBody>
          <a:bodyPr wrap="square" lIns="0" tIns="0" rIns="0" bIns="0" rtlCol="0" anchor="t"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Cloud-supported</a:t>
            </a:r>
          </a:p>
        </p:txBody>
      </p:sp>
      <p:sp>
        <p:nvSpPr>
          <p:cNvPr id="21" name="Rectangle 20"/>
          <p:cNvSpPr/>
          <p:nvPr/>
        </p:nvSpPr>
        <p:spPr bwMode="auto">
          <a:xfrm>
            <a:off x="2179844" y="3091339"/>
            <a:ext cx="1920367"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Time to provision</a:t>
            </a:r>
          </a:p>
        </p:txBody>
      </p:sp>
      <p:sp>
        <p:nvSpPr>
          <p:cNvPr id="32" name="TextBox 31"/>
          <p:cNvSpPr txBox="1"/>
          <p:nvPr/>
        </p:nvSpPr>
        <p:spPr>
          <a:xfrm>
            <a:off x="4492282" y="3100573"/>
            <a:ext cx="2150765" cy="443198"/>
          </a:xfrm>
          <a:prstGeom prst="rect">
            <a:avLst/>
          </a:prstGeom>
          <a:noFill/>
        </p:spPr>
        <p:txBody>
          <a:bodyPr wrap="square" lIns="0" tIns="0" rIns="0" bIns="0" rtlCol="0" anchor="t"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Weeks/months to </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provision resources </a:t>
            </a:r>
          </a:p>
        </p:txBody>
      </p:sp>
      <p:sp>
        <p:nvSpPr>
          <p:cNvPr id="33" name="TextBox 32"/>
          <p:cNvSpPr txBox="1"/>
          <p:nvPr/>
        </p:nvSpPr>
        <p:spPr>
          <a:xfrm>
            <a:off x="7921830" y="3100573"/>
            <a:ext cx="3370551" cy="443198"/>
          </a:xfrm>
          <a:prstGeom prst="rect">
            <a:avLst/>
          </a:prstGeom>
          <a:noFill/>
        </p:spPr>
        <p:txBody>
          <a:bodyPr wrap="square" lIns="0" tIns="0" rIns="0" bIns="0" rtlCol="0" anchor="t"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Minutes/hours to provision </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resources via self-service access</a:t>
            </a:r>
          </a:p>
        </p:txBody>
      </p:sp>
      <p:sp>
        <p:nvSpPr>
          <p:cNvPr id="22" name="Rectangle 21"/>
          <p:cNvSpPr/>
          <p:nvPr/>
        </p:nvSpPr>
        <p:spPr bwMode="auto">
          <a:xfrm>
            <a:off x="2179844" y="4435127"/>
            <a:ext cx="1801495"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Hardware usage</a:t>
            </a:r>
          </a:p>
        </p:txBody>
      </p:sp>
      <p:sp>
        <p:nvSpPr>
          <p:cNvPr id="29" name="TextBox 28"/>
          <p:cNvSpPr txBox="1"/>
          <p:nvPr/>
        </p:nvSpPr>
        <p:spPr>
          <a:xfrm>
            <a:off x="4492282" y="4555161"/>
            <a:ext cx="2043781" cy="221599"/>
          </a:xfrm>
          <a:prstGeom prst="rect">
            <a:avLst/>
          </a:prstGeom>
          <a:noFill/>
        </p:spPr>
        <p:txBody>
          <a:bodyPr wrap="square" lIns="0" tIns="0" rIns="0" bIns="0" rtlCol="0" anchor="t"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1 CPU for 100 hours</a:t>
            </a:r>
          </a:p>
        </p:txBody>
      </p:sp>
      <p:sp>
        <p:nvSpPr>
          <p:cNvPr id="34" name="TextBox 33"/>
          <p:cNvSpPr txBox="1"/>
          <p:nvPr/>
        </p:nvSpPr>
        <p:spPr>
          <a:xfrm>
            <a:off x="7921830" y="4555161"/>
            <a:ext cx="2159505" cy="221599"/>
          </a:xfrm>
          <a:prstGeom prst="rect">
            <a:avLst/>
          </a:prstGeom>
          <a:noFill/>
        </p:spPr>
        <p:txBody>
          <a:bodyPr wrap="square" lIns="0" tIns="0" rIns="0" bIns="0" rtlCol="0" anchor="t"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100 CPUs for 1 hour</a:t>
            </a:r>
          </a:p>
        </p:txBody>
      </p:sp>
      <p:sp>
        <p:nvSpPr>
          <p:cNvPr id="25" name="Rectangle 24"/>
          <p:cNvSpPr/>
          <p:nvPr/>
        </p:nvSpPr>
        <p:spPr bwMode="auto">
          <a:xfrm>
            <a:off x="2179844" y="5673132"/>
            <a:ext cx="1286305"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sp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rPr>
              <a:t>Location</a:t>
            </a:r>
            <a:endParaRPr kumimoji="0" lang="en-US" sz="1600" b="0" i="0" u="none" strike="noStrike" kern="1200" cap="none" spc="0" normalizeH="0" baseline="0" noProof="0" dirty="0">
              <a:ln>
                <a:noFill/>
              </a:ln>
              <a:solidFill>
                <a:srgbClr val="000000"/>
              </a:solidFill>
              <a:effectLst/>
              <a:uLnTx/>
              <a:uFillTx/>
              <a:latin typeface="Segoe UI Semibold"/>
              <a:ea typeface="Segoe UI" panose="020B0502040204020203" pitchFamily="34" charset="0"/>
              <a:cs typeface="Segoe UI" panose="020B0502040204020203" pitchFamily="34" charset="0"/>
            </a:endParaRPr>
          </a:p>
        </p:txBody>
      </p:sp>
      <p:sp>
        <p:nvSpPr>
          <p:cNvPr id="36" name="TextBox 35"/>
          <p:cNvSpPr txBox="1"/>
          <p:nvPr/>
        </p:nvSpPr>
        <p:spPr>
          <a:xfrm>
            <a:off x="4492282" y="5793165"/>
            <a:ext cx="1828282" cy="221599"/>
          </a:xfrm>
          <a:prstGeom prst="rect">
            <a:avLst/>
          </a:prstGeom>
          <a:noFill/>
        </p:spPr>
        <p:txBody>
          <a:bodyPr wrap="square" lIns="0" tIns="0" rIns="0" bIns="0" rtlCol="0" anchor="t"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Location-dependent</a:t>
            </a:r>
          </a:p>
        </p:txBody>
      </p:sp>
      <p:sp>
        <p:nvSpPr>
          <p:cNvPr id="38" name="TextBox 37"/>
          <p:cNvSpPr txBox="1"/>
          <p:nvPr/>
        </p:nvSpPr>
        <p:spPr>
          <a:xfrm>
            <a:off x="7921829" y="5793165"/>
            <a:ext cx="2710793" cy="221599"/>
          </a:xfrm>
          <a:prstGeom prst="rect">
            <a:avLst/>
          </a:prstGeom>
          <a:noFill/>
        </p:spPr>
        <p:txBody>
          <a:bodyPr wrap="square" lIns="0" tIns="0" rIns="0" bIns="0" rtlCol="0" anchor="t"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Accessible everywhere</a:t>
            </a:r>
          </a:p>
        </p:txBody>
      </p:sp>
      <p:pic>
        <p:nvPicPr>
          <p:cNvPr id="61" name="Picture 60">
            <a:extLst>
              <a:ext uri="{FF2B5EF4-FFF2-40B4-BE49-F238E27FC236}">
                <a16:creationId xmlns:a16="http://schemas.microsoft.com/office/drawing/2014/main" id="{3838DB52-5A69-475A-9EA6-77A3A85E31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57007" y="5671195"/>
            <a:ext cx="465539" cy="465539"/>
          </a:xfrm>
          <a:prstGeom prst="rect">
            <a:avLst/>
          </a:prstGeom>
        </p:spPr>
      </p:pic>
      <p:pic>
        <p:nvPicPr>
          <p:cNvPr id="63" name="Picture 62">
            <a:extLst>
              <a:ext uri="{FF2B5EF4-FFF2-40B4-BE49-F238E27FC236}">
                <a16:creationId xmlns:a16="http://schemas.microsoft.com/office/drawing/2014/main" id="{F50C0F29-4183-4088-8249-A1F2EE77E34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57007" y="3089403"/>
            <a:ext cx="465538" cy="465538"/>
          </a:xfrm>
          <a:prstGeom prst="rect">
            <a:avLst/>
          </a:prstGeom>
        </p:spPr>
      </p:pic>
      <p:sp>
        <p:nvSpPr>
          <p:cNvPr id="64" name="chip">
            <a:extLst>
              <a:ext uri="{FF2B5EF4-FFF2-40B4-BE49-F238E27FC236}">
                <a16:creationId xmlns:a16="http://schemas.microsoft.com/office/drawing/2014/main" id="{9D4383BE-B0D9-4C8A-B399-958EBD64C981}"/>
              </a:ext>
              <a:ext uri="{C183D7F6-B498-43B3-948B-1728B52AA6E4}">
                <adec:decorative xmlns:adec="http://schemas.microsoft.com/office/drawing/2017/decorative" val="1"/>
              </a:ext>
            </a:extLst>
          </p:cNvPr>
          <p:cNvSpPr>
            <a:spLocks noChangeAspect="1" noEditPoints="1"/>
          </p:cNvSpPr>
          <p:nvPr/>
        </p:nvSpPr>
        <p:spPr bwMode="auto">
          <a:xfrm>
            <a:off x="1357007" y="4428474"/>
            <a:ext cx="465538" cy="47497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accent5"/>
          </a:solidFill>
          <a:ln w="381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50F1A31B-8494-4940-8EA6-84E864BD38DD}"/>
              </a:ext>
              <a:ext uri="{C183D7F6-B498-43B3-948B-1728B52AA6E4}">
                <adec:decorative xmlns:adec="http://schemas.microsoft.com/office/drawing/2017/decorative" val="1"/>
              </a:ext>
            </a:extLst>
          </p:cNvPr>
          <p:cNvCxnSpPr>
            <a:cxnSpLocks/>
          </p:cNvCxnSpPr>
          <p:nvPr/>
        </p:nvCxnSpPr>
        <p:spPr>
          <a:xfrm>
            <a:off x="1278263" y="3994066"/>
            <a:ext cx="978408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94F15B8-1E52-4AE6-887B-F822FBD733D4}"/>
              </a:ext>
              <a:ext uri="{C183D7F6-B498-43B3-948B-1728B52AA6E4}">
                <adec:decorative xmlns:adec="http://schemas.microsoft.com/office/drawing/2017/decorative" val="1"/>
              </a:ext>
            </a:extLst>
          </p:cNvPr>
          <p:cNvCxnSpPr>
            <a:cxnSpLocks/>
          </p:cNvCxnSpPr>
          <p:nvPr/>
        </p:nvCxnSpPr>
        <p:spPr>
          <a:xfrm>
            <a:off x="1278263" y="5337854"/>
            <a:ext cx="978408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9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2" presetClass="entr" presetSubtype="4" decel="10000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750" fill="hold"/>
                                        <p:tgtEl>
                                          <p:spTgt spid="13"/>
                                        </p:tgtEl>
                                        <p:attrNameLst>
                                          <p:attrName>ppt_x</p:attrName>
                                        </p:attrNameLst>
                                      </p:cBhvr>
                                      <p:tavLst>
                                        <p:tav tm="0">
                                          <p:val>
                                            <p:strVal val="#ppt_x"/>
                                          </p:val>
                                        </p:tav>
                                        <p:tav tm="100000">
                                          <p:val>
                                            <p:strVal val="#ppt_x"/>
                                          </p:val>
                                        </p:tav>
                                      </p:tavLst>
                                    </p:anim>
                                    <p:anim calcmode="lin" valueType="num">
                                      <p:cBhvr additive="base">
                                        <p:cTn id="21" dur="750" fill="hold"/>
                                        <p:tgtEl>
                                          <p:spTgt spid="13"/>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750"/>
                            </p:stCondLst>
                            <p:childTnLst>
                              <p:par>
                                <p:cTn id="26" presetID="2" presetClass="entr" presetSubtype="4" decel="10000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750" fill="hold"/>
                                        <p:tgtEl>
                                          <p:spTgt spid="21"/>
                                        </p:tgtEl>
                                        <p:attrNameLst>
                                          <p:attrName>ppt_x</p:attrName>
                                        </p:attrNameLst>
                                      </p:cBhvr>
                                      <p:tavLst>
                                        <p:tav tm="0">
                                          <p:val>
                                            <p:strVal val="#ppt_x"/>
                                          </p:val>
                                        </p:tav>
                                        <p:tav tm="100000">
                                          <p:val>
                                            <p:strVal val="#ppt_x"/>
                                          </p:val>
                                        </p:tav>
                                      </p:tavLst>
                                    </p:anim>
                                    <p:anim calcmode="lin" valueType="num">
                                      <p:cBhvr additive="base">
                                        <p:cTn id="29" dur="75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750" fill="hold"/>
                                        <p:tgtEl>
                                          <p:spTgt spid="32"/>
                                        </p:tgtEl>
                                        <p:attrNameLst>
                                          <p:attrName>ppt_x</p:attrName>
                                        </p:attrNameLst>
                                      </p:cBhvr>
                                      <p:tavLst>
                                        <p:tav tm="0">
                                          <p:val>
                                            <p:strVal val="#ppt_x"/>
                                          </p:val>
                                        </p:tav>
                                        <p:tav tm="100000">
                                          <p:val>
                                            <p:strVal val="#ppt_x"/>
                                          </p:val>
                                        </p:tav>
                                      </p:tavLst>
                                    </p:anim>
                                    <p:anim calcmode="lin" valueType="num">
                                      <p:cBhvr additive="base">
                                        <p:cTn id="33" dur="75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750" fill="hold"/>
                                        <p:tgtEl>
                                          <p:spTgt spid="33"/>
                                        </p:tgtEl>
                                        <p:attrNameLst>
                                          <p:attrName>ppt_x</p:attrName>
                                        </p:attrNameLst>
                                      </p:cBhvr>
                                      <p:tavLst>
                                        <p:tav tm="0">
                                          <p:val>
                                            <p:strVal val="#ppt_x"/>
                                          </p:val>
                                        </p:tav>
                                        <p:tav tm="100000">
                                          <p:val>
                                            <p:strVal val="#ppt_x"/>
                                          </p:val>
                                        </p:tav>
                                      </p:tavLst>
                                    </p:anim>
                                    <p:anim calcmode="lin" valueType="num">
                                      <p:cBhvr additive="base">
                                        <p:cTn id="37" dur="75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750" fill="hold"/>
                                        <p:tgtEl>
                                          <p:spTgt spid="63"/>
                                        </p:tgtEl>
                                        <p:attrNameLst>
                                          <p:attrName>ppt_x</p:attrName>
                                        </p:attrNameLst>
                                      </p:cBhvr>
                                      <p:tavLst>
                                        <p:tav tm="0">
                                          <p:val>
                                            <p:strVal val="#ppt_x"/>
                                          </p:val>
                                        </p:tav>
                                        <p:tav tm="100000">
                                          <p:val>
                                            <p:strVal val="#ppt_x"/>
                                          </p:val>
                                        </p:tav>
                                      </p:tavLst>
                                    </p:anim>
                                    <p:anim calcmode="lin" valueType="num">
                                      <p:cBhvr additive="base">
                                        <p:cTn id="41" dur="750" fill="hold"/>
                                        <p:tgtEl>
                                          <p:spTgt spid="63"/>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16" presetClass="entr" presetSubtype="37" fill="hold"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barn(outVertical)">
                                      <p:cBhvr>
                                        <p:cTn id="45" dur="500"/>
                                        <p:tgtEl>
                                          <p:spTgt spid="66"/>
                                        </p:tgtEl>
                                      </p:cBhvr>
                                    </p:animEffect>
                                  </p:childTnLst>
                                </p:cTn>
                              </p:par>
                              <p:par>
                                <p:cTn id="46" presetID="2" presetClass="entr" presetSubtype="4" decel="10000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750" fill="hold"/>
                                        <p:tgtEl>
                                          <p:spTgt spid="22"/>
                                        </p:tgtEl>
                                        <p:attrNameLst>
                                          <p:attrName>ppt_x</p:attrName>
                                        </p:attrNameLst>
                                      </p:cBhvr>
                                      <p:tavLst>
                                        <p:tav tm="0">
                                          <p:val>
                                            <p:strVal val="#ppt_x"/>
                                          </p:val>
                                        </p:tav>
                                        <p:tav tm="100000">
                                          <p:val>
                                            <p:strVal val="#ppt_x"/>
                                          </p:val>
                                        </p:tav>
                                      </p:tavLst>
                                    </p:anim>
                                    <p:anim calcmode="lin" valueType="num">
                                      <p:cBhvr additive="base">
                                        <p:cTn id="49" dur="75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750" fill="hold"/>
                                        <p:tgtEl>
                                          <p:spTgt spid="29"/>
                                        </p:tgtEl>
                                        <p:attrNameLst>
                                          <p:attrName>ppt_x</p:attrName>
                                        </p:attrNameLst>
                                      </p:cBhvr>
                                      <p:tavLst>
                                        <p:tav tm="0">
                                          <p:val>
                                            <p:strVal val="#ppt_x"/>
                                          </p:val>
                                        </p:tav>
                                        <p:tav tm="100000">
                                          <p:val>
                                            <p:strVal val="#ppt_x"/>
                                          </p:val>
                                        </p:tav>
                                      </p:tavLst>
                                    </p:anim>
                                    <p:anim calcmode="lin" valueType="num">
                                      <p:cBhvr additive="base">
                                        <p:cTn id="53" dur="750" fill="hold"/>
                                        <p:tgtEl>
                                          <p:spTgt spid="29"/>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750" fill="hold"/>
                                        <p:tgtEl>
                                          <p:spTgt spid="34"/>
                                        </p:tgtEl>
                                        <p:attrNameLst>
                                          <p:attrName>ppt_x</p:attrName>
                                        </p:attrNameLst>
                                      </p:cBhvr>
                                      <p:tavLst>
                                        <p:tav tm="0">
                                          <p:val>
                                            <p:strVal val="#ppt_x"/>
                                          </p:val>
                                        </p:tav>
                                        <p:tav tm="100000">
                                          <p:val>
                                            <p:strVal val="#ppt_x"/>
                                          </p:val>
                                        </p:tav>
                                      </p:tavLst>
                                    </p:anim>
                                    <p:anim calcmode="lin" valueType="num">
                                      <p:cBhvr additive="base">
                                        <p:cTn id="57" dur="750" fill="hold"/>
                                        <p:tgtEl>
                                          <p:spTgt spid="34"/>
                                        </p:tgtEl>
                                        <p:attrNameLst>
                                          <p:attrName>ppt_y</p:attrName>
                                        </p:attrNameLst>
                                      </p:cBhvr>
                                      <p:tavLst>
                                        <p:tav tm="0">
                                          <p:val>
                                            <p:strVal val="1+#ppt_h/2"/>
                                          </p:val>
                                        </p:tav>
                                        <p:tav tm="100000">
                                          <p:val>
                                            <p:strVal val="#ppt_y"/>
                                          </p:val>
                                        </p:tav>
                                      </p:tavLst>
                                    </p:anim>
                                  </p:childTnLst>
                                </p:cTn>
                              </p:par>
                              <p:par>
                                <p:cTn id="58" presetID="2" presetClass="entr" presetSubtype="4" decel="100000"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 calcmode="lin" valueType="num">
                                      <p:cBhvr additive="base">
                                        <p:cTn id="60" dur="750" fill="hold"/>
                                        <p:tgtEl>
                                          <p:spTgt spid="64"/>
                                        </p:tgtEl>
                                        <p:attrNameLst>
                                          <p:attrName>ppt_x</p:attrName>
                                        </p:attrNameLst>
                                      </p:cBhvr>
                                      <p:tavLst>
                                        <p:tav tm="0">
                                          <p:val>
                                            <p:strVal val="#ppt_x"/>
                                          </p:val>
                                        </p:tav>
                                        <p:tav tm="100000">
                                          <p:val>
                                            <p:strVal val="#ppt_x"/>
                                          </p:val>
                                        </p:tav>
                                      </p:tavLst>
                                    </p:anim>
                                    <p:anim calcmode="lin" valueType="num">
                                      <p:cBhvr additive="base">
                                        <p:cTn id="61" dur="750" fill="hold"/>
                                        <p:tgtEl>
                                          <p:spTgt spid="64"/>
                                        </p:tgtEl>
                                        <p:attrNameLst>
                                          <p:attrName>ppt_y</p:attrName>
                                        </p:attrNameLst>
                                      </p:cBhvr>
                                      <p:tavLst>
                                        <p:tav tm="0">
                                          <p:val>
                                            <p:strVal val="1+#ppt_h/2"/>
                                          </p:val>
                                        </p:tav>
                                        <p:tav tm="100000">
                                          <p:val>
                                            <p:strVal val="#ppt_y"/>
                                          </p:val>
                                        </p:tav>
                                      </p:tavLst>
                                    </p:anim>
                                  </p:childTnLst>
                                </p:cTn>
                              </p:par>
                            </p:childTnLst>
                          </p:cTn>
                        </p:par>
                        <p:par>
                          <p:cTn id="62" fill="hold">
                            <p:stCondLst>
                              <p:cond delay="2250"/>
                            </p:stCondLst>
                            <p:childTnLst>
                              <p:par>
                                <p:cTn id="63" presetID="16" presetClass="entr" presetSubtype="37" fill="hold"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barn(outVertical)">
                                      <p:cBhvr>
                                        <p:cTn id="65" dur="500"/>
                                        <p:tgtEl>
                                          <p:spTgt spid="67"/>
                                        </p:tgtEl>
                                      </p:cBhvr>
                                    </p:animEffect>
                                  </p:childTnLst>
                                </p:cTn>
                              </p:par>
                              <p:par>
                                <p:cTn id="66" presetID="2" presetClass="entr" presetSubtype="4" decel="10000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750" fill="hold"/>
                                        <p:tgtEl>
                                          <p:spTgt spid="25"/>
                                        </p:tgtEl>
                                        <p:attrNameLst>
                                          <p:attrName>ppt_x</p:attrName>
                                        </p:attrNameLst>
                                      </p:cBhvr>
                                      <p:tavLst>
                                        <p:tav tm="0">
                                          <p:val>
                                            <p:strVal val="#ppt_x"/>
                                          </p:val>
                                        </p:tav>
                                        <p:tav tm="100000">
                                          <p:val>
                                            <p:strVal val="#ppt_x"/>
                                          </p:val>
                                        </p:tav>
                                      </p:tavLst>
                                    </p:anim>
                                    <p:anim calcmode="lin" valueType="num">
                                      <p:cBhvr additive="base">
                                        <p:cTn id="69" dur="750" fill="hold"/>
                                        <p:tgtEl>
                                          <p:spTgt spid="25"/>
                                        </p:tgtEl>
                                        <p:attrNameLst>
                                          <p:attrName>ppt_y</p:attrName>
                                        </p:attrNameLst>
                                      </p:cBhvr>
                                      <p:tavLst>
                                        <p:tav tm="0">
                                          <p:val>
                                            <p:strVal val="1+#ppt_h/2"/>
                                          </p:val>
                                        </p:tav>
                                        <p:tav tm="100000">
                                          <p:val>
                                            <p:strVal val="#ppt_y"/>
                                          </p:val>
                                        </p:tav>
                                      </p:tavLst>
                                    </p:anim>
                                  </p:childTnLst>
                                </p:cTn>
                              </p:par>
                              <p:par>
                                <p:cTn id="70" presetID="2" presetClass="entr" presetSubtype="4" decel="10000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750" fill="hold"/>
                                        <p:tgtEl>
                                          <p:spTgt spid="36"/>
                                        </p:tgtEl>
                                        <p:attrNameLst>
                                          <p:attrName>ppt_x</p:attrName>
                                        </p:attrNameLst>
                                      </p:cBhvr>
                                      <p:tavLst>
                                        <p:tav tm="0">
                                          <p:val>
                                            <p:strVal val="#ppt_x"/>
                                          </p:val>
                                        </p:tav>
                                        <p:tav tm="100000">
                                          <p:val>
                                            <p:strVal val="#ppt_x"/>
                                          </p:val>
                                        </p:tav>
                                      </p:tavLst>
                                    </p:anim>
                                    <p:anim calcmode="lin" valueType="num">
                                      <p:cBhvr additive="base">
                                        <p:cTn id="73" dur="750" fill="hold"/>
                                        <p:tgtEl>
                                          <p:spTgt spid="36"/>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750" fill="hold"/>
                                        <p:tgtEl>
                                          <p:spTgt spid="38"/>
                                        </p:tgtEl>
                                        <p:attrNameLst>
                                          <p:attrName>ppt_x</p:attrName>
                                        </p:attrNameLst>
                                      </p:cBhvr>
                                      <p:tavLst>
                                        <p:tav tm="0">
                                          <p:val>
                                            <p:strVal val="#ppt_x"/>
                                          </p:val>
                                        </p:tav>
                                        <p:tav tm="100000">
                                          <p:val>
                                            <p:strVal val="#ppt_x"/>
                                          </p:val>
                                        </p:tav>
                                      </p:tavLst>
                                    </p:anim>
                                    <p:anim calcmode="lin" valueType="num">
                                      <p:cBhvr additive="base">
                                        <p:cTn id="77" dur="750" fill="hold"/>
                                        <p:tgtEl>
                                          <p:spTgt spid="38"/>
                                        </p:tgtEl>
                                        <p:attrNameLst>
                                          <p:attrName>ppt_y</p:attrName>
                                        </p:attrNameLst>
                                      </p:cBhvr>
                                      <p:tavLst>
                                        <p:tav tm="0">
                                          <p:val>
                                            <p:strVal val="1+#ppt_h/2"/>
                                          </p:val>
                                        </p:tav>
                                        <p:tav tm="100000">
                                          <p:val>
                                            <p:strVal val="#ppt_y"/>
                                          </p:val>
                                        </p:tav>
                                      </p:tavLst>
                                    </p:anim>
                                  </p:childTnLst>
                                </p:cTn>
                              </p:par>
                              <p:par>
                                <p:cTn id="78" presetID="2" presetClass="entr" presetSubtype="4" decel="100000" fill="hold" nodeType="withEffect">
                                  <p:stCondLst>
                                    <p:cond delay="0"/>
                                  </p:stCondLst>
                                  <p:childTnLst>
                                    <p:set>
                                      <p:cBhvr>
                                        <p:cTn id="79" dur="1" fill="hold">
                                          <p:stCondLst>
                                            <p:cond delay="0"/>
                                          </p:stCondLst>
                                        </p:cTn>
                                        <p:tgtEl>
                                          <p:spTgt spid="61"/>
                                        </p:tgtEl>
                                        <p:attrNameLst>
                                          <p:attrName>style.visibility</p:attrName>
                                        </p:attrNameLst>
                                      </p:cBhvr>
                                      <p:to>
                                        <p:strVal val="visible"/>
                                      </p:to>
                                    </p:set>
                                    <p:anim calcmode="lin" valueType="num">
                                      <p:cBhvr additive="base">
                                        <p:cTn id="80" dur="750" fill="hold"/>
                                        <p:tgtEl>
                                          <p:spTgt spid="61"/>
                                        </p:tgtEl>
                                        <p:attrNameLst>
                                          <p:attrName>ppt_x</p:attrName>
                                        </p:attrNameLst>
                                      </p:cBhvr>
                                      <p:tavLst>
                                        <p:tav tm="0">
                                          <p:val>
                                            <p:strVal val="#ppt_x"/>
                                          </p:val>
                                        </p:tav>
                                        <p:tav tm="100000">
                                          <p:val>
                                            <p:strVal val="#ppt_x"/>
                                          </p:val>
                                        </p:tav>
                                      </p:tavLst>
                                    </p:anim>
                                    <p:anim calcmode="lin" valueType="num">
                                      <p:cBhvr additive="base">
                                        <p:cTn id="81" dur="75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 grpId="0" animBg="1"/>
      <p:bldP spid="24" grpId="0" animBg="1"/>
      <p:bldP spid="12" grpId="0"/>
      <p:bldP spid="13" grpId="0"/>
      <p:bldP spid="21" grpId="0"/>
      <p:bldP spid="32" grpId="0"/>
      <p:bldP spid="33" grpId="0"/>
      <p:bldP spid="22" grpId="0"/>
      <p:bldP spid="29" grpId="0"/>
      <p:bldP spid="34" grpId="0"/>
      <p:bldP spid="25" grpId="0"/>
      <p:bldP spid="36" grpId="0"/>
      <p:bldP spid="38" grpId="0"/>
      <p:bldP spid="6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tx2"/>
                </a:solidFill>
                <a:latin typeface="Segoe UI Semibold (headings)"/>
              </a:rPr>
              <a:t>Optimize </a:t>
            </a:r>
            <a:r>
              <a:rPr lang="en-US" dirty="0">
                <a:latin typeface="Segoe UI Semibold (headings)"/>
              </a:rPr>
              <a:t>your capacity usage—in a </a:t>
            </a:r>
            <a:r>
              <a:rPr lang="en-US" dirty="0">
                <a:solidFill>
                  <a:schemeClr val="tx2"/>
                </a:solidFill>
                <a:latin typeface="Segoe UI Semibold (headings)"/>
              </a:rPr>
              <a:t>cloud-native environment</a:t>
            </a:r>
          </a:p>
        </p:txBody>
      </p:sp>
      <p:sp>
        <p:nvSpPr>
          <p:cNvPr id="72" name="Rectangle 71">
            <a:extLst>
              <a:ext uri="{FF2B5EF4-FFF2-40B4-BE49-F238E27FC236}">
                <a16:creationId xmlns:a16="http://schemas.microsoft.com/office/drawing/2014/main" id="{46B846A4-B743-4746-8C78-58CADC4CF8C3}"/>
              </a:ext>
              <a:ext uri="{C183D7F6-B498-43B3-948B-1728B52AA6E4}">
                <adec:decorative xmlns:adec="http://schemas.microsoft.com/office/drawing/2017/decorative" val="1"/>
              </a:ext>
            </a:extLst>
          </p:cNvPr>
          <p:cNvSpPr/>
          <p:nvPr/>
        </p:nvSpPr>
        <p:spPr>
          <a:xfrm>
            <a:off x="4340937" y="1423560"/>
            <a:ext cx="6387159"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100% on-premises capacity</a:t>
            </a:r>
          </a:p>
        </p:txBody>
      </p:sp>
      <p:graphicFrame>
        <p:nvGraphicFramePr>
          <p:cNvPr id="71" name="Chart 70" descr="Chart diagram showing zero to full capacity usage for reserved instances, pay-as-you-go, and right sizing/elimination. 30% average utilization and 70% peak utilization.">
            <a:extLst>
              <a:ext uri="{FF2B5EF4-FFF2-40B4-BE49-F238E27FC236}">
                <a16:creationId xmlns:a16="http://schemas.microsoft.com/office/drawing/2014/main" id="{3994F9D2-DDA5-4CB8-B082-AD7B638347D9}"/>
              </a:ext>
              <a:ext uri="{C183D7F6-B498-43B3-948B-1728B52AA6E4}">
                <adec:decorative xmlns:adec="http://schemas.microsoft.com/office/drawing/2017/decorative" val="0"/>
              </a:ext>
            </a:extLst>
          </p:cNvPr>
          <p:cNvGraphicFramePr>
            <a:graphicFrameLocks/>
          </p:cNvGraphicFramePr>
          <p:nvPr/>
        </p:nvGraphicFramePr>
        <p:xfrm>
          <a:off x="4486060" y="1511300"/>
          <a:ext cx="6952556"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74" name="Rectangle 73">
            <a:extLst>
              <a:ext uri="{FF2B5EF4-FFF2-40B4-BE49-F238E27FC236}">
                <a16:creationId xmlns:a16="http://schemas.microsoft.com/office/drawing/2014/main" id="{CAD63604-97EC-4D37-B947-08140989B980}"/>
              </a:ext>
              <a:ext uri="{C183D7F6-B498-43B3-948B-1728B52AA6E4}">
                <adec:decorative xmlns:adec="http://schemas.microsoft.com/office/drawing/2017/decorative" val="1"/>
              </a:ext>
            </a:extLst>
          </p:cNvPr>
          <p:cNvSpPr/>
          <p:nvPr/>
        </p:nvSpPr>
        <p:spPr>
          <a:xfrm>
            <a:off x="6771238" y="5707894"/>
            <a:ext cx="3171120"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Reserved instances</a:t>
            </a:r>
          </a:p>
        </p:txBody>
      </p:sp>
      <p:cxnSp>
        <p:nvCxnSpPr>
          <p:cNvPr id="76" name="Straight Connector 75">
            <a:extLst>
              <a:ext uri="{FF2B5EF4-FFF2-40B4-BE49-F238E27FC236}">
                <a16:creationId xmlns:a16="http://schemas.microsoft.com/office/drawing/2014/main" id="{2DF3C15D-A4F1-4ACD-AF26-D02FF607E6FB}"/>
              </a:ext>
              <a:ext uri="{C183D7F6-B498-43B3-948B-1728B52AA6E4}">
                <adec:decorative xmlns:adec="http://schemas.microsoft.com/office/drawing/2017/decorative" val="1"/>
              </a:ext>
            </a:extLst>
          </p:cNvPr>
          <p:cNvCxnSpPr>
            <a:cxnSpLocks/>
          </p:cNvCxnSpPr>
          <p:nvPr/>
        </p:nvCxnSpPr>
        <p:spPr>
          <a:xfrm>
            <a:off x="4762842" y="3160840"/>
            <a:ext cx="6387159" cy="0"/>
          </a:xfrm>
          <a:prstGeom prst="line">
            <a:avLst/>
          </a:prstGeom>
          <a:noFill/>
          <a:ln w="19050" cap="flat" cmpd="sng" algn="ctr">
            <a:solidFill>
              <a:srgbClr val="3B3B40"/>
            </a:solidFill>
            <a:prstDash val="dash"/>
            <a:miter lim="800000"/>
          </a:ln>
          <a:effectLst/>
        </p:spPr>
      </p:cxnSp>
      <p:cxnSp>
        <p:nvCxnSpPr>
          <p:cNvPr id="77" name="Straight Connector 76">
            <a:extLst>
              <a:ext uri="{FF2B5EF4-FFF2-40B4-BE49-F238E27FC236}">
                <a16:creationId xmlns:a16="http://schemas.microsoft.com/office/drawing/2014/main" id="{C1F383BF-947D-425E-8885-40BB9BA128F1}"/>
              </a:ext>
              <a:ext uri="{C183D7F6-B498-43B3-948B-1728B52AA6E4}">
                <adec:decorative xmlns:adec="http://schemas.microsoft.com/office/drawing/2017/decorative" val="1"/>
              </a:ext>
            </a:extLst>
          </p:cNvPr>
          <p:cNvCxnSpPr>
            <a:cxnSpLocks/>
          </p:cNvCxnSpPr>
          <p:nvPr/>
        </p:nvCxnSpPr>
        <p:spPr>
          <a:xfrm flipV="1">
            <a:off x="4762842" y="5086234"/>
            <a:ext cx="6359723" cy="1"/>
          </a:xfrm>
          <a:prstGeom prst="line">
            <a:avLst/>
          </a:prstGeom>
          <a:noFill/>
          <a:ln w="19050" cap="flat" cmpd="sng" algn="ctr">
            <a:solidFill>
              <a:srgbClr val="3B3B40"/>
            </a:solidFill>
            <a:prstDash val="dash"/>
            <a:miter lim="800000"/>
          </a:ln>
          <a:effectLst/>
        </p:spPr>
      </p:cxnSp>
      <p:sp>
        <p:nvSpPr>
          <p:cNvPr id="78" name="Rectangle 77">
            <a:extLst>
              <a:ext uri="{FF2B5EF4-FFF2-40B4-BE49-F238E27FC236}">
                <a16:creationId xmlns:a16="http://schemas.microsoft.com/office/drawing/2014/main" id="{07D352AA-35B7-4643-BB79-CBF8338AD1DD}"/>
              </a:ext>
              <a:ext uri="{C183D7F6-B498-43B3-948B-1728B52AA6E4}">
                <adec:decorative xmlns:adec="http://schemas.microsoft.com/office/drawing/2017/decorative" val="1"/>
              </a:ext>
            </a:extLst>
          </p:cNvPr>
          <p:cNvSpPr/>
          <p:nvPr/>
        </p:nvSpPr>
        <p:spPr>
          <a:xfrm>
            <a:off x="7620396" y="4223428"/>
            <a:ext cx="1472804" cy="307777"/>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Pay-as-you-go</a:t>
            </a:r>
          </a:p>
        </p:txBody>
      </p:sp>
      <p:sp>
        <p:nvSpPr>
          <p:cNvPr id="80" name="Rectangle 79">
            <a:extLst>
              <a:ext uri="{FF2B5EF4-FFF2-40B4-BE49-F238E27FC236}">
                <a16:creationId xmlns:a16="http://schemas.microsoft.com/office/drawing/2014/main" id="{093818E7-9D8F-4D19-8B2F-781E53F2560A}"/>
              </a:ext>
              <a:ext uri="{C183D7F6-B498-43B3-948B-1728B52AA6E4}">
                <adec:decorative xmlns:adec="http://schemas.microsoft.com/office/drawing/2017/decorative" val="1"/>
              </a:ext>
            </a:extLst>
          </p:cNvPr>
          <p:cNvSpPr/>
          <p:nvPr/>
        </p:nvSpPr>
        <p:spPr>
          <a:xfrm>
            <a:off x="6771238" y="2252037"/>
            <a:ext cx="3171120" cy="307777"/>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Right sizing/elimination</a:t>
            </a:r>
          </a:p>
        </p:txBody>
      </p:sp>
      <p:sp>
        <p:nvSpPr>
          <p:cNvPr id="22" name="Rectangle 21">
            <a:extLst>
              <a:ext uri="{FF2B5EF4-FFF2-40B4-BE49-F238E27FC236}">
                <a16:creationId xmlns:a16="http://schemas.microsoft.com/office/drawing/2014/main" id="{C1F55660-C3A8-4789-95B2-E900E21825B6}"/>
              </a:ext>
              <a:ext uri="{C183D7F6-B498-43B3-948B-1728B52AA6E4}">
                <adec:decorative xmlns:adec="http://schemas.microsoft.com/office/drawing/2017/decorative" val="1"/>
              </a:ext>
            </a:extLst>
          </p:cNvPr>
          <p:cNvSpPr/>
          <p:nvPr/>
        </p:nvSpPr>
        <p:spPr>
          <a:xfrm>
            <a:off x="4405112" y="6237486"/>
            <a:ext cx="6387159"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0%</a:t>
            </a:r>
          </a:p>
        </p:txBody>
      </p:sp>
      <p:cxnSp>
        <p:nvCxnSpPr>
          <p:cNvPr id="5" name="Straight Arrow Connector 4">
            <a:extLst>
              <a:ext uri="{FF2B5EF4-FFF2-40B4-BE49-F238E27FC236}">
                <a16:creationId xmlns:a16="http://schemas.microsoft.com/office/drawing/2014/main" id="{FAD4A3D4-CB63-4816-B052-4F880B704529}"/>
              </a:ext>
              <a:ext uri="{C183D7F6-B498-43B3-948B-1728B52AA6E4}">
                <adec:decorative xmlns:adec="http://schemas.microsoft.com/office/drawing/2017/decorative" val="1"/>
              </a:ext>
            </a:extLst>
          </p:cNvPr>
          <p:cNvCxnSpPr>
            <a:cxnSpLocks/>
          </p:cNvCxnSpPr>
          <p:nvPr/>
        </p:nvCxnSpPr>
        <p:spPr>
          <a:xfrm>
            <a:off x="4579585" y="1844045"/>
            <a:ext cx="0" cy="4334987"/>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8AC797E-F08F-4AEC-BFF0-5A6A28375971}"/>
              </a:ext>
              <a:ext uri="{C183D7F6-B498-43B3-948B-1728B52AA6E4}">
                <adec:decorative xmlns:adec="http://schemas.microsoft.com/office/drawing/2017/decorative" val="1"/>
              </a:ext>
            </a:extLst>
          </p:cNvPr>
          <p:cNvSpPr/>
          <p:nvPr/>
        </p:nvSpPr>
        <p:spPr bwMode="auto">
          <a:xfrm>
            <a:off x="8990282" y="4959225"/>
            <a:ext cx="1847850" cy="252107"/>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CF6554A-F8FB-4EA6-896C-33698E2D9DEA}"/>
              </a:ext>
              <a:ext uri="{C183D7F6-B498-43B3-948B-1728B52AA6E4}">
                <adec:decorative xmlns:adec="http://schemas.microsoft.com/office/drawing/2017/decorative" val="1"/>
              </a:ext>
            </a:extLst>
          </p:cNvPr>
          <p:cNvSpPr/>
          <p:nvPr/>
        </p:nvSpPr>
        <p:spPr>
          <a:xfrm>
            <a:off x="8686800" y="4928960"/>
            <a:ext cx="2454815"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30% avg. utilization</a:t>
            </a:r>
          </a:p>
        </p:txBody>
      </p:sp>
      <p:sp>
        <p:nvSpPr>
          <p:cNvPr id="28" name="Rectangle 27">
            <a:extLst>
              <a:ext uri="{FF2B5EF4-FFF2-40B4-BE49-F238E27FC236}">
                <a16:creationId xmlns:a16="http://schemas.microsoft.com/office/drawing/2014/main" id="{F8CEB048-2C45-4AB9-9FD5-468FF978CA83}"/>
              </a:ext>
              <a:ext uri="{C183D7F6-B498-43B3-948B-1728B52AA6E4}">
                <adec:decorative xmlns:adec="http://schemas.microsoft.com/office/drawing/2017/decorative" val="1"/>
              </a:ext>
            </a:extLst>
          </p:cNvPr>
          <p:cNvSpPr/>
          <p:nvPr/>
        </p:nvSpPr>
        <p:spPr bwMode="auto">
          <a:xfrm>
            <a:off x="8990282" y="3027517"/>
            <a:ext cx="1847850" cy="252107"/>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09270A65-09B3-4A9F-8B74-111368836175}"/>
              </a:ext>
              <a:ext uri="{C183D7F6-B498-43B3-948B-1728B52AA6E4}">
                <adec:decorative xmlns:adec="http://schemas.microsoft.com/office/drawing/2017/decorative" val="1"/>
              </a:ext>
            </a:extLst>
          </p:cNvPr>
          <p:cNvSpPr/>
          <p:nvPr/>
        </p:nvSpPr>
        <p:spPr>
          <a:xfrm>
            <a:off x="8990283" y="2987901"/>
            <a:ext cx="1847850" cy="307777"/>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70% peak utilization</a:t>
            </a:r>
          </a:p>
        </p:txBody>
      </p:sp>
      <p:grpSp>
        <p:nvGrpSpPr>
          <p:cNvPr id="19" name="Group 18" descr="Unused capacity.&#10;Extra usage (rarely, if ever used).&#10;Immediate savings.&#10;&#10;">
            <a:extLst>
              <a:ext uri="{FF2B5EF4-FFF2-40B4-BE49-F238E27FC236}">
                <a16:creationId xmlns:a16="http://schemas.microsoft.com/office/drawing/2014/main" id="{2819B850-3F2C-4FAB-8DBB-EA3C7E053A50}"/>
              </a:ext>
            </a:extLst>
          </p:cNvPr>
          <p:cNvGrpSpPr/>
          <p:nvPr/>
        </p:nvGrpSpPr>
        <p:grpSpPr>
          <a:xfrm>
            <a:off x="421672" y="1910264"/>
            <a:ext cx="3739166" cy="1588746"/>
            <a:chOff x="421672" y="1910264"/>
            <a:chExt cx="3739166" cy="1588746"/>
          </a:xfrm>
        </p:grpSpPr>
        <p:sp>
          <p:nvSpPr>
            <p:cNvPr id="43" name="Rectangle 42">
              <a:extLst>
                <a:ext uri="{FF2B5EF4-FFF2-40B4-BE49-F238E27FC236}">
                  <a16:creationId xmlns:a16="http://schemas.microsoft.com/office/drawing/2014/main" id="{6A1521D9-0398-44E5-914A-C323E902ECC9}"/>
                </a:ext>
              </a:extLst>
            </p:cNvPr>
            <p:cNvSpPr/>
            <p:nvPr/>
          </p:nvSpPr>
          <p:spPr bwMode="auto">
            <a:xfrm>
              <a:off x="427038" y="1910264"/>
              <a:ext cx="3733800" cy="15887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020976D-62CE-4633-BB20-31C27B4BC220}"/>
                </a:ext>
              </a:extLst>
            </p:cNvPr>
            <p:cNvSpPr/>
            <p:nvPr/>
          </p:nvSpPr>
          <p:spPr>
            <a:xfrm>
              <a:off x="595535" y="2396086"/>
              <a:ext cx="2924681" cy="75032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Extra usage (rarely, if ever used)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Immediate savings</a:t>
              </a:r>
            </a:p>
          </p:txBody>
        </p:sp>
        <p:sp>
          <p:nvSpPr>
            <p:cNvPr id="38" name="Rectangle 37">
              <a:extLst>
                <a:ext uri="{FF2B5EF4-FFF2-40B4-BE49-F238E27FC236}">
                  <a16:creationId xmlns:a16="http://schemas.microsoft.com/office/drawing/2014/main" id="{FA68912E-DF82-4C7F-B517-95A9F307F41D}"/>
                </a:ext>
              </a:extLst>
            </p:cNvPr>
            <p:cNvSpPr/>
            <p:nvPr/>
          </p:nvSpPr>
          <p:spPr bwMode="auto">
            <a:xfrm>
              <a:off x="421672" y="1910264"/>
              <a:ext cx="3739166" cy="403137"/>
            </a:xfrm>
            <a:prstGeom prst="rect">
              <a:avLst/>
            </a:prstGeom>
            <a:solidFill>
              <a:srgbClr val="EBE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BEDDA18F-C611-403D-A560-C96B93B96138}"/>
                </a:ext>
              </a:extLst>
            </p:cNvPr>
            <p:cNvSpPr/>
            <p:nvPr/>
          </p:nvSpPr>
          <p:spPr>
            <a:xfrm>
              <a:off x="595535" y="1975010"/>
              <a:ext cx="3085601" cy="25887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Unused capacity</a:t>
              </a:r>
              <a:endParaRPr kumimoji="0" lang="en-US" sz="16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grpSp>
      <p:grpSp>
        <p:nvGrpSpPr>
          <p:cNvPr id="18" name="Group 17" descr="Fluctuations over base workloads.&#10;Seasonal patterns or occasional bursts.&#10;Hourly pricing for the hours or &#10;days needed.&#10;&#10;">
            <a:extLst>
              <a:ext uri="{FF2B5EF4-FFF2-40B4-BE49-F238E27FC236}">
                <a16:creationId xmlns:a16="http://schemas.microsoft.com/office/drawing/2014/main" id="{4BAB0562-A28B-4674-96FD-0E6C58CF38C3}"/>
              </a:ext>
            </a:extLst>
          </p:cNvPr>
          <p:cNvGrpSpPr/>
          <p:nvPr/>
        </p:nvGrpSpPr>
        <p:grpSpPr>
          <a:xfrm>
            <a:off x="421672" y="3377114"/>
            <a:ext cx="4352488" cy="1588746"/>
            <a:chOff x="421672" y="3377114"/>
            <a:chExt cx="4352488" cy="1588746"/>
          </a:xfrm>
        </p:grpSpPr>
        <p:sp>
          <p:nvSpPr>
            <p:cNvPr id="42" name="Rectangle 41">
              <a:extLst>
                <a:ext uri="{FF2B5EF4-FFF2-40B4-BE49-F238E27FC236}">
                  <a16:creationId xmlns:a16="http://schemas.microsoft.com/office/drawing/2014/main" id="{2789C21D-7E87-4677-BF65-CF0F2D70B01A}"/>
                </a:ext>
              </a:extLst>
            </p:cNvPr>
            <p:cNvSpPr/>
            <p:nvPr/>
          </p:nvSpPr>
          <p:spPr bwMode="auto">
            <a:xfrm>
              <a:off x="427038" y="3377114"/>
              <a:ext cx="3733800" cy="15887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BED32120-DB65-4FA5-9C3B-436B7CC05E7D}"/>
                </a:ext>
              </a:extLst>
            </p:cNvPr>
            <p:cNvSpPr/>
            <p:nvPr/>
          </p:nvSpPr>
          <p:spPr>
            <a:xfrm>
              <a:off x="595535" y="3867617"/>
              <a:ext cx="4178625" cy="645396"/>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Seasonal patterns or occasional bursts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Hourly pricing for the hours or </a:t>
              </a:r>
              <a:br>
                <a:rPr kumimoji="0" lang="en-US" sz="16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days needed</a:t>
              </a:r>
            </a:p>
          </p:txBody>
        </p:sp>
        <p:sp>
          <p:nvSpPr>
            <p:cNvPr id="36" name="Rectangle 35">
              <a:extLst>
                <a:ext uri="{FF2B5EF4-FFF2-40B4-BE49-F238E27FC236}">
                  <a16:creationId xmlns:a16="http://schemas.microsoft.com/office/drawing/2014/main" id="{506B7C1B-5AAF-419C-84C4-3B6D95ACD04F}"/>
                </a:ext>
              </a:extLst>
            </p:cNvPr>
            <p:cNvSpPr/>
            <p:nvPr/>
          </p:nvSpPr>
          <p:spPr bwMode="auto">
            <a:xfrm>
              <a:off x="421672" y="3399339"/>
              <a:ext cx="3739166" cy="4031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E0F62E02-4440-4A17-9E33-BA0D1F682F6E}"/>
                </a:ext>
              </a:extLst>
            </p:cNvPr>
            <p:cNvSpPr/>
            <p:nvPr/>
          </p:nvSpPr>
          <p:spPr>
            <a:xfrm>
              <a:off x="595535" y="3470435"/>
              <a:ext cx="3085601" cy="25887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Semibold"/>
                  <a:ea typeface="+mn-ea"/>
                  <a:cs typeface="Segoe UI Semibold" panose="020B0702040204020203" pitchFamily="34" charset="0"/>
                </a:rPr>
                <a:t>Fluctuations over base workloads</a:t>
              </a:r>
            </a:p>
          </p:txBody>
        </p:sp>
      </p:grpSp>
      <p:grpSp>
        <p:nvGrpSpPr>
          <p:cNvPr id="16" name="Group 15" descr="Base workloads.&#10;Steady state.&#10;(typically covers all day, everyday use)&#10;Use reserved instances.&#10;&#10;">
            <a:extLst>
              <a:ext uri="{FF2B5EF4-FFF2-40B4-BE49-F238E27FC236}">
                <a16:creationId xmlns:a16="http://schemas.microsoft.com/office/drawing/2014/main" id="{A8B38055-108C-4458-A028-DD49DE40E89A}"/>
              </a:ext>
            </a:extLst>
          </p:cNvPr>
          <p:cNvGrpSpPr/>
          <p:nvPr/>
        </p:nvGrpSpPr>
        <p:grpSpPr>
          <a:xfrm>
            <a:off x="421672" y="4888414"/>
            <a:ext cx="3739166" cy="1969586"/>
            <a:chOff x="421672" y="4888414"/>
            <a:chExt cx="3739166" cy="1969586"/>
          </a:xfrm>
        </p:grpSpPr>
        <p:sp>
          <p:nvSpPr>
            <p:cNvPr id="15" name="Rectangle 14">
              <a:extLst>
                <a:ext uri="{FF2B5EF4-FFF2-40B4-BE49-F238E27FC236}">
                  <a16:creationId xmlns:a16="http://schemas.microsoft.com/office/drawing/2014/main" id="{D5971C3C-4D6F-471A-A771-48A11494C594}"/>
                </a:ext>
              </a:extLst>
            </p:cNvPr>
            <p:cNvSpPr/>
            <p:nvPr/>
          </p:nvSpPr>
          <p:spPr bwMode="auto">
            <a:xfrm>
              <a:off x="427038" y="4888414"/>
              <a:ext cx="3733800" cy="19695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25B96B28-EA3B-4397-90ED-EA799F31990B}"/>
                </a:ext>
              </a:extLst>
            </p:cNvPr>
            <p:cNvSpPr/>
            <p:nvPr/>
          </p:nvSpPr>
          <p:spPr bwMode="auto">
            <a:xfrm>
              <a:off x="421672" y="4888414"/>
              <a:ext cx="3739166" cy="4031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0233DF11-49E0-46C1-8EE4-0E8E0F07BA58}"/>
                </a:ext>
              </a:extLst>
            </p:cNvPr>
            <p:cNvSpPr/>
            <p:nvPr/>
          </p:nvSpPr>
          <p:spPr>
            <a:xfrm>
              <a:off x="595535" y="4965860"/>
              <a:ext cx="3085601" cy="258874"/>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a:ea typeface="+mn-ea"/>
                  <a:cs typeface="Segoe UI Semibold" panose="020B0702040204020203" pitchFamily="34" charset="0"/>
                </a:rPr>
                <a:t>Base workloads</a:t>
              </a:r>
              <a:endParaRPr kumimoji="0" lang="en-US" sz="16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067BB6F2-9DBF-4AEF-934E-09545AAEBC06}"/>
                </a:ext>
              </a:extLst>
            </p:cNvPr>
            <p:cNvSpPr/>
            <p:nvPr/>
          </p:nvSpPr>
          <p:spPr>
            <a:xfrm>
              <a:off x="595535" y="5340230"/>
              <a:ext cx="3488063" cy="957838"/>
            </a:xfrm>
            <a:prstGeom prst="rect">
              <a:avLst/>
            </a:prstGeom>
          </p:spPr>
          <p:txBody>
            <a:bodyPr wrap="square" lIns="0" tIns="0" rIns="0" bIns="0" anchor="t">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Steady state </a:t>
              </a:r>
              <a:b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br>
              <a:r>
                <a:rPr kumimoji="0" lang="en-US" sz="16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(typically covers all day, everyday use)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Use reserved instances</a:t>
              </a:r>
            </a:p>
          </p:txBody>
        </p:sp>
      </p:grpSp>
    </p:spTree>
    <p:extLst>
      <p:ext uri="{BB962C8B-B14F-4D97-AF65-F5344CB8AC3E}">
        <p14:creationId xmlns:p14="http://schemas.microsoft.com/office/powerpoint/2010/main" val="278103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grpId="0" nodeType="withEffect">
                                  <p:stCondLst>
                                    <p:cond delay="2750"/>
                                  </p:stCondLst>
                                  <p:childTnLst>
                                    <p:set>
                                      <p:cBhvr>
                                        <p:cTn id="17" dur="1" fill="hold">
                                          <p:stCondLst>
                                            <p:cond delay="0"/>
                                          </p:stCondLst>
                                        </p:cTn>
                                        <p:tgtEl>
                                          <p:spTgt spid="71">
                                            <p:graphicEl>
                                              <a:chart seriesIdx="-3" categoryIdx="-3" bldStep="gridLegend"/>
                                            </p:graphicEl>
                                          </p:spTgt>
                                        </p:tgtEl>
                                        <p:attrNameLst>
                                          <p:attrName>style.visibility</p:attrName>
                                        </p:attrNameLst>
                                      </p:cBhvr>
                                      <p:to>
                                        <p:strVal val="visible"/>
                                      </p:to>
                                    </p:set>
                                    <p:animEffect transition="in" filter="fade">
                                      <p:cBhvr>
                                        <p:cTn id="18" dur="500"/>
                                        <p:tgtEl>
                                          <p:spTgt spid="71">
                                            <p:graphicEl>
                                              <a:chart seriesIdx="-3" categoryIdx="-3" bldStep="gridLegend"/>
                                            </p:graphicEl>
                                          </p:spTgt>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71">
                                            <p:graphicEl>
                                              <a:chart seriesIdx="0" categoryIdx="-4" bldStep="series"/>
                                            </p:graphicEl>
                                          </p:spTgt>
                                        </p:tgtEl>
                                        <p:attrNameLst>
                                          <p:attrName>style.visibility</p:attrName>
                                        </p:attrNameLst>
                                      </p:cBhvr>
                                      <p:to>
                                        <p:strVal val="visible"/>
                                      </p:to>
                                    </p:set>
                                    <p:animEffect transition="in" filter="fade">
                                      <p:cBhvr>
                                        <p:cTn id="21" dur="500"/>
                                        <p:tgtEl>
                                          <p:spTgt spid="71">
                                            <p:graphicEl>
                                              <a:chart seriesIdx="0" categoryIdx="-4" bldStep="series"/>
                                            </p:graphic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71">
                                            <p:graphicEl>
                                              <a:chart seriesIdx="1" categoryIdx="-4" bldStep="series"/>
                                            </p:graphicEl>
                                          </p:spTgt>
                                        </p:tgtEl>
                                        <p:attrNameLst>
                                          <p:attrName>style.visibility</p:attrName>
                                        </p:attrNameLst>
                                      </p:cBhvr>
                                      <p:to>
                                        <p:strVal val="visible"/>
                                      </p:to>
                                    </p:set>
                                    <p:animEffect transition="in" filter="fade">
                                      <p:cBhvr>
                                        <p:cTn id="24" dur="500"/>
                                        <p:tgtEl>
                                          <p:spTgt spid="71">
                                            <p:graphicEl>
                                              <a:chart seriesIdx="1" categoryIdx="-4" bldStep="series"/>
                                            </p:graphicEl>
                                          </p:spTgt>
                                        </p:tgtEl>
                                      </p:cBhvr>
                                    </p:animEffect>
                                  </p:childTnLst>
                                </p:cTn>
                              </p:par>
                              <p:par>
                                <p:cTn id="25" presetID="2" presetClass="entr" presetSubtype="4" fill="hold" nodeType="withEffect">
                                  <p:stCondLst>
                                    <p:cond delay="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25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6" presetClass="entr" presetSubtype="37" fill="hold" nodeType="withEffect">
                                  <p:stCondLst>
                                    <p:cond delay="750"/>
                                  </p:stCondLst>
                                  <p:childTnLst>
                                    <p:set>
                                      <p:cBhvr>
                                        <p:cTn id="33" dur="1" fill="hold">
                                          <p:stCondLst>
                                            <p:cond delay="0"/>
                                          </p:stCondLst>
                                        </p:cTn>
                                        <p:tgtEl>
                                          <p:spTgt spid="77"/>
                                        </p:tgtEl>
                                        <p:attrNameLst>
                                          <p:attrName>style.visibility</p:attrName>
                                        </p:attrNameLst>
                                      </p:cBhvr>
                                      <p:to>
                                        <p:strVal val="visible"/>
                                      </p:to>
                                    </p:set>
                                    <p:animEffect transition="in" filter="barn(outVertical)">
                                      <p:cBhvr>
                                        <p:cTn id="34" dur="500"/>
                                        <p:tgtEl>
                                          <p:spTgt spid="77"/>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2" presetClass="entr" presetSubtype="4" fill="hold" nodeType="withEffect">
                                  <p:stCondLst>
                                    <p:cond delay="150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par>
                                <p:cTn id="48" presetID="16" presetClass="entr" presetSubtype="37" fill="hold" nodeType="withEffect">
                                  <p:stCondLst>
                                    <p:cond delay="2000"/>
                                  </p:stCondLst>
                                  <p:childTnLst>
                                    <p:set>
                                      <p:cBhvr>
                                        <p:cTn id="49" dur="1" fill="hold">
                                          <p:stCondLst>
                                            <p:cond delay="0"/>
                                          </p:stCondLst>
                                        </p:cTn>
                                        <p:tgtEl>
                                          <p:spTgt spid="76"/>
                                        </p:tgtEl>
                                        <p:attrNameLst>
                                          <p:attrName>style.visibility</p:attrName>
                                        </p:attrNameLst>
                                      </p:cBhvr>
                                      <p:to>
                                        <p:strVal val="visible"/>
                                      </p:to>
                                    </p:set>
                                    <p:animEffect transition="in" filter="barn(outVertical)">
                                      <p:cBhvr>
                                        <p:cTn id="50" dur="500"/>
                                        <p:tgtEl>
                                          <p:spTgt spid="76"/>
                                        </p:tgtEl>
                                      </p:cBhvr>
                                    </p:animEffect>
                                  </p:childTnLst>
                                </p:cTn>
                              </p:par>
                              <p:par>
                                <p:cTn id="51" presetID="10" presetClass="entr" presetSubtype="0" fill="hold" grpId="0" nodeType="withEffect">
                                  <p:stCondLst>
                                    <p:cond delay="20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2000"/>
                                  </p:stCondLst>
                                  <p:childTnLst>
                                    <p:set>
                                      <p:cBhvr>
                                        <p:cTn id="55" dur="1" fill="hold">
                                          <p:stCondLst>
                                            <p:cond delay="0"/>
                                          </p:stCondLst>
                                        </p:cTn>
                                        <p:tgtEl>
                                          <p:spTgt spid="79"/>
                                        </p:tgtEl>
                                        <p:attrNameLst>
                                          <p:attrName>style.visibility</p:attrName>
                                        </p:attrNameLst>
                                      </p:cBhvr>
                                      <p:to>
                                        <p:strVal val="visible"/>
                                      </p:to>
                                    </p:set>
                                    <p:animEffect transition="in" filter="fade">
                                      <p:cBhvr>
                                        <p:cTn id="56" dur="500"/>
                                        <p:tgtEl>
                                          <p:spTgt spid="79"/>
                                        </p:tgtEl>
                                      </p:cBhvr>
                                    </p:animEffect>
                                  </p:childTnLst>
                                </p:cTn>
                              </p:par>
                              <p:par>
                                <p:cTn id="57" presetID="10" presetClass="entr" presetSubtype="0" fill="hold" grpId="0" nodeType="withEffect">
                                  <p:stCondLst>
                                    <p:cond delay="275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childTnLst>
                                </p:cTn>
                              </p:par>
                              <p:par>
                                <p:cTn id="60" presetID="2" presetClass="entr" presetSubtype="4" fill="hold" nodeType="withEffect">
                                  <p:stCondLst>
                                    <p:cond delay="275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Graphic spid="71" grpId="0" uiExpand="1">
        <p:bldSub>
          <a:bldChart bld="series"/>
        </p:bldSub>
      </p:bldGraphic>
      <p:bldP spid="74" grpId="0"/>
      <p:bldP spid="78" grpId="0"/>
      <p:bldP spid="80" grpId="0"/>
      <p:bldP spid="22" grpId="0"/>
      <p:bldP spid="6" grpId="0" animBg="1"/>
      <p:bldP spid="75" grpId="0"/>
      <p:bldP spid="28" grpId="0" animBg="1"/>
      <p:bldP spid="7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0AC7760-2C86-4A91-9B4D-F71792E7FB2E}"/>
              </a:ext>
              <a:ext uri="{C183D7F6-B498-43B3-948B-1728B52AA6E4}">
                <adec:decorative xmlns:adec="http://schemas.microsoft.com/office/drawing/2017/decorative" val="1"/>
              </a:ext>
            </a:extLst>
          </p:cNvPr>
          <p:cNvSpPr/>
          <p:nvPr/>
        </p:nvSpPr>
        <p:spPr>
          <a:xfrm>
            <a:off x="3807996" y="2163671"/>
            <a:ext cx="8036169" cy="362173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itle 26">
            <a:extLst>
              <a:ext uri="{FF2B5EF4-FFF2-40B4-BE49-F238E27FC236}">
                <a16:creationId xmlns:a16="http://schemas.microsoft.com/office/drawing/2014/main" id="{4441EECA-DA81-4CF4-A7F9-25A5CF1E5118}"/>
              </a:ext>
            </a:extLst>
          </p:cNvPr>
          <p:cNvSpPr>
            <a:spLocks noGrp="1"/>
          </p:cNvSpPr>
          <p:nvPr>
            <p:ph type="title"/>
          </p:nvPr>
        </p:nvSpPr>
        <p:spPr>
          <a:xfrm>
            <a:off x="455996" y="620429"/>
            <a:ext cx="11306469" cy="795089"/>
          </a:xfrm>
        </p:spPr>
        <p:txBody>
          <a:bodyPr/>
          <a:lstStyle/>
          <a:p>
            <a:r>
              <a:rPr lang="en-US" dirty="0">
                <a:solidFill>
                  <a:schemeClr val="tx2"/>
                </a:solidFill>
              </a:rPr>
              <a:t>End-to-end </a:t>
            </a:r>
            <a:r>
              <a:rPr lang="en-US" dirty="0"/>
              <a:t>aim of cloud =</a:t>
            </a:r>
            <a:br>
              <a:rPr lang="en-US" dirty="0"/>
            </a:br>
            <a:r>
              <a:rPr lang="en-US" dirty="0">
                <a:solidFill>
                  <a:schemeClr val="tx2"/>
                </a:solidFill>
              </a:rPr>
              <a:t>doing more in your </a:t>
            </a:r>
            <a:r>
              <a:rPr lang="en-US" dirty="0"/>
              <a:t>on-premises or cloud </a:t>
            </a:r>
            <a:r>
              <a:rPr lang="en-US" dirty="0">
                <a:solidFill>
                  <a:schemeClr val="tx2"/>
                </a:solidFill>
              </a:rPr>
              <a:t>environment</a:t>
            </a:r>
          </a:p>
        </p:txBody>
      </p:sp>
      <p:grpSp>
        <p:nvGrpSpPr>
          <p:cNvPr id="37" name="Group 36" descr="Implementation spanning private and public cloud">
            <a:extLst>
              <a:ext uri="{FF2B5EF4-FFF2-40B4-BE49-F238E27FC236}">
                <a16:creationId xmlns:a16="http://schemas.microsoft.com/office/drawing/2014/main" id="{7FC2CC37-4ACB-447D-B242-9122B9785DEE}"/>
              </a:ext>
              <a:ext uri="{C183D7F6-B498-43B3-948B-1728B52AA6E4}">
                <adec:decorative xmlns:adec="http://schemas.microsoft.com/office/drawing/2017/decorative" val="0"/>
              </a:ext>
            </a:extLst>
          </p:cNvPr>
          <p:cNvGrpSpPr/>
          <p:nvPr/>
        </p:nvGrpSpPr>
        <p:grpSpPr>
          <a:xfrm>
            <a:off x="427038" y="1796263"/>
            <a:ext cx="11559320" cy="258141"/>
            <a:chOff x="365125" y="1387139"/>
            <a:chExt cx="11461118" cy="532678"/>
          </a:xfrm>
        </p:grpSpPr>
        <p:grpSp>
          <p:nvGrpSpPr>
            <p:cNvPr id="63" name="Group 62">
              <a:extLst>
                <a:ext uri="{FF2B5EF4-FFF2-40B4-BE49-F238E27FC236}">
                  <a16:creationId xmlns:a16="http://schemas.microsoft.com/office/drawing/2014/main" id="{92F36D73-A373-4E1B-86D2-C0887C0CF91F}"/>
                </a:ext>
              </a:extLst>
            </p:cNvPr>
            <p:cNvGrpSpPr/>
            <p:nvPr/>
          </p:nvGrpSpPr>
          <p:grpSpPr>
            <a:xfrm>
              <a:off x="365125" y="1630652"/>
              <a:ext cx="11461118" cy="289165"/>
              <a:chOff x="701426" y="1454770"/>
              <a:chExt cx="10236650" cy="704683"/>
            </a:xfrm>
          </p:grpSpPr>
          <p:cxnSp>
            <p:nvCxnSpPr>
              <p:cNvPr id="65" name="Straight Connector 64">
                <a:extLst>
                  <a:ext uri="{FF2B5EF4-FFF2-40B4-BE49-F238E27FC236}">
                    <a16:creationId xmlns:a16="http://schemas.microsoft.com/office/drawing/2014/main" id="{92158800-5481-4B3C-9D6F-9A9040476D8F}"/>
                  </a:ext>
                </a:extLst>
              </p:cNvPr>
              <p:cNvCxnSpPr>
                <a:cxnSpLocks/>
              </p:cNvCxnSpPr>
              <p:nvPr/>
            </p:nvCxnSpPr>
            <p:spPr>
              <a:xfrm>
                <a:off x="701426" y="1454770"/>
                <a:ext cx="10236650" cy="0"/>
              </a:xfrm>
              <a:prstGeom prst="line">
                <a:avLst/>
              </a:prstGeom>
              <a:ln w="19050" cap="sq">
                <a:solidFill>
                  <a:srgbClr val="3B3B4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67F4A63-C5F3-4671-825D-FFCFC330DC04}"/>
                  </a:ext>
                </a:extLst>
              </p:cNvPr>
              <p:cNvCxnSpPr>
                <a:cxnSpLocks/>
              </p:cNvCxnSpPr>
              <p:nvPr/>
            </p:nvCxnSpPr>
            <p:spPr>
              <a:xfrm rot="5400000">
                <a:off x="349085" y="1807112"/>
                <a:ext cx="704683" cy="0"/>
              </a:xfrm>
              <a:prstGeom prst="line">
                <a:avLst/>
              </a:prstGeom>
              <a:ln w="19050" cap="sq">
                <a:solidFill>
                  <a:srgbClr val="3B3B4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FFFFDB1-96F7-49B0-AFD5-5934067864C3}"/>
                  </a:ext>
                </a:extLst>
              </p:cNvPr>
              <p:cNvCxnSpPr>
                <a:cxnSpLocks/>
              </p:cNvCxnSpPr>
              <p:nvPr/>
            </p:nvCxnSpPr>
            <p:spPr>
              <a:xfrm rot="5400000">
                <a:off x="10585734" y="1807112"/>
                <a:ext cx="704683" cy="0"/>
              </a:xfrm>
              <a:prstGeom prst="line">
                <a:avLst/>
              </a:prstGeom>
              <a:ln w="19050" cap="sq">
                <a:solidFill>
                  <a:srgbClr val="3B3B40"/>
                </a:solidFill>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FA208B22-CAA6-4193-9032-3629546826D5}"/>
                </a:ext>
              </a:extLst>
            </p:cNvPr>
            <p:cNvSpPr txBox="1"/>
            <p:nvPr/>
          </p:nvSpPr>
          <p:spPr>
            <a:xfrm>
              <a:off x="4983317" y="1387139"/>
              <a:ext cx="2224733" cy="414228"/>
            </a:xfrm>
            <a:prstGeom prst="rect">
              <a:avLst/>
            </a:prstGeom>
            <a:solidFill>
              <a:schemeClr val="bg1"/>
            </a:solidFill>
            <a:ln>
              <a:noFill/>
            </a:ln>
          </p:spPr>
          <p:txBody>
            <a:bodyPr wrap="square" lIns="0" tIns="52711" rIns="0" bIns="52711" rtlCol="0" anchor="ctr">
              <a:spAutoFit/>
            </a:bodyPr>
            <a:lstStyle/>
            <a:p>
              <a:pPr marL="0" marR="0" lvl="0" indent="-151395" algn="ctr" defTabSz="790845" rtl="0" eaLnBrk="1" fontAlgn="base" latinLnBrk="0" hangingPunct="1">
                <a:lnSpc>
                  <a:spcPct val="100000"/>
                </a:lnSpc>
                <a:spcBef>
                  <a:spcPct val="0"/>
                </a:spcBef>
                <a:spcAft>
                  <a:spcPct val="0"/>
                </a:spcAft>
                <a:buClr>
                  <a:srgbClr val="FFFFFF"/>
                </a:buClr>
                <a:buSzPct val="120000"/>
                <a:buFontTx/>
                <a:buNone/>
                <a:tabLst/>
                <a:defRPr/>
              </a:pPr>
              <a:r>
                <a:rPr kumimoji="0" lang="en-US" sz="2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Implementation</a:t>
              </a:r>
            </a:p>
          </p:txBody>
        </p:sp>
      </p:grpSp>
      <p:sp>
        <p:nvSpPr>
          <p:cNvPr id="39" name="Rectangle 38">
            <a:extLst>
              <a:ext uri="{FF2B5EF4-FFF2-40B4-BE49-F238E27FC236}">
                <a16:creationId xmlns:a16="http://schemas.microsoft.com/office/drawing/2014/main" id="{ABC73B88-3EF7-4F84-B08A-1E71FC2A6A7D}"/>
              </a:ext>
              <a:ext uri="{C183D7F6-B498-43B3-948B-1728B52AA6E4}">
                <adec:decorative xmlns:adec="http://schemas.microsoft.com/office/drawing/2017/decorative" val="1"/>
              </a:ext>
            </a:extLst>
          </p:cNvPr>
          <p:cNvSpPr/>
          <p:nvPr/>
        </p:nvSpPr>
        <p:spPr bwMode="auto">
          <a:xfrm>
            <a:off x="427821" y="2201863"/>
            <a:ext cx="3116365" cy="3788743"/>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DCAFE36-7E08-491F-87CD-2991CA1FC49A}"/>
              </a:ext>
              <a:ext uri="{C183D7F6-B498-43B3-948B-1728B52AA6E4}">
                <adec:decorative xmlns:adec="http://schemas.microsoft.com/office/drawing/2017/decorative" val="1"/>
              </a:ext>
            </a:extLst>
          </p:cNvPr>
          <p:cNvSpPr/>
          <p:nvPr/>
        </p:nvSpPr>
        <p:spPr bwMode="auto">
          <a:xfrm>
            <a:off x="3544186" y="2201863"/>
            <a:ext cx="8465252" cy="3788743"/>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CC28B765-0C6A-44BD-9735-A0906F97F8DB}"/>
              </a:ext>
            </a:extLst>
          </p:cNvPr>
          <p:cNvSpPr txBox="1"/>
          <p:nvPr/>
        </p:nvSpPr>
        <p:spPr>
          <a:xfrm>
            <a:off x="1447330" y="2422095"/>
            <a:ext cx="2599912" cy="646331"/>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Private cloud:</a:t>
            </a:r>
            <a:br>
              <a:rPr kumimoji="0" lang="en-US" sz="2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1758F722-6E65-4064-90CA-4D00771537EB}"/>
              </a:ext>
            </a:extLst>
          </p:cNvPr>
          <p:cNvSpPr txBox="1"/>
          <p:nvPr/>
        </p:nvSpPr>
        <p:spPr>
          <a:xfrm>
            <a:off x="686287" y="3395226"/>
            <a:ext cx="2548627" cy="747897"/>
          </a:xfrm>
          <a:prstGeom prst="rect">
            <a:avLst/>
          </a:prstGeom>
          <a:noFill/>
        </p:spPr>
        <p:txBody>
          <a:bodyPr wrap="square" lIns="0" tIns="0" rIns="0" bIns="0">
            <a:noAutofit/>
          </a:bodyPr>
          <a:lstStyle/>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Workloads</a:t>
            </a:r>
          </a:p>
          <a:p>
            <a:pPr marL="0" marR="0" lvl="1" indent="0" algn="l"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Monetize existing gear</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Retaining non-end-of-life or under-depreciated gear</a:t>
            </a:r>
          </a:p>
          <a:p>
            <a:pPr marL="0" marR="0" lvl="1"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42" name="TextBox 41">
            <a:extLst>
              <a:ext uri="{FF2B5EF4-FFF2-40B4-BE49-F238E27FC236}">
                <a16:creationId xmlns:a16="http://schemas.microsoft.com/office/drawing/2014/main" id="{4CA10789-E2D3-4ED3-8FB6-A54BD2FC3C48}"/>
              </a:ext>
            </a:extLst>
          </p:cNvPr>
          <p:cNvSpPr txBox="1"/>
          <p:nvPr/>
        </p:nvSpPr>
        <p:spPr>
          <a:xfrm>
            <a:off x="4744639" y="2560594"/>
            <a:ext cx="4367611" cy="369332"/>
          </a:xfrm>
          <a:prstGeom prst="rect">
            <a:avLst/>
          </a:prstGeom>
          <a:noFill/>
        </p:spPr>
        <p:txBody>
          <a:bodyPr wrap="square"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Public cloud: off-premises</a:t>
            </a:r>
          </a:p>
        </p:txBody>
      </p:sp>
      <p:grpSp>
        <p:nvGrpSpPr>
          <p:cNvPr id="43" name="Group 42">
            <a:extLst>
              <a:ext uri="{FF2B5EF4-FFF2-40B4-BE49-F238E27FC236}">
                <a16:creationId xmlns:a16="http://schemas.microsoft.com/office/drawing/2014/main" id="{773453A4-3A79-481B-B35B-F0D2CBA7CC1C}"/>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44" name="Freeform 907">
              <a:extLst>
                <a:ext uri="{FF2B5EF4-FFF2-40B4-BE49-F238E27FC236}">
                  <a16:creationId xmlns:a16="http://schemas.microsoft.com/office/drawing/2014/main" id="{EFF1660A-BD4F-43D0-B47B-33BC3AEEF1B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908">
              <a:extLst>
                <a:ext uri="{FF2B5EF4-FFF2-40B4-BE49-F238E27FC236}">
                  <a16:creationId xmlns:a16="http://schemas.microsoft.com/office/drawing/2014/main" id="{C81B2E59-84C6-4E65-B54A-8C139A56878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909">
              <a:extLst>
                <a:ext uri="{FF2B5EF4-FFF2-40B4-BE49-F238E27FC236}">
                  <a16:creationId xmlns:a16="http://schemas.microsoft.com/office/drawing/2014/main" id="{208B8E36-F221-49BA-8385-DC10FE66389B}"/>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910">
              <a:extLst>
                <a:ext uri="{FF2B5EF4-FFF2-40B4-BE49-F238E27FC236}">
                  <a16:creationId xmlns:a16="http://schemas.microsoft.com/office/drawing/2014/main" id="{E343A0F9-7705-4331-9803-78EE86743F74}"/>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911">
              <a:extLst>
                <a:ext uri="{FF2B5EF4-FFF2-40B4-BE49-F238E27FC236}">
                  <a16:creationId xmlns:a16="http://schemas.microsoft.com/office/drawing/2014/main" id="{72055F9E-504A-4FE1-95B0-3F6C7B77BD4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9" name="server 2">
            <a:extLst>
              <a:ext uri="{FF2B5EF4-FFF2-40B4-BE49-F238E27FC236}">
                <a16:creationId xmlns:a16="http://schemas.microsoft.com/office/drawing/2014/main" id="{14CF241F-0F81-40DD-8A88-B0321BE8A1F0}"/>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50" name="AutoShape 11">
              <a:extLst>
                <a:ext uri="{FF2B5EF4-FFF2-40B4-BE49-F238E27FC236}">
                  <a16:creationId xmlns:a16="http://schemas.microsoft.com/office/drawing/2014/main" id="{B7179B60-563F-4A7B-BC3C-B7D1C2560103}"/>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Rectangle 13">
              <a:extLst>
                <a:ext uri="{FF2B5EF4-FFF2-40B4-BE49-F238E27FC236}">
                  <a16:creationId xmlns:a16="http://schemas.microsoft.com/office/drawing/2014/main" id="{FDDA8F14-16FC-47F9-8075-2EDB146989D2}"/>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Rectangle 14">
              <a:extLst>
                <a:ext uri="{FF2B5EF4-FFF2-40B4-BE49-F238E27FC236}">
                  <a16:creationId xmlns:a16="http://schemas.microsoft.com/office/drawing/2014/main" id="{50F7083B-1421-46DC-9E15-949F574EC4D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Rectangle 15">
              <a:extLst>
                <a:ext uri="{FF2B5EF4-FFF2-40B4-BE49-F238E27FC236}">
                  <a16:creationId xmlns:a16="http://schemas.microsoft.com/office/drawing/2014/main" id="{FC7101A6-1423-4B20-A3D4-27EED083838C}"/>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Rectangle 16">
              <a:extLst>
                <a:ext uri="{FF2B5EF4-FFF2-40B4-BE49-F238E27FC236}">
                  <a16:creationId xmlns:a16="http://schemas.microsoft.com/office/drawing/2014/main" id="{39FC280E-0DA8-41A0-95FF-20BFEB51A1B2}"/>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Rectangle 17">
              <a:extLst>
                <a:ext uri="{FF2B5EF4-FFF2-40B4-BE49-F238E27FC236}">
                  <a16:creationId xmlns:a16="http://schemas.microsoft.com/office/drawing/2014/main" id="{A42B7785-E48C-4E84-8D16-C4253DC5042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Rectangle 18">
              <a:extLst>
                <a:ext uri="{FF2B5EF4-FFF2-40B4-BE49-F238E27FC236}">
                  <a16:creationId xmlns:a16="http://schemas.microsoft.com/office/drawing/2014/main" id="{544F7417-0B97-40D9-9681-9F3EF22AB0A7}"/>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19">
              <a:extLst>
                <a:ext uri="{FF2B5EF4-FFF2-40B4-BE49-F238E27FC236}">
                  <a16:creationId xmlns:a16="http://schemas.microsoft.com/office/drawing/2014/main" id="{7B4B7F7B-90A2-4766-9F49-846DBE7EC3EC}"/>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0">
              <a:extLst>
                <a:ext uri="{FF2B5EF4-FFF2-40B4-BE49-F238E27FC236}">
                  <a16:creationId xmlns:a16="http://schemas.microsoft.com/office/drawing/2014/main" id="{00DE3093-5306-4B5D-A7C8-0057C9891B3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1">
              <a:extLst>
                <a:ext uri="{FF2B5EF4-FFF2-40B4-BE49-F238E27FC236}">
                  <a16:creationId xmlns:a16="http://schemas.microsoft.com/office/drawing/2014/main" id="{D797DAFE-BDE2-4831-8AC2-B12CDA67C8F7}"/>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2">
              <a:extLst>
                <a:ext uri="{FF2B5EF4-FFF2-40B4-BE49-F238E27FC236}">
                  <a16:creationId xmlns:a16="http://schemas.microsoft.com/office/drawing/2014/main" id="{22E7CD0A-1A00-4132-A5EA-E10BFC7DBF7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3">
              <a:extLst>
                <a:ext uri="{FF2B5EF4-FFF2-40B4-BE49-F238E27FC236}">
                  <a16:creationId xmlns:a16="http://schemas.microsoft.com/office/drawing/2014/main" id="{75766E2B-0892-4298-8CB1-A1CCBCCC112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4">
              <a:extLst>
                <a:ext uri="{FF2B5EF4-FFF2-40B4-BE49-F238E27FC236}">
                  <a16:creationId xmlns:a16="http://schemas.microsoft.com/office/drawing/2014/main" id="{63FBC789-695E-471F-9C1F-11CEDACC23A5}"/>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241A2CBB-D160-4520-B5DE-7BE384800610}"/>
              </a:ext>
            </a:extLst>
          </p:cNvPr>
          <p:cNvSpPr txBox="1"/>
          <p:nvPr/>
        </p:nvSpPr>
        <p:spPr>
          <a:xfrm>
            <a:off x="3824805" y="3395226"/>
            <a:ext cx="1452045" cy="364365"/>
          </a:xfrm>
          <a:prstGeom prst="rect">
            <a:avLst/>
          </a:prstGeom>
          <a:noFill/>
        </p:spPr>
        <p:txBody>
          <a:bodyPr wrap="square" lIns="0" tIns="0" rIns="0" bIns="0" rtlCol="0">
            <a:no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Existing</a:t>
            </a:r>
          </a:p>
        </p:txBody>
      </p:sp>
      <p:sp>
        <p:nvSpPr>
          <p:cNvPr id="6" name="TextBox 5">
            <a:extLst>
              <a:ext uri="{FF2B5EF4-FFF2-40B4-BE49-F238E27FC236}">
                <a16:creationId xmlns:a16="http://schemas.microsoft.com/office/drawing/2014/main" id="{83307800-A444-4176-B69C-DD757CA3F069}"/>
              </a:ext>
            </a:extLst>
          </p:cNvPr>
          <p:cNvSpPr txBox="1"/>
          <p:nvPr/>
        </p:nvSpPr>
        <p:spPr>
          <a:xfrm>
            <a:off x="3824805" y="4233630"/>
            <a:ext cx="1841988" cy="2769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IaaS</a:t>
            </a:r>
          </a:p>
        </p:txBody>
      </p:sp>
      <p:sp>
        <p:nvSpPr>
          <p:cNvPr id="30" name="TextBox 29">
            <a:extLst>
              <a:ext uri="{FF2B5EF4-FFF2-40B4-BE49-F238E27FC236}">
                <a16:creationId xmlns:a16="http://schemas.microsoft.com/office/drawing/2014/main" id="{28582D29-4633-48C6-B38C-4CBA67C06C0F}"/>
              </a:ext>
            </a:extLst>
          </p:cNvPr>
          <p:cNvSpPr txBox="1"/>
          <p:nvPr/>
        </p:nvSpPr>
        <p:spPr>
          <a:xfrm>
            <a:off x="3824805" y="4711788"/>
            <a:ext cx="2293420" cy="1015663"/>
          </a:xfrm>
          <a:prstGeom prst="rect">
            <a:avLst/>
          </a:prstGeom>
          <a:noFill/>
        </p:spPr>
        <p:txBody>
          <a:bodyPr wrap="square" lIns="0" tIns="0" rIns="0" bIns="0">
            <a:noAutofit/>
          </a:bodyPr>
          <a:lstStyle/>
          <a:p>
            <a:pPr marL="0" marR="0" lvl="0" indent="0" algn="l" defTabSz="790845"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Azure Virtual Machines, Azure VMware Solution, etc.</a:t>
            </a:r>
            <a:endParaRPr kumimoji="0" lang="en-US" sz="1600" b="0" i="0" u="none" strike="noStrike" kern="0" cap="none" spc="0" normalizeH="0" baseline="0" noProof="0" dirty="0">
              <a:ln>
                <a:noFill/>
              </a:ln>
              <a:solidFill>
                <a:srgbClr val="353535"/>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651DBA9C-A07C-47A7-B90F-44AD5816CDC4}"/>
              </a:ext>
            </a:extLst>
          </p:cNvPr>
          <p:cNvSpPr txBox="1"/>
          <p:nvPr/>
        </p:nvSpPr>
        <p:spPr>
          <a:xfrm>
            <a:off x="6532602" y="3395226"/>
            <a:ext cx="1452045" cy="364365"/>
          </a:xfrm>
          <a:prstGeom prst="rect">
            <a:avLst/>
          </a:prstGeom>
          <a:noFill/>
        </p:spPr>
        <p:txBody>
          <a:bodyPr wrap="square" lIns="0" tIns="0" rIns="0" bIns="0" rtlCol="0">
            <a:no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Modern apps</a:t>
            </a:r>
          </a:p>
        </p:txBody>
      </p:sp>
      <p:sp>
        <p:nvSpPr>
          <p:cNvPr id="4" name="TextBox 3">
            <a:extLst>
              <a:ext uri="{FF2B5EF4-FFF2-40B4-BE49-F238E27FC236}">
                <a16:creationId xmlns:a16="http://schemas.microsoft.com/office/drawing/2014/main" id="{B27EDD30-FC08-42D7-A45C-1720E50F0AFF}"/>
              </a:ext>
            </a:extLst>
          </p:cNvPr>
          <p:cNvSpPr txBox="1"/>
          <p:nvPr/>
        </p:nvSpPr>
        <p:spPr>
          <a:xfrm>
            <a:off x="6532602" y="4233630"/>
            <a:ext cx="1841988" cy="2769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PaaS</a:t>
            </a:r>
          </a:p>
        </p:txBody>
      </p:sp>
      <p:sp>
        <p:nvSpPr>
          <p:cNvPr id="32" name="TextBox 31">
            <a:extLst>
              <a:ext uri="{FF2B5EF4-FFF2-40B4-BE49-F238E27FC236}">
                <a16:creationId xmlns:a16="http://schemas.microsoft.com/office/drawing/2014/main" id="{CA26C981-A451-476E-B5AD-496AA0EE8701}"/>
              </a:ext>
            </a:extLst>
          </p:cNvPr>
          <p:cNvSpPr txBox="1"/>
          <p:nvPr/>
        </p:nvSpPr>
        <p:spPr>
          <a:xfrm>
            <a:off x="6532602" y="4711788"/>
            <a:ext cx="2522065" cy="1169551"/>
          </a:xfrm>
          <a:prstGeom prst="rect">
            <a:avLst/>
          </a:prstGeom>
          <a:noFill/>
        </p:spPr>
        <p:txBody>
          <a:bodyPr wrap="square" lIns="0" tIns="0" rIns="0" bIns="0">
            <a:noAutofit/>
          </a:bodyPr>
          <a:lstStyle/>
          <a:p>
            <a:pPr marL="0" marR="0" lvl="0" indent="0" algn="l" defTabSz="790845"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Azure App Service, </a:t>
            </a:r>
            <a:br>
              <a:rPr kumimoji="0" lang="en-US" sz="1600" b="0" i="0" u="none" strike="noStrike" kern="0" cap="none" spc="0" normalizeH="0" baseline="0" noProof="0" dirty="0">
                <a:ln>
                  <a:noFill/>
                </a:ln>
                <a:solidFill>
                  <a:srgbClr val="000000"/>
                </a:solidFill>
                <a:effectLst/>
                <a:uLnTx/>
                <a:uFillTx/>
                <a:latin typeface="Segoe UI"/>
                <a:ea typeface="+mn-ea"/>
                <a:cs typeface="+mn-cs"/>
              </a:rPr>
            </a:br>
            <a:r>
              <a:rPr kumimoji="0" lang="en-US" sz="1600" b="0" i="0" u="none" strike="noStrike" kern="0" cap="none" spc="0" normalizeH="0" baseline="0" noProof="0" dirty="0">
                <a:ln>
                  <a:noFill/>
                </a:ln>
                <a:solidFill>
                  <a:srgbClr val="000000"/>
                </a:solidFill>
                <a:effectLst/>
                <a:uLnTx/>
                <a:uFillTx/>
                <a:latin typeface="Segoe UI"/>
                <a:ea typeface="+mn-ea"/>
                <a:cs typeface="+mn-cs"/>
              </a:rPr>
              <a:t>Azure Kubernetes Service, etc</a:t>
            </a:r>
            <a:r>
              <a:rPr kumimoji="0" lang="en-US" sz="1600" b="0" i="0" u="none" strike="noStrike" kern="0" cap="none" spc="0" normalizeH="0" baseline="0" noProof="0" dirty="0">
                <a:ln>
                  <a:noFill/>
                </a:ln>
                <a:solidFill>
                  <a:srgbClr val="353535"/>
                </a:solidFill>
                <a:effectLst/>
                <a:uLnTx/>
                <a:uFillTx/>
                <a:latin typeface="Segoe UI"/>
                <a:ea typeface="+mn-ea"/>
                <a:cs typeface="+mn-cs"/>
              </a:rPr>
              <a:t>.</a:t>
            </a:r>
          </a:p>
          <a:p>
            <a:pPr marL="0" marR="0" lvl="3"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1DB1D078-32D6-4E6C-A231-95C8B7A28813}"/>
              </a:ext>
            </a:extLst>
          </p:cNvPr>
          <p:cNvSpPr txBox="1"/>
          <p:nvPr/>
        </p:nvSpPr>
        <p:spPr>
          <a:xfrm>
            <a:off x="9240400" y="3395226"/>
            <a:ext cx="1452045" cy="364365"/>
          </a:xfrm>
          <a:prstGeom prst="rect">
            <a:avLst/>
          </a:prstGeom>
          <a:noFill/>
        </p:spPr>
        <p:txBody>
          <a:bodyPr wrap="square" lIns="0" tIns="0" rIns="0" bIns="0" rtlCol="0">
            <a:no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Commodity</a:t>
            </a:r>
          </a:p>
        </p:txBody>
      </p:sp>
      <p:sp>
        <p:nvSpPr>
          <p:cNvPr id="5" name="TextBox 4">
            <a:extLst>
              <a:ext uri="{FF2B5EF4-FFF2-40B4-BE49-F238E27FC236}">
                <a16:creationId xmlns:a16="http://schemas.microsoft.com/office/drawing/2014/main" id="{83B93CF3-F228-4EEB-AE41-E6E596673F64}"/>
              </a:ext>
            </a:extLst>
          </p:cNvPr>
          <p:cNvSpPr txBox="1"/>
          <p:nvPr/>
        </p:nvSpPr>
        <p:spPr>
          <a:xfrm>
            <a:off x="9240400" y="4233630"/>
            <a:ext cx="1841988" cy="2769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SaaS</a:t>
            </a:r>
          </a:p>
        </p:txBody>
      </p:sp>
      <p:sp>
        <p:nvSpPr>
          <p:cNvPr id="34" name="TextBox 33">
            <a:extLst>
              <a:ext uri="{FF2B5EF4-FFF2-40B4-BE49-F238E27FC236}">
                <a16:creationId xmlns:a16="http://schemas.microsoft.com/office/drawing/2014/main" id="{540B82B7-E122-4188-95F3-50EFAB47F3BE}"/>
              </a:ext>
            </a:extLst>
          </p:cNvPr>
          <p:cNvSpPr txBox="1"/>
          <p:nvPr/>
        </p:nvSpPr>
        <p:spPr>
          <a:xfrm>
            <a:off x="9240399" y="4738339"/>
            <a:ext cx="2522065" cy="646331"/>
          </a:xfrm>
          <a:prstGeom prst="rect">
            <a:avLst/>
          </a:prstGeom>
          <a:noFill/>
        </p:spPr>
        <p:txBody>
          <a:bodyPr wrap="square" lIns="0" tIns="0" rIns="0" bIns="0">
            <a:noAutofit/>
          </a:bodyPr>
          <a:lstStyle/>
          <a:p>
            <a:pPr marL="0" marR="0" lvl="0" indent="0" algn="l" defTabSz="790845"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a:ea typeface="+mn-ea"/>
                <a:cs typeface="+mn-cs"/>
              </a:rPr>
              <a:t>Dynamics, Office, Power BI, etc.</a:t>
            </a:r>
          </a:p>
        </p:txBody>
      </p:sp>
      <p:grpSp>
        <p:nvGrpSpPr>
          <p:cNvPr id="9" name="Group 8" descr="Arrow pointing from left to right from private to public cloud&#10;">
            <a:extLst>
              <a:ext uri="{FF2B5EF4-FFF2-40B4-BE49-F238E27FC236}">
                <a16:creationId xmlns:a16="http://schemas.microsoft.com/office/drawing/2014/main" id="{B3386CBA-E7D8-4E4B-9BC0-1BCC0D5671FA}"/>
              </a:ext>
            </a:extLst>
          </p:cNvPr>
          <p:cNvGrpSpPr/>
          <p:nvPr/>
        </p:nvGrpSpPr>
        <p:grpSpPr>
          <a:xfrm>
            <a:off x="427821" y="6027225"/>
            <a:ext cx="11212784" cy="446222"/>
            <a:chOff x="1278471" y="6027225"/>
            <a:chExt cx="10318583" cy="446222"/>
          </a:xfrm>
        </p:grpSpPr>
        <p:pic>
          <p:nvPicPr>
            <p:cNvPr id="73" name="Graphic 72" descr="Caret Left outline">
              <a:extLst>
                <a:ext uri="{FF2B5EF4-FFF2-40B4-BE49-F238E27FC236}">
                  <a16:creationId xmlns:a16="http://schemas.microsoft.com/office/drawing/2014/main" id="{33281824-AB40-4D39-B3DA-EAD4538B07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1150832" y="6027225"/>
              <a:ext cx="446222" cy="446222"/>
            </a:xfrm>
            <a:prstGeom prst="rect">
              <a:avLst/>
            </a:prstGeom>
          </p:spPr>
        </p:pic>
        <p:cxnSp>
          <p:nvCxnSpPr>
            <p:cNvPr id="74" name="Straight Connector 73">
              <a:extLst>
                <a:ext uri="{FF2B5EF4-FFF2-40B4-BE49-F238E27FC236}">
                  <a16:creationId xmlns:a16="http://schemas.microsoft.com/office/drawing/2014/main" id="{DD76C0D1-2B61-4D8A-9161-480636E4A99D}"/>
                </a:ext>
              </a:extLst>
            </p:cNvPr>
            <p:cNvCxnSpPr>
              <a:cxnSpLocks/>
            </p:cNvCxnSpPr>
            <p:nvPr/>
          </p:nvCxnSpPr>
          <p:spPr>
            <a:xfrm>
              <a:off x="1278471" y="6250336"/>
              <a:ext cx="10136461"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904B6A6C-90ED-405A-8FBA-817A1C4B591A}"/>
              </a:ext>
            </a:extLst>
          </p:cNvPr>
          <p:cNvSpPr txBox="1"/>
          <p:nvPr/>
        </p:nvSpPr>
        <p:spPr>
          <a:xfrm>
            <a:off x="3886200" y="6079893"/>
            <a:ext cx="4419600" cy="341632"/>
          </a:xfrm>
          <a:prstGeom prst="rect">
            <a:avLst/>
          </a:prstGeom>
          <a:solidFill>
            <a:schemeClr val="bg1"/>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8D3"/>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Achieve more with every dollar invested</a:t>
            </a:r>
          </a:p>
        </p:txBody>
      </p:sp>
    </p:spTree>
    <p:extLst>
      <p:ext uri="{BB962C8B-B14F-4D97-AF65-F5344CB8AC3E}">
        <p14:creationId xmlns:p14="http://schemas.microsoft.com/office/powerpoint/2010/main" val="1198572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64" presetClass="path" presetSubtype="0" decel="100000" fill="hold" grpId="1" nodeType="withEffect">
                                  <p:stCondLst>
                                    <p:cond delay="0"/>
                                  </p:stCondLst>
                                  <p:childTnLst>
                                    <p:animMotion origin="layout" path="M -6.25E-7 0.06922 L -6.25E-7 -2.22222E-6 " pathEditMode="relative" rAng="0" ptsTypes="AA">
                                      <p:cBhvr>
                                        <p:cTn id="9" dur="500" fill="hold"/>
                                        <p:tgtEl>
                                          <p:spTgt spid="39"/>
                                        </p:tgtEl>
                                        <p:attrNameLst>
                                          <p:attrName>ppt_x</p:attrName>
                                          <p:attrName>ppt_y</p:attrName>
                                        </p:attrNameLst>
                                      </p:cBhvr>
                                      <p:rCtr x="0" y="-3472"/>
                                    </p:animMotion>
                                  </p:childTnLst>
                                </p:cTn>
                              </p:par>
                              <p:par>
                                <p:cTn id="10" presetID="10"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64" presetClass="path" presetSubtype="0" decel="100000" fill="hold" nodeType="withEffect">
                                  <p:stCondLst>
                                    <p:cond delay="0"/>
                                  </p:stCondLst>
                                  <p:childTnLst>
                                    <p:animMotion origin="layout" path="M -1.45833E-6 0.06922 L -1.45833E-6 -3.7037E-6 " pathEditMode="relative" rAng="0" ptsTypes="AA">
                                      <p:cBhvr>
                                        <p:cTn id="14" dur="500" fill="hold"/>
                                        <p:tgtEl>
                                          <p:spTgt spid="49"/>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4" presetClass="path" presetSubtype="0" decel="100000" fill="hold" grpId="1" nodeType="withEffect">
                                  <p:stCondLst>
                                    <p:cond delay="0"/>
                                  </p:stCondLst>
                                  <p:childTnLst>
                                    <p:animMotion origin="layout" path="M -4.16667E-7 0.06921 L -4.16667E-7 -1.48148E-6 " pathEditMode="relative" rAng="0" ptsTypes="AA">
                                      <p:cBhvr>
                                        <p:cTn id="19" dur="500" fill="hold"/>
                                        <p:tgtEl>
                                          <p:spTgt spid="41"/>
                                        </p:tgtEl>
                                        <p:attrNameLst>
                                          <p:attrName>ppt_x</p:attrName>
                                          <p:attrName>ppt_y</p:attrName>
                                        </p:attrNameLst>
                                      </p:cBhvr>
                                      <p:rCtr x="0" y="-3472"/>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64" presetClass="path" presetSubtype="0" decel="100000" fill="hold" grpId="1" nodeType="withEffect">
                                  <p:stCondLst>
                                    <p:cond delay="0"/>
                                  </p:stCondLst>
                                  <p:childTnLst>
                                    <p:animMotion origin="layout" path="M -1.45833E-6 0.06922 L -1.45833E-6 -3.7037E-6 " pathEditMode="relative" rAng="0" ptsTypes="AA">
                                      <p:cBhvr>
                                        <p:cTn id="24" dur="500" fill="hold"/>
                                        <p:tgtEl>
                                          <p:spTgt spid="28"/>
                                        </p:tgtEl>
                                        <p:attrNameLst>
                                          <p:attrName>ppt_x</p:attrName>
                                          <p:attrName>ppt_y</p:attrName>
                                        </p:attrNameLst>
                                      </p:cBhvr>
                                      <p:rCtr x="0" y="-3472"/>
                                    </p:animMotion>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64" presetClass="path" presetSubtype="0" decel="100000" fill="hold" nodeType="withEffect">
                                  <p:stCondLst>
                                    <p:cond delay="0"/>
                                  </p:stCondLst>
                                  <p:childTnLst>
                                    <p:animMotion origin="layout" path="M -1.45833E-6 0.06922 L -1.45833E-6 -3.7037E-6 " pathEditMode="relative" rAng="0" ptsTypes="AA">
                                      <p:cBhvr>
                                        <p:cTn id="30" dur="500" fill="hold"/>
                                        <p:tgtEl>
                                          <p:spTgt spid="43"/>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64" presetClass="path" presetSubtype="0" decel="100000" fill="hold" grpId="1" nodeType="withEffect">
                                  <p:stCondLst>
                                    <p:cond delay="0"/>
                                  </p:stCondLst>
                                  <p:childTnLst>
                                    <p:animMotion origin="layout" path="M 8.33333E-7 0.06921 L 8.33333E-7 -1.48148E-6 " pathEditMode="relative" rAng="0" ptsTypes="AA">
                                      <p:cBhvr>
                                        <p:cTn id="35" dur="500" fill="hold"/>
                                        <p:tgtEl>
                                          <p:spTgt spid="42"/>
                                        </p:tgtEl>
                                        <p:attrNameLst>
                                          <p:attrName>ppt_x</p:attrName>
                                          <p:attrName>ppt_y</p:attrName>
                                        </p:attrNameLst>
                                      </p:cBhvr>
                                      <p:rCtr x="0" y="-3472"/>
                                    </p:animMotion>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64" presetClass="path" presetSubtype="0" decel="100000" fill="hold" grpId="1" nodeType="withEffect">
                                  <p:stCondLst>
                                    <p:cond delay="0"/>
                                  </p:stCondLst>
                                  <p:childTnLst>
                                    <p:animMotion origin="layout" path="M -6.25E-7 0.06922 L -6.25E-7 -2.22222E-6 " pathEditMode="relative" rAng="0" ptsTypes="AA">
                                      <p:cBhvr>
                                        <p:cTn id="40" dur="500" fill="hold"/>
                                        <p:tgtEl>
                                          <p:spTgt spid="40"/>
                                        </p:tgtEl>
                                        <p:attrNameLst>
                                          <p:attrName>ppt_x</p:attrName>
                                          <p:attrName>ppt_y</p:attrName>
                                        </p:attrNameLst>
                                      </p:cBhvr>
                                      <p:rCtr x="0" y="-3472"/>
                                    </p:animMotion>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64" presetClass="path" presetSubtype="0" decel="100000" fill="hold" grpId="1" nodeType="withEffect">
                                  <p:stCondLst>
                                    <p:cond delay="0"/>
                                  </p:stCondLst>
                                  <p:childTnLst>
                                    <p:animMotion origin="layout" path="M 2.91667E-6 0.06921 L 2.91667E-6 2.22222E-6 " pathEditMode="relative" rAng="0" ptsTypes="AA">
                                      <p:cBhvr>
                                        <p:cTn id="46" dur="500" fill="hold"/>
                                        <p:tgtEl>
                                          <p:spTgt spid="36"/>
                                        </p:tgtEl>
                                        <p:attrNameLst>
                                          <p:attrName>ppt_x</p:attrName>
                                          <p:attrName>ppt_y</p:attrName>
                                        </p:attrNameLst>
                                      </p:cBhvr>
                                      <p:rCtr x="0" y="-3472"/>
                                    </p:animMotion>
                                  </p:childTnLst>
                                </p:cTn>
                              </p:par>
                              <p:par>
                                <p:cTn id="47" presetID="10"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64" presetClass="path" presetSubtype="0" decel="100000" fill="hold" grpId="1" nodeType="withEffect">
                                  <p:stCondLst>
                                    <p:cond delay="0"/>
                                  </p:stCondLst>
                                  <p:childTnLst>
                                    <p:animMotion origin="layout" path="M -2.70833E-6 0.06921 L -2.70833E-6 0 " pathEditMode="relative" rAng="0" ptsTypes="AA">
                                      <p:cBhvr>
                                        <p:cTn id="51" dur="500" fill="hold"/>
                                        <p:tgtEl>
                                          <p:spTgt spid="6"/>
                                        </p:tgtEl>
                                        <p:attrNameLst>
                                          <p:attrName>ppt_x</p:attrName>
                                          <p:attrName>ppt_y</p:attrName>
                                        </p:attrNameLst>
                                      </p:cBhvr>
                                      <p:rCtr x="0" y="-3472"/>
                                    </p:animMotion>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64" presetClass="path" presetSubtype="0" decel="100000" fill="hold" grpId="1" nodeType="withEffect">
                                  <p:stCondLst>
                                    <p:cond delay="0"/>
                                  </p:stCondLst>
                                  <p:childTnLst>
                                    <p:animMotion origin="layout" path="M -2.29167E-6 0.06921 L -2.29167E-6 -1.11111E-6 " pathEditMode="relative" rAng="0" ptsTypes="AA">
                                      <p:cBhvr>
                                        <p:cTn id="56" dur="500" fill="hold"/>
                                        <p:tgtEl>
                                          <p:spTgt spid="30"/>
                                        </p:tgtEl>
                                        <p:attrNameLst>
                                          <p:attrName>ppt_x</p:attrName>
                                          <p:attrName>ppt_y</p:attrName>
                                        </p:attrNameLst>
                                      </p:cBhvr>
                                      <p:rCtr x="0" y="-3472"/>
                                    </p:animMotion>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64" presetClass="path" presetSubtype="0" decel="100000" fill="hold" grpId="1" nodeType="withEffect">
                                  <p:stCondLst>
                                    <p:cond delay="0"/>
                                  </p:stCondLst>
                                  <p:childTnLst>
                                    <p:animMotion origin="layout" path="M 1.875E-6 0.06921 L 1.875E-6 0 " pathEditMode="relative" rAng="0" ptsTypes="AA">
                                      <p:cBhvr>
                                        <p:cTn id="62" dur="500" fill="hold"/>
                                        <p:tgtEl>
                                          <p:spTgt spid="4"/>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64" presetClass="path" presetSubtype="0" decel="100000" fill="hold" grpId="1" nodeType="withEffect">
                                  <p:stCondLst>
                                    <p:cond delay="0"/>
                                  </p:stCondLst>
                                  <p:childTnLst>
                                    <p:animMotion origin="layout" path="M -2.5E-6 0.06921 L -2.5E-6 2.22222E-6 " pathEditMode="relative" rAng="0" ptsTypes="AA">
                                      <p:cBhvr>
                                        <p:cTn id="67" dur="500" fill="hold"/>
                                        <p:tgtEl>
                                          <p:spTgt spid="69"/>
                                        </p:tgtEl>
                                        <p:attrNameLst>
                                          <p:attrName>ppt_x</p:attrName>
                                          <p:attrName>ppt_y</p:attrName>
                                        </p:attrNameLst>
                                      </p:cBhvr>
                                      <p:rCtr x="0" y="-3472"/>
                                    </p:animMotion>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64" presetClass="path" presetSubtype="0" decel="100000" fill="hold" grpId="1" nodeType="withEffect">
                                  <p:stCondLst>
                                    <p:cond delay="0"/>
                                  </p:stCondLst>
                                  <p:childTnLst>
                                    <p:animMotion origin="layout" path="M -2.70833E-6 0.06922 L -2.70833E-6 -2.22222E-6 " pathEditMode="relative" rAng="0" ptsTypes="AA">
                                      <p:cBhvr>
                                        <p:cTn id="72" dur="500" fill="hold"/>
                                        <p:tgtEl>
                                          <p:spTgt spid="32"/>
                                        </p:tgtEl>
                                        <p:attrNameLst>
                                          <p:attrName>ppt_x</p:attrName>
                                          <p:attrName>ppt_y</p:attrName>
                                        </p:attrNameLst>
                                      </p:cBhvr>
                                      <p:rCtr x="0" y="-3472"/>
                                    </p:animMotion>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64" presetClass="path" presetSubtype="0" decel="100000" fill="hold" grpId="1" nodeType="withEffect">
                                  <p:stCondLst>
                                    <p:cond delay="0"/>
                                  </p:stCondLst>
                                  <p:childTnLst>
                                    <p:animMotion origin="layout" path="M -3.54167E-6 0.06921 L -3.54167E-6 0 " pathEditMode="relative" rAng="0" ptsTypes="AA">
                                      <p:cBhvr>
                                        <p:cTn id="78" dur="500" fill="hold"/>
                                        <p:tgtEl>
                                          <p:spTgt spid="5"/>
                                        </p:tgtEl>
                                        <p:attrNameLst>
                                          <p:attrName>ppt_x</p:attrName>
                                          <p:attrName>ppt_y</p:attrName>
                                        </p:attrNameLst>
                                      </p:cBhvr>
                                      <p:rCtr x="0" y="-3472"/>
                                    </p:animMotion>
                                  </p:childTnLst>
                                </p:cTn>
                              </p:par>
                              <p:par>
                                <p:cTn id="79" presetID="10"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par>
                                <p:cTn id="82" presetID="64" presetClass="path" presetSubtype="0" decel="100000" fill="hold" grpId="1" nodeType="withEffect">
                                  <p:stCondLst>
                                    <p:cond delay="0"/>
                                  </p:stCondLst>
                                  <p:childTnLst>
                                    <p:animMotion origin="layout" path="M 1.875E-6 0.06922 L 1.875E-6 -2.96296E-6 " pathEditMode="relative" rAng="0" ptsTypes="AA">
                                      <p:cBhvr>
                                        <p:cTn id="83" dur="500" fill="hold"/>
                                        <p:tgtEl>
                                          <p:spTgt spid="34"/>
                                        </p:tgtEl>
                                        <p:attrNameLst>
                                          <p:attrName>ppt_x</p:attrName>
                                          <p:attrName>ppt_y</p:attrName>
                                        </p:attrNameLst>
                                      </p:cBhvr>
                                      <p:rCtr x="0" y="-3472"/>
                                    </p:animMotion>
                                  </p:childTnLst>
                                </p:cTn>
                              </p:par>
                              <p:par>
                                <p:cTn id="84" presetID="10" presetClass="entr" presetSubtype="0" fill="hold" grpId="0" nodeType="with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childTnLst>
                                </p:cTn>
                              </p:par>
                              <p:par>
                                <p:cTn id="87" presetID="64" presetClass="path" presetSubtype="0" decel="100000" fill="hold" grpId="1" nodeType="withEffect">
                                  <p:stCondLst>
                                    <p:cond delay="0"/>
                                  </p:stCondLst>
                                  <p:childTnLst>
                                    <p:animMotion origin="layout" path="M 2.08333E-6 0.06921 L 2.08333E-6 2.22222E-6 " pathEditMode="relative" rAng="0" ptsTypes="AA">
                                      <p:cBhvr>
                                        <p:cTn id="88" dur="500" fill="hold"/>
                                        <p:tgtEl>
                                          <p:spTgt spid="70"/>
                                        </p:tgtEl>
                                        <p:attrNameLst>
                                          <p:attrName>ppt_x</p:attrName>
                                          <p:attrName>ppt_y</p:attrName>
                                        </p:attrNameLst>
                                      </p:cBhvr>
                                      <p:rCtr x="0" y="-3472"/>
                                    </p:animMotion>
                                  </p:childTnLst>
                                </p:cTn>
                              </p:par>
                            </p:childTnLst>
                          </p:cTn>
                        </p:par>
                        <p:par>
                          <p:cTn id="89" fill="hold">
                            <p:stCondLst>
                              <p:cond delay="2500"/>
                            </p:stCondLst>
                            <p:childTnLst>
                              <p:par>
                                <p:cTn id="90" presetID="16" presetClass="entr" presetSubtype="37" fill="hold" nodeType="after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barn(outVertical)">
                                      <p:cBhvr>
                                        <p:cTn id="92" dur="500"/>
                                        <p:tgtEl>
                                          <p:spTgt spid="37"/>
                                        </p:tgtEl>
                                      </p:cBhvr>
                                    </p:animEffect>
                                  </p:childTnLst>
                                </p:cTn>
                              </p:par>
                            </p:childTnLst>
                          </p:cTn>
                        </p:par>
                        <p:par>
                          <p:cTn id="93" fill="hold">
                            <p:stCondLst>
                              <p:cond delay="3000"/>
                            </p:stCondLst>
                            <p:childTnLst>
                              <p:par>
                                <p:cTn id="94" presetID="2" presetClass="entr" presetSubtype="8" fill="hold" nodeType="afterEffect">
                                  <p:stCondLst>
                                    <p:cond delay="0"/>
                                  </p:stCondLst>
                                  <p:childTnLst>
                                    <p:set>
                                      <p:cBhvr>
                                        <p:cTn id="95" dur="1" fill="hold">
                                          <p:stCondLst>
                                            <p:cond delay="0"/>
                                          </p:stCondLst>
                                        </p:cTn>
                                        <p:tgtEl>
                                          <p:spTgt spid="9"/>
                                        </p:tgtEl>
                                        <p:attrNameLst>
                                          <p:attrName>style.visibility</p:attrName>
                                        </p:attrNameLst>
                                      </p:cBhvr>
                                      <p:to>
                                        <p:strVal val="visible"/>
                                      </p:to>
                                    </p:set>
                                    <p:anim calcmode="lin" valueType="num">
                                      <p:cBhvr additive="base">
                                        <p:cTn id="96" dur="500" fill="hold"/>
                                        <p:tgtEl>
                                          <p:spTgt spid="9"/>
                                        </p:tgtEl>
                                        <p:attrNameLst>
                                          <p:attrName>ppt_x</p:attrName>
                                        </p:attrNameLst>
                                      </p:cBhvr>
                                      <p:tavLst>
                                        <p:tav tm="0">
                                          <p:val>
                                            <p:strVal val="0-#ppt_w/2"/>
                                          </p:val>
                                        </p:tav>
                                        <p:tav tm="100000">
                                          <p:val>
                                            <p:strVal val="#ppt_x"/>
                                          </p:val>
                                        </p:tav>
                                      </p:tavLst>
                                    </p:anim>
                                    <p:anim calcmode="lin" valueType="num">
                                      <p:cBhvr additive="base">
                                        <p:cTn id="97" dur="500" fill="hold"/>
                                        <p:tgtEl>
                                          <p:spTgt spid="9"/>
                                        </p:tgtEl>
                                        <p:attrNameLst>
                                          <p:attrName>ppt_y</p:attrName>
                                        </p:attrNameLst>
                                      </p:cBhvr>
                                      <p:tavLst>
                                        <p:tav tm="0">
                                          <p:val>
                                            <p:strVal val="#ppt_y"/>
                                          </p:val>
                                        </p:tav>
                                        <p:tav tm="100000">
                                          <p:val>
                                            <p:strVal val="#ppt_y"/>
                                          </p:val>
                                        </p:tav>
                                      </p:tavLst>
                                    </p:anim>
                                  </p:childTnLst>
                                </p:cTn>
                              </p:par>
                              <p:par>
                                <p:cTn id="98" presetID="2" presetClass="entr" presetSubtype="8" fill="hold" grpId="0" nodeType="withEffect">
                                  <p:stCondLst>
                                    <p:cond delay="0"/>
                                  </p:stCondLst>
                                  <p:childTnLst>
                                    <p:set>
                                      <p:cBhvr>
                                        <p:cTn id="99" dur="1" fill="hold">
                                          <p:stCondLst>
                                            <p:cond delay="0"/>
                                          </p:stCondLst>
                                        </p:cTn>
                                        <p:tgtEl>
                                          <p:spTgt spid="68"/>
                                        </p:tgtEl>
                                        <p:attrNameLst>
                                          <p:attrName>style.visibility</p:attrName>
                                        </p:attrNameLst>
                                      </p:cBhvr>
                                      <p:to>
                                        <p:strVal val="visible"/>
                                      </p:to>
                                    </p:set>
                                    <p:anim calcmode="lin" valueType="num">
                                      <p:cBhvr additive="base">
                                        <p:cTn id="100" dur="500" fill="hold"/>
                                        <p:tgtEl>
                                          <p:spTgt spid="68"/>
                                        </p:tgtEl>
                                        <p:attrNameLst>
                                          <p:attrName>ppt_x</p:attrName>
                                        </p:attrNameLst>
                                      </p:cBhvr>
                                      <p:tavLst>
                                        <p:tav tm="0">
                                          <p:val>
                                            <p:strVal val="0-#ppt_w/2"/>
                                          </p:val>
                                        </p:tav>
                                        <p:tav tm="100000">
                                          <p:val>
                                            <p:strVal val="#ppt_x"/>
                                          </p:val>
                                        </p:tav>
                                      </p:tavLst>
                                    </p:anim>
                                    <p:anim calcmode="lin" valueType="num">
                                      <p:cBhvr additive="base">
                                        <p:cTn id="101"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1" grpId="0"/>
      <p:bldP spid="41" grpId="1"/>
      <p:bldP spid="28" grpId="0"/>
      <p:bldP spid="28" grpId="1"/>
      <p:bldP spid="42" grpId="0"/>
      <p:bldP spid="42" grpId="1"/>
      <p:bldP spid="36" grpId="0"/>
      <p:bldP spid="36" grpId="1"/>
      <p:bldP spid="6" grpId="0"/>
      <p:bldP spid="6" grpId="1"/>
      <p:bldP spid="30" grpId="0"/>
      <p:bldP spid="30" grpId="1"/>
      <p:bldP spid="69" grpId="0"/>
      <p:bldP spid="69" grpId="1"/>
      <p:bldP spid="4" grpId="0"/>
      <p:bldP spid="4" grpId="1"/>
      <p:bldP spid="32" grpId="0"/>
      <p:bldP spid="32" grpId="1"/>
      <p:bldP spid="70" grpId="0"/>
      <p:bldP spid="70" grpId="1"/>
      <p:bldP spid="5" grpId="0"/>
      <p:bldP spid="5" grpId="1"/>
      <p:bldP spid="34" grpId="0"/>
      <p:bldP spid="34" grpId="1"/>
      <p:bldP spid="6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Creating your business case</a:t>
            </a:r>
            <a:endParaRPr lang="en-US" sz="4000" dirty="0"/>
          </a:p>
        </p:txBody>
      </p:sp>
    </p:spTree>
    <p:extLst>
      <p:ext uri="{BB962C8B-B14F-4D97-AF65-F5344CB8AC3E}">
        <p14:creationId xmlns:p14="http://schemas.microsoft.com/office/powerpoint/2010/main" val="14690348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Segoe UI Semibold (headings)"/>
              </a:rPr>
              <a:t>Consider your business case</a:t>
            </a:r>
          </a:p>
        </p:txBody>
      </p:sp>
      <p:sp>
        <p:nvSpPr>
          <p:cNvPr id="43" name="TextBox 42">
            <a:extLst>
              <a:ext uri="{FF2B5EF4-FFF2-40B4-BE49-F238E27FC236}">
                <a16:creationId xmlns:a16="http://schemas.microsoft.com/office/drawing/2014/main" id="{E19EAF9E-04C8-49C3-BA63-8B16E2FCF678}"/>
              </a:ext>
            </a:extLst>
          </p:cNvPr>
          <p:cNvSpPr txBox="1"/>
          <p:nvPr/>
        </p:nvSpPr>
        <p:spPr>
          <a:xfrm>
            <a:off x="455995" y="1212355"/>
            <a:ext cx="11713756"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What are the key components of a business case?</a:t>
            </a:r>
          </a:p>
        </p:txBody>
      </p:sp>
      <p:grpSp>
        <p:nvGrpSpPr>
          <p:cNvPr id="38" name="assistance">
            <a:extLst>
              <a:ext uri="{FF2B5EF4-FFF2-40B4-BE49-F238E27FC236}">
                <a16:creationId xmlns:a16="http://schemas.microsoft.com/office/drawing/2014/main" id="{CF12B3A4-5A24-48F4-A06E-BF010F933BA6}"/>
              </a:ext>
              <a:ext uri="{C183D7F6-B498-43B3-948B-1728B52AA6E4}">
                <adec:decorative xmlns:adec="http://schemas.microsoft.com/office/drawing/2017/decorative" val="1"/>
              </a:ext>
            </a:extLst>
          </p:cNvPr>
          <p:cNvGrpSpPr/>
          <p:nvPr/>
        </p:nvGrpSpPr>
        <p:grpSpPr>
          <a:xfrm>
            <a:off x="884301" y="2201863"/>
            <a:ext cx="319275" cy="355170"/>
            <a:chOff x="5388740" y="3006662"/>
            <a:chExt cx="361186" cy="401793"/>
          </a:xfrm>
        </p:grpSpPr>
        <p:sp>
          <p:nvSpPr>
            <p:cNvPr id="39" name="Rectangle 86">
              <a:extLst>
                <a:ext uri="{FF2B5EF4-FFF2-40B4-BE49-F238E27FC236}">
                  <a16:creationId xmlns:a16="http://schemas.microsoft.com/office/drawing/2014/main" id="{53505D42-0040-4FA6-BC53-543CA07C8960}"/>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87">
              <a:extLst>
                <a:ext uri="{FF2B5EF4-FFF2-40B4-BE49-F238E27FC236}">
                  <a16:creationId xmlns:a16="http://schemas.microsoft.com/office/drawing/2014/main" id="{6F3A5575-FF3C-4B4D-875F-0554E18A91ED}"/>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88">
              <a:extLst>
                <a:ext uri="{FF2B5EF4-FFF2-40B4-BE49-F238E27FC236}">
                  <a16:creationId xmlns:a16="http://schemas.microsoft.com/office/drawing/2014/main" id="{8E6688A7-B7D8-4087-AEB0-6255DB7295C2}"/>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DF0EDF77-C0A3-44BD-98E6-77BBB1BE7F0F}"/>
              </a:ext>
            </a:extLst>
          </p:cNvPr>
          <p:cNvSpPr txBox="1"/>
          <p:nvPr/>
        </p:nvSpPr>
        <p:spPr>
          <a:xfrm>
            <a:off x="1631628" y="2240949"/>
            <a:ext cx="4565160"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Environment scope (technical and financial)</a:t>
            </a:r>
          </a:p>
        </p:txBody>
      </p:sp>
      <p:grpSp>
        <p:nvGrpSpPr>
          <p:cNvPr id="44" name="data 4">
            <a:extLst>
              <a:ext uri="{FF2B5EF4-FFF2-40B4-BE49-F238E27FC236}">
                <a16:creationId xmlns:a16="http://schemas.microsoft.com/office/drawing/2014/main" id="{85792333-3350-45BE-B2E6-F6B15FF17BA8}"/>
              </a:ext>
              <a:ext uri="{C183D7F6-B498-43B3-948B-1728B52AA6E4}">
                <adec:decorative xmlns:adec="http://schemas.microsoft.com/office/drawing/2017/decorative" val="1"/>
              </a:ext>
            </a:extLst>
          </p:cNvPr>
          <p:cNvGrpSpPr/>
          <p:nvPr/>
        </p:nvGrpSpPr>
        <p:grpSpPr>
          <a:xfrm>
            <a:off x="898833" y="2937185"/>
            <a:ext cx="290211" cy="307218"/>
            <a:chOff x="2634513" y="3079730"/>
            <a:chExt cx="351636" cy="372246"/>
          </a:xfrm>
        </p:grpSpPr>
        <p:sp>
          <p:nvSpPr>
            <p:cNvPr id="45" name="Freeform: Shape 44">
              <a:extLst>
                <a:ext uri="{FF2B5EF4-FFF2-40B4-BE49-F238E27FC236}">
                  <a16:creationId xmlns:a16="http://schemas.microsoft.com/office/drawing/2014/main" id="{622171D4-F71D-4226-88FA-F371F07032FC}"/>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6CEF5A9-30D9-4CEB-9DBD-DDF53DA5BE4E}"/>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4C1A1D6-E4ED-4F75-BCF5-C22F8F76C8E4}"/>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9435A3-71E4-411C-88E7-796CDEA72980}"/>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BFA5725-B278-4934-B3B8-575FFD292E17}"/>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1F88002-E336-4DED-A019-4A8146A15DDA}"/>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C37D0328-E2C7-4D07-8D1D-B3348F031029}"/>
              </a:ext>
            </a:extLst>
          </p:cNvPr>
          <p:cNvSpPr txBox="1"/>
          <p:nvPr/>
        </p:nvSpPr>
        <p:spPr>
          <a:xfrm>
            <a:off x="1641390" y="2952366"/>
            <a:ext cx="4092082"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Baseline financial data: cost to run today</a:t>
            </a:r>
          </a:p>
        </p:txBody>
      </p:sp>
      <p:grpSp>
        <p:nvGrpSpPr>
          <p:cNvPr id="53" name="cost control">
            <a:extLst>
              <a:ext uri="{FF2B5EF4-FFF2-40B4-BE49-F238E27FC236}">
                <a16:creationId xmlns:a16="http://schemas.microsoft.com/office/drawing/2014/main" id="{F3830624-6B29-4703-B00B-1B5F054FA8D8}"/>
              </a:ext>
              <a:ext uri="{C183D7F6-B498-43B3-948B-1728B52AA6E4}">
                <adec:decorative xmlns:adec="http://schemas.microsoft.com/office/drawing/2017/decorative" val="1"/>
              </a:ext>
            </a:extLst>
          </p:cNvPr>
          <p:cNvGrpSpPr/>
          <p:nvPr/>
        </p:nvGrpSpPr>
        <p:grpSpPr>
          <a:xfrm>
            <a:off x="869725" y="3626850"/>
            <a:ext cx="348426" cy="348426"/>
            <a:chOff x="5336111" y="3021278"/>
            <a:chExt cx="411480" cy="411480"/>
          </a:xfrm>
        </p:grpSpPr>
        <p:sp>
          <p:nvSpPr>
            <p:cNvPr id="54" name="Freeform: Shape 53">
              <a:extLst>
                <a:ext uri="{FF2B5EF4-FFF2-40B4-BE49-F238E27FC236}">
                  <a16:creationId xmlns:a16="http://schemas.microsoft.com/office/drawing/2014/main" id="{8AE7D46B-0B52-47F8-B4DE-DC8D6A198524}"/>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0790D82-61BB-4671-8F77-4601EBB6F7D4}"/>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EA7BCE7F-C333-4400-8EF3-0BBD9502CA68}"/>
              </a:ext>
            </a:extLst>
          </p:cNvPr>
          <p:cNvSpPr txBox="1"/>
          <p:nvPr/>
        </p:nvSpPr>
        <p:spPr>
          <a:xfrm>
            <a:off x="1631628" y="3663783"/>
            <a:ext cx="5181483"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Projections: on-premises costs in on-prem scenario</a:t>
            </a:r>
          </a:p>
        </p:txBody>
      </p:sp>
      <p:grpSp>
        <p:nvGrpSpPr>
          <p:cNvPr id="58" name="protection against unplanned costs">
            <a:extLst>
              <a:ext uri="{FF2B5EF4-FFF2-40B4-BE49-F238E27FC236}">
                <a16:creationId xmlns:a16="http://schemas.microsoft.com/office/drawing/2014/main" id="{41FB1E20-EB62-4EF3-BEE3-9BCBB949FCE2}"/>
              </a:ext>
              <a:ext uri="{C183D7F6-B498-43B3-948B-1728B52AA6E4}">
                <adec:decorative xmlns:adec="http://schemas.microsoft.com/office/drawing/2017/decorative" val="1"/>
              </a:ext>
            </a:extLst>
          </p:cNvPr>
          <p:cNvGrpSpPr>
            <a:grpSpLocks noChangeAspect="1"/>
          </p:cNvGrpSpPr>
          <p:nvPr/>
        </p:nvGrpSpPr>
        <p:grpSpPr bwMode="auto">
          <a:xfrm>
            <a:off x="867343" y="4337104"/>
            <a:ext cx="353190" cy="353190"/>
            <a:chOff x="4596" y="773"/>
            <a:chExt cx="260" cy="260"/>
          </a:xfrm>
        </p:grpSpPr>
        <p:sp>
          <p:nvSpPr>
            <p:cNvPr id="59" name="AutoShape 69">
              <a:extLst>
                <a:ext uri="{FF2B5EF4-FFF2-40B4-BE49-F238E27FC236}">
                  <a16:creationId xmlns:a16="http://schemas.microsoft.com/office/drawing/2014/main" id="{7165DF1E-C7D6-42DC-ACE1-418E82B80EC0}"/>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71">
              <a:extLst>
                <a:ext uri="{FF2B5EF4-FFF2-40B4-BE49-F238E27FC236}">
                  <a16:creationId xmlns:a16="http://schemas.microsoft.com/office/drawing/2014/main" id="{ABF5909F-9931-4CED-A009-D1E5360D2C6E}"/>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72">
              <a:extLst>
                <a:ext uri="{FF2B5EF4-FFF2-40B4-BE49-F238E27FC236}">
                  <a16:creationId xmlns:a16="http://schemas.microsoft.com/office/drawing/2014/main" id="{93F859EE-9D20-4E02-8199-381BA5F3A93C}"/>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73">
              <a:extLst>
                <a:ext uri="{FF2B5EF4-FFF2-40B4-BE49-F238E27FC236}">
                  <a16:creationId xmlns:a16="http://schemas.microsoft.com/office/drawing/2014/main" id="{732B3A2D-AB92-407B-A105-5459414C4EFB}"/>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74">
              <a:extLst>
                <a:ext uri="{FF2B5EF4-FFF2-40B4-BE49-F238E27FC236}">
                  <a16:creationId xmlns:a16="http://schemas.microsoft.com/office/drawing/2014/main" id="{344FBF12-B629-47AA-AD15-95623BA5D7CB}"/>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75">
              <a:extLst>
                <a:ext uri="{FF2B5EF4-FFF2-40B4-BE49-F238E27FC236}">
                  <a16:creationId xmlns:a16="http://schemas.microsoft.com/office/drawing/2014/main" id="{726FD4D5-D92C-49BF-B83F-1A84ECF1C92D}"/>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Box 64">
            <a:extLst>
              <a:ext uri="{FF2B5EF4-FFF2-40B4-BE49-F238E27FC236}">
                <a16:creationId xmlns:a16="http://schemas.microsoft.com/office/drawing/2014/main" id="{301D00AE-7207-4986-BBA9-ADCC42CD0674}"/>
              </a:ext>
            </a:extLst>
          </p:cNvPr>
          <p:cNvSpPr txBox="1"/>
          <p:nvPr/>
        </p:nvSpPr>
        <p:spPr>
          <a:xfrm>
            <a:off x="1631628" y="4375200"/>
            <a:ext cx="4872103"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Projections: on-premises costs in Azure scenario</a:t>
            </a:r>
          </a:p>
        </p:txBody>
      </p:sp>
      <p:grpSp>
        <p:nvGrpSpPr>
          <p:cNvPr id="67" name="works with CI/CD 2">
            <a:extLst>
              <a:ext uri="{FF2B5EF4-FFF2-40B4-BE49-F238E27FC236}">
                <a16:creationId xmlns:a16="http://schemas.microsoft.com/office/drawing/2014/main" id="{7AEDABFC-247D-4EEB-B1A4-247759F4C45E}"/>
              </a:ext>
              <a:ext uri="{C183D7F6-B498-43B3-948B-1728B52AA6E4}">
                <adec:decorative xmlns:adec="http://schemas.microsoft.com/office/drawing/2017/decorative" val="1"/>
              </a:ext>
            </a:extLst>
          </p:cNvPr>
          <p:cNvGrpSpPr>
            <a:grpSpLocks noChangeAspect="1"/>
          </p:cNvGrpSpPr>
          <p:nvPr/>
        </p:nvGrpSpPr>
        <p:grpSpPr bwMode="auto">
          <a:xfrm>
            <a:off x="824070" y="5049115"/>
            <a:ext cx="439737" cy="334963"/>
            <a:chOff x="2229" y="1386"/>
            <a:chExt cx="277" cy="211"/>
          </a:xfrm>
        </p:grpSpPr>
        <p:sp>
          <p:nvSpPr>
            <p:cNvPr id="68" name="AutoShape 140">
              <a:extLst>
                <a:ext uri="{FF2B5EF4-FFF2-40B4-BE49-F238E27FC236}">
                  <a16:creationId xmlns:a16="http://schemas.microsoft.com/office/drawing/2014/main" id="{952CED66-38E6-49D6-B7ED-D71EC61B114A}"/>
                </a:ext>
              </a:extLst>
            </p:cNvPr>
            <p:cNvSpPr>
              <a:spLocks noChangeAspect="1" noChangeArrowheads="1" noTextEdit="1"/>
            </p:cNvSpPr>
            <p:nvPr/>
          </p:nvSpPr>
          <p:spPr bwMode="auto">
            <a:xfrm>
              <a:off x="2229" y="1386"/>
              <a:ext cx="27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42">
              <a:extLst>
                <a:ext uri="{FF2B5EF4-FFF2-40B4-BE49-F238E27FC236}">
                  <a16:creationId xmlns:a16="http://schemas.microsoft.com/office/drawing/2014/main" id="{23E578AA-4AB9-4F95-A876-023E966EAEA5}"/>
                </a:ext>
              </a:extLst>
            </p:cNvPr>
            <p:cNvSpPr>
              <a:spLocks noChangeArrowheads="1"/>
            </p:cNvSpPr>
            <p:nvPr/>
          </p:nvSpPr>
          <p:spPr bwMode="auto">
            <a:xfrm>
              <a:off x="2230" y="1541"/>
              <a:ext cx="241"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43">
              <a:extLst>
                <a:ext uri="{FF2B5EF4-FFF2-40B4-BE49-F238E27FC236}">
                  <a16:creationId xmlns:a16="http://schemas.microsoft.com/office/drawing/2014/main" id="{EB39312B-6A04-45BB-B3FF-218FBD581CBC}"/>
                </a:ext>
              </a:extLst>
            </p:cNvPr>
            <p:cNvSpPr>
              <a:spLocks noChangeArrowheads="1"/>
            </p:cNvSpPr>
            <p:nvPr/>
          </p:nvSpPr>
          <p:spPr bwMode="auto">
            <a:xfrm>
              <a:off x="2230" y="1482"/>
              <a:ext cx="43" cy="4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44">
              <a:extLst>
                <a:ext uri="{FF2B5EF4-FFF2-40B4-BE49-F238E27FC236}">
                  <a16:creationId xmlns:a16="http://schemas.microsoft.com/office/drawing/2014/main" id="{BDE339DC-69E7-4FA3-B030-7F0194B753D3}"/>
                </a:ext>
              </a:extLst>
            </p:cNvPr>
            <p:cNvSpPr>
              <a:spLocks noChangeArrowheads="1"/>
            </p:cNvSpPr>
            <p:nvPr/>
          </p:nvSpPr>
          <p:spPr bwMode="auto">
            <a:xfrm>
              <a:off x="2288" y="1423"/>
              <a:ext cx="43" cy="1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45">
              <a:extLst>
                <a:ext uri="{FF2B5EF4-FFF2-40B4-BE49-F238E27FC236}">
                  <a16:creationId xmlns:a16="http://schemas.microsoft.com/office/drawing/2014/main" id="{3412D3B6-F93D-49D8-A9B9-A7528B5C11DA}"/>
                </a:ext>
              </a:extLst>
            </p:cNvPr>
            <p:cNvSpPr>
              <a:spLocks noChangeArrowheads="1"/>
            </p:cNvSpPr>
            <p:nvPr/>
          </p:nvSpPr>
          <p:spPr bwMode="auto">
            <a:xfrm>
              <a:off x="2344" y="1460"/>
              <a:ext cx="44" cy="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46">
              <a:extLst>
                <a:ext uri="{FF2B5EF4-FFF2-40B4-BE49-F238E27FC236}">
                  <a16:creationId xmlns:a16="http://schemas.microsoft.com/office/drawing/2014/main" id="{BFEEC49E-F18B-4AF6-A260-2DCF841DC7C3}"/>
                </a:ext>
              </a:extLst>
            </p:cNvPr>
            <p:cNvSpPr>
              <a:spLocks noChangeArrowheads="1"/>
            </p:cNvSpPr>
            <p:nvPr/>
          </p:nvSpPr>
          <p:spPr bwMode="auto">
            <a:xfrm>
              <a:off x="2403" y="1387"/>
              <a:ext cx="44" cy="1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47">
              <a:extLst>
                <a:ext uri="{FF2B5EF4-FFF2-40B4-BE49-F238E27FC236}">
                  <a16:creationId xmlns:a16="http://schemas.microsoft.com/office/drawing/2014/main" id="{D52DBB02-F37C-4178-9570-8CBA8E3C6BF4}"/>
                </a:ext>
              </a:extLst>
            </p:cNvPr>
            <p:cNvSpPr>
              <a:spLocks/>
            </p:cNvSpPr>
            <p:nvPr/>
          </p:nvSpPr>
          <p:spPr bwMode="auto">
            <a:xfrm>
              <a:off x="2463" y="1514"/>
              <a:ext cx="42" cy="83"/>
            </a:xfrm>
            <a:custGeom>
              <a:avLst/>
              <a:gdLst>
                <a:gd name="T0" fmla="*/ 0 w 42"/>
                <a:gd name="T1" fmla="*/ 0 h 83"/>
                <a:gd name="T2" fmla="*/ 42 w 42"/>
                <a:gd name="T3" fmla="*/ 41 h 83"/>
                <a:gd name="T4" fmla="*/ 0 w 42"/>
                <a:gd name="T5" fmla="*/ 83 h 83"/>
                <a:gd name="T6" fmla="*/ 0 w 42"/>
                <a:gd name="T7" fmla="*/ 0 h 83"/>
              </a:gdLst>
              <a:ahLst/>
              <a:cxnLst>
                <a:cxn ang="0">
                  <a:pos x="T0" y="T1"/>
                </a:cxn>
                <a:cxn ang="0">
                  <a:pos x="T2" y="T3"/>
                </a:cxn>
                <a:cxn ang="0">
                  <a:pos x="T4" y="T5"/>
                </a:cxn>
                <a:cxn ang="0">
                  <a:pos x="T6" y="T7"/>
                </a:cxn>
              </a:cxnLst>
              <a:rect l="0" t="0" r="r" b="b"/>
              <a:pathLst>
                <a:path w="42" h="83">
                  <a:moveTo>
                    <a:pt x="0" y="0"/>
                  </a:moveTo>
                  <a:lnTo>
                    <a:pt x="42" y="41"/>
                  </a:lnTo>
                  <a:lnTo>
                    <a:pt x="0" y="83"/>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CC2DD5BD-07C5-4D58-B245-0B4304217A02}"/>
              </a:ext>
            </a:extLst>
          </p:cNvPr>
          <p:cNvSpPr txBox="1"/>
          <p:nvPr/>
        </p:nvSpPr>
        <p:spPr>
          <a:xfrm>
            <a:off x="1631628" y="5040898"/>
            <a:ext cx="5989204" cy="276999"/>
          </a:xfrm>
          <a:prstGeom prst="rect">
            <a:avLst/>
          </a:prstGeom>
          <a:noFill/>
        </p:spPr>
        <p:txBody>
          <a:bodyPr wrap="non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Projections: migration timeline and Azure costs (optimized)</a:t>
            </a:r>
          </a:p>
        </p:txBody>
      </p:sp>
    </p:spTree>
    <p:extLst>
      <p:ext uri="{BB962C8B-B14F-4D97-AF65-F5344CB8AC3E}">
        <p14:creationId xmlns:p14="http://schemas.microsoft.com/office/powerpoint/2010/main" val="18971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38"/>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42"/>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44"/>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64" presetClass="path" presetSubtype="0" decel="100000" fill="hold" grpId="1" nodeType="withEffect">
                                  <p:stCondLst>
                                    <p:cond delay="0"/>
                                  </p:stCondLst>
                                  <p:childTnLst>
                                    <p:animMotion origin="layout" path="M -1.45833E-6 0.06922 L -1.45833E-6 -3.7037E-6 " pathEditMode="relative" rAng="0" ptsTypes="AA">
                                      <p:cBhvr>
                                        <p:cTn id="25" dur="500" fill="hold"/>
                                        <p:tgtEl>
                                          <p:spTgt spid="51"/>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64" presetClass="path" presetSubtype="0" decel="100000" fill="hold" nodeType="withEffect">
                                  <p:stCondLst>
                                    <p:cond delay="0"/>
                                  </p:stCondLst>
                                  <p:childTnLst>
                                    <p:animMotion origin="layout" path="M -1.45833E-6 0.06922 L -1.45833E-6 -3.7037E-6 " pathEditMode="relative" rAng="0" ptsTypes="AA">
                                      <p:cBhvr>
                                        <p:cTn id="31" dur="500" fill="hold"/>
                                        <p:tgtEl>
                                          <p:spTgt spid="53"/>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64" presetClass="path" presetSubtype="0" decel="100000" fill="hold" grpId="1" nodeType="withEffect">
                                  <p:stCondLst>
                                    <p:cond delay="0"/>
                                  </p:stCondLst>
                                  <p:childTnLst>
                                    <p:animMotion origin="layout" path="M -1.45833E-6 0.06922 L -1.45833E-6 -3.7037E-6 " pathEditMode="relative" rAng="0" ptsTypes="AA">
                                      <p:cBhvr>
                                        <p:cTn id="36" dur="500" fill="hold"/>
                                        <p:tgtEl>
                                          <p:spTgt spid="56"/>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64" presetClass="path" presetSubtype="0" decel="100000" fill="hold" nodeType="withEffect">
                                  <p:stCondLst>
                                    <p:cond delay="0"/>
                                  </p:stCondLst>
                                  <p:childTnLst>
                                    <p:animMotion origin="layout" path="M -1.45833E-6 0.06922 L -1.45833E-6 -3.7037E-6 " pathEditMode="relative" rAng="0" ptsTypes="AA">
                                      <p:cBhvr>
                                        <p:cTn id="42" dur="500" fill="hold"/>
                                        <p:tgtEl>
                                          <p:spTgt spid="58"/>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64" presetClass="path" presetSubtype="0" decel="100000" fill="hold" grpId="1" nodeType="withEffect">
                                  <p:stCondLst>
                                    <p:cond delay="0"/>
                                  </p:stCondLst>
                                  <p:childTnLst>
                                    <p:animMotion origin="layout" path="M -1.45833E-6 0.06922 L -1.45833E-6 -3.7037E-6 " pathEditMode="relative" rAng="0" ptsTypes="AA">
                                      <p:cBhvr>
                                        <p:cTn id="47" dur="500" fill="hold"/>
                                        <p:tgtEl>
                                          <p:spTgt spid="65"/>
                                        </p:tgtEl>
                                        <p:attrNameLst>
                                          <p:attrName>ppt_x</p:attrName>
                                          <p:attrName>ppt_y</p:attrName>
                                        </p:attrNameLst>
                                      </p:cBhvr>
                                      <p:rCtr x="0" y="-3472"/>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64" presetClass="path" presetSubtype="0" decel="100000" fill="hold" nodeType="withEffect">
                                  <p:stCondLst>
                                    <p:cond delay="0"/>
                                  </p:stCondLst>
                                  <p:childTnLst>
                                    <p:animMotion origin="layout" path="M -1.45833E-6 0.06922 L -1.45833E-6 -3.7037E-6 " pathEditMode="relative" rAng="0" ptsTypes="AA">
                                      <p:cBhvr>
                                        <p:cTn id="53" dur="500" fill="hold"/>
                                        <p:tgtEl>
                                          <p:spTgt spid="67"/>
                                        </p:tgtEl>
                                        <p:attrNameLst>
                                          <p:attrName>ppt_x</p:attrName>
                                          <p:attrName>ppt_y</p:attrName>
                                        </p:attrNameLst>
                                      </p:cBhvr>
                                      <p:rCtr x="0" y="-3472"/>
                                    </p:animMotion>
                                  </p:childTnLst>
                                </p:cTn>
                              </p:par>
                              <p:par>
                                <p:cTn id="54" presetID="10" presetClass="entr" presetSubtype="0"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par>
                                <p:cTn id="57" presetID="64" presetClass="path" presetSubtype="0" decel="100000" fill="hold" grpId="1" nodeType="withEffect">
                                  <p:stCondLst>
                                    <p:cond delay="0"/>
                                  </p:stCondLst>
                                  <p:childTnLst>
                                    <p:animMotion origin="layout" path="M -1.45833E-6 0.06922 L -1.45833E-6 -3.7037E-6 " pathEditMode="relative" rAng="0" ptsTypes="AA">
                                      <p:cBhvr>
                                        <p:cTn id="58" dur="500" fill="hold"/>
                                        <p:tgtEl>
                                          <p:spTgt spid="75"/>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51" grpId="0"/>
      <p:bldP spid="51" grpId="1"/>
      <p:bldP spid="56" grpId="0"/>
      <p:bldP spid="56" grpId="1"/>
      <p:bldP spid="65" grpId="0"/>
      <p:bldP spid="65" grpId="1"/>
      <p:bldP spid="75" grpId="0"/>
      <p:bldP spid="75" grpId="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FAEE35-77B8-2942-9A07-8C9D12030D97}"/>
              </a:ext>
            </a:extLst>
          </p:cNvPr>
          <p:cNvGrpSpPr/>
          <p:nvPr/>
        </p:nvGrpSpPr>
        <p:grpSpPr>
          <a:xfrm>
            <a:off x="744002" y="2174613"/>
            <a:ext cx="4274843" cy="773337"/>
            <a:chOff x="744002" y="2327012"/>
            <a:chExt cx="4274843" cy="773337"/>
          </a:xfrm>
        </p:grpSpPr>
        <p:sp>
          <p:nvSpPr>
            <p:cNvPr id="47" name="Text Placeholder 6">
              <a:extLst>
                <a:ext uri="{FF2B5EF4-FFF2-40B4-BE49-F238E27FC236}">
                  <a16:creationId xmlns:a16="http://schemas.microsoft.com/office/drawing/2014/main" id="{C9E30B34-B508-4C49-A78A-39FB2063475D}"/>
                </a:ext>
              </a:extLst>
            </p:cNvPr>
            <p:cNvSpPr txBox="1">
              <a:spLocks/>
            </p:cNvSpPr>
            <p:nvPr/>
          </p:nvSpPr>
          <p:spPr>
            <a:xfrm>
              <a:off x="744002" y="2327012"/>
              <a:ext cx="1133435"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panose="020B0502040204020203" pitchFamily="34" charset="0"/>
                  <a:ea typeface="+mn-ea"/>
                  <a:cs typeface="Segoe UI Semilight" panose="020B0402040204020203" pitchFamily="34" charset="0"/>
                </a:rPr>
                <a:t>91</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sp>
          <p:nvSpPr>
            <p:cNvPr id="48" name="TextBox 47">
              <a:extLst>
                <a:ext uri="{FF2B5EF4-FFF2-40B4-BE49-F238E27FC236}">
                  <a16:creationId xmlns:a16="http://schemas.microsoft.com/office/drawing/2014/main" id="{CFD74F27-9FF5-4B79-9D5C-23F48B6BE21B}"/>
                </a:ext>
              </a:extLst>
            </p:cNvPr>
            <p:cNvSpPr txBox="1"/>
            <p:nvPr/>
          </p:nvSpPr>
          <p:spPr>
            <a:xfrm>
              <a:off x="2186888" y="2583284"/>
              <a:ext cx="2831957"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of business leaders see digital transformation as a way of sparking innovation and finding efficiencies</a:t>
              </a:r>
              <a:r>
                <a:rPr kumimoji="0" lang="en-US" sz="1200" b="0" i="0" u="none" strike="noStrike" kern="1200" cap="none" spc="0" normalizeH="0" baseline="70000" noProof="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1</a:t>
              </a:r>
              <a:r>
                <a:rPr kumimoji="0" lang="en-US" sz="1600" b="0" i="0" u="none" strike="noStrike" kern="1200" cap="none" spc="0" normalizeH="0" baseline="0" noProof="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 </a:t>
              </a:r>
            </a:p>
          </p:txBody>
        </p:sp>
      </p:grpSp>
      <p:sp>
        <p:nvSpPr>
          <p:cNvPr id="59" name="TextBox 58">
            <a:extLst>
              <a:ext uri="{FF2B5EF4-FFF2-40B4-BE49-F238E27FC236}">
                <a16:creationId xmlns:a16="http://schemas.microsoft.com/office/drawing/2014/main" id="{983D953C-5332-4032-8420-2FD6D46C27A1}"/>
              </a:ext>
            </a:extLst>
          </p:cNvPr>
          <p:cNvSpPr txBox="1"/>
          <p:nvPr/>
        </p:nvSpPr>
        <p:spPr>
          <a:xfrm>
            <a:off x="723455" y="625886"/>
            <a:ext cx="5241736"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BE8FF"/>
                </a:solidFill>
                <a:effectLst>
                  <a:outerShdw blurRad="1905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Digital transformation</a:t>
            </a:r>
          </a:p>
        </p:txBody>
      </p:sp>
      <p:sp>
        <p:nvSpPr>
          <p:cNvPr id="2" name="TextBox 1">
            <a:extLst>
              <a:ext uri="{FF2B5EF4-FFF2-40B4-BE49-F238E27FC236}">
                <a16:creationId xmlns:a16="http://schemas.microsoft.com/office/drawing/2014/main" id="{C6BE1CDB-0996-4927-874B-4367B4305D87}"/>
              </a:ext>
            </a:extLst>
          </p:cNvPr>
          <p:cNvSpPr txBox="1"/>
          <p:nvPr/>
        </p:nvSpPr>
        <p:spPr>
          <a:xfrm>
            <a:off x="527892" y="6457546"/>
            <a:ext cx="56328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70000" noProof="0">
                <a:ln>
                  <a:noFill/>
                </a:ln>
                <a:solidFill>
                  <a:srgbClr val="FFFFFF"/>
                </a:solidFill>
                <a:effectLst/>
                <a:uLnTx/>
                <a:uFillTx/>
                <a:latin typeface="Segoe UI"/>
                <a:ea typeface="+mn-ea"/>
                <a:cs typeface="+mn-cs"/>
              </a:rPr>
              <a:t>1</a:t>
            </a:r>
            <a:r>
              <a:rPr kumimoji="0" lang="en-US" sz="1200" b="0" i="0" u="none" strike="noStrike" kern="1200" cap="none" spc="0" normalizeH="0" baseline="0" noProof="0">
                <a:ln>
                  <a:noFill/>
                </a:ln>
                <a:solidFill>
                  <a:srgbClr val="FFFFFF"/>
                </a:solidFill>
                <a:effectLst/>
                <a:uLnTx/>
                <a:uFillTx/>
                <a:latin typeface="Segoe UI"/>
                <a:ea typeface="+mn-ea"/>
                <a:cs typeface="+mn-cs"/>
              </a:rPr>
              <a:t>Research Report, ISACA, Information Systems Audit and Control Association, 2018</a:t>
            </a:r>
          </a:p>
        </p:txBody>
      </p:sp>
      <p:grpSp>
        <p:nvGrpSpPr>
          <p:cNvPr id="6" name="Group 5">
            <a:extLst>
              <a:ext uri="{FF2B5EF4-FFF2-40B4-BE49-F238E27FC236}">
                <a16:creationId xmlns:a16="http://schemas.microsoft.com/office/drawing/2014/main" id="{1A39E044-FAC6-604C-95AF-F744661524B1}"/>
              </a:ext>
            </a:extLst>
          </p:cNvPr>
          <p:cNvGrpSpPr/>
          <p:nvPr/>
        </p:nvGrpSpPr>
        <p:grpSpPr>
          <a:xfrm>
            <a:off x="7472807" y="2092331"/>
            <a:ext cx="4069073" cy="677108"/>
            <a:chOff x="7554868" y="2555640"/>
            <a:chExt cx="4069073" cy="677108"/>
          </a:xfrm>
        </p:grpSpPr>
        <p:sp>
          <p:nvSpPr>
            <p:cNvPr id="51" name="TextBox 50">
              <a:extLst>
                <a:ext uri="{FF2B5EF4-FFF2-40B4-BE49-F238E27FC236}">
                  <a16:creationId xmlns:a16="http://schemas.microsoft.com/office/drawing/2014/main" id="{CF6B9171-5840-4E44-B92C-2813951927E0}"/>
                </a:ext>
              </a:extLst>
            </p:cNvPr>
            <p:cNvSpPr txBox="1"/>
            <p:nvPr/>
          </p:nvSpPr>
          <p:spPr>
            <a:xfrm>
              <a:off x="8891915" y="2555640"/>
              <a:ext cx="2732026"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digital t</a:t>
              </a:r>
              <a:r>
                <a:rPr kumimoji="0" lang="en-US" sz="1600" b="0" i="0" u="none" strike="noStrike" kern="0" cap="none" spc="0" normalizeH="0" baseline="0" noProof="0" err="1">
                  <a:ln>
                    <a:noFill/>
                  </a:ln>
                  <a:gradFill>
                    <a:gsLst>
                      <a:gs pos="0">
                        <a:srgbClr val="FFFFFF"/>
                      </a:gs>
                      <a:gs pos="100000">
                        <a:srgbClr val="FFFFFF"/>
                      </a:gs>
                    </a:gsLst>
                  </a:gradFill>
                  <a:effectLst/>
                  <a:uLnTx/>
                  <a:uFillTx/>
                  <a:latin typeface="Segoe UI"/>
                  <a:ea typeface="+mn-ea"/>
                  <a:cs typeface="Segoe UI" panose="020B0502040204020203" pitchFamily="34" charset="0"/>
                </a:rPr>
                <a:t>ransformation</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 </a:t>
              </a:r>
              <a:b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b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is increasing profits</a:t>
              </a:r>
            </a:p>
          </p:txBody>
        </p:sp>
        <p:sp>
          <p:nvSpPr>
            <p:cNvPr id="20" name="Text Placeholder 6">
              <a:extLst>
                <a:ext uri="{FF2B5EF4-FFF2-40B4-BE49-F238E27FC236}">
                  <a16:creationId xmlns:a16="http://schemas.microsoft.com/office/drawing/2014/main" id="{4642EF5F-5D01-F54B-886F-77315104D20B}"/>
                </a:ext>
              </a:extLst>
            </p:cNvPr>
            <p:cNvSpPr txBox="1">
              <a:spLocks/>
            </p:cNvSpPr>
            <p:nvPr/>
          </p:nvSpPr>
          <p:spPr>
            <a:xfrm>
              <a:off x="7554868" y="2555640"/>
              <a:ext cx="138946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68</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5" name="Group 4">
            <a:extLst>
              <a:ext uri="{FF2B5EF4-FFF2-40B4-BE49-F238E27FC236}">
                <a16:creationId xmlns:a16="http://schemas.microsoft.com/office/drawing/2014/main" id="{4854BD77-62C7-7849-BD3D-87A40C2B69C4}"/>
              </a:ext>
            </a:extLst>
          </p:cNvPr>
          <p:cNvGrpSpPr/>
          <p:nvPr/>
        </p:nvGrpSpPr>
        <p:grpSpPr>
          <a:xfrm>
            <a:off x="744002" y="3998867"/>
            <a:ext cx="3823019" cy="677108"/>
            <a:chOff x="744002" y="4151266"/>
            <a:chExt cx="3823019" cy="677108"/>
          </a:xfrm>
        </p:grpSpPr>
        <p:sp>
          <p:nvSpPr>
            <p:cNvPr id="54" name="TextBox 53">
              <a:extLst>
                <a:ext uri="{FF2B5EF4-FFF2-40B4-BE49-F238E27FC236}">
                  <a16:creationId xmlns:a16="http://schemas.microsoft.com/office/drawing/2014/main" id="{F8FF399C-FCCD-44AD-AEE1-1906F4364A23}"/>
                </a:ext>
              </a:extLst>
            </p:cNvPr>
            <p:cNvSpPr txBox="1"/>
            <p:nvPr/>
          </p:nvSpPr>
          <p:spPr>
            <a:xfrm>
              <a:off x="2202290" y="4242724"/>
              <a:ext cx="2364731"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they must offer digital services or become irrelevant</a:t>
              </a:r>
            </a:p>
          </p:txBody>
        </p:sp>
        <p:sp>
          <p:nvSpPr>
            <p:cNvPr id="21" name="Text Placeholder 6">
              <a:extLst>
                <a:ext uri="{FF2B5EF4-FFF2-40B4-BE49-F238E27FC236}">
                  <a16:creationId xmlns:a16="http://schemas.microsoft.com/office/drawing/2014/main" id="{452E7BEE-436F-DE4D-9366-39D81AEA2236}"/>
                </a:ext>
              </a:extLst>
            </p:cNvPr>
            <p:cNvSpPr txBox="1">
              <a:spLocks/>
            </p:cNvSpPr>
            <p:nvPr/>
          </p:nvSpPr>
          <p:spPr>
            <a:xfrm>
              <a:off x="744002" y="4151266"/>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85</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7" name="Group 6">
            <a:extLst>
              <a:ext uri="{FF2B5EF4-FFF2-40B4-BE49-F238E27FC236}">
                <a16:creationId xmlns:a16="http://schemas.microsoft.com/office/drawing/2014/main" id="{D770FE74-D987-214F-B77A-483D13EE6CF3}"/>
              </a:ext>
            </a:extLst>
          </p:cNvPr>
          <p:cNvGrpSpPr/>
          <p:nvPr/>
        </p:nvGrpSpPr>
        <p:grpSpPr>
          <a:xfrm>
            <a:off x="7624979" y="3904298"/>
            <a:ext cx="4265476" cy="771677"/>
            <a:chOff x="7627851" y="3988112"/>
            <a:chExt cx="4265476" cy="771677"/>
          </a:xfrm>
        </p:grpSpPr>
        <p:sp>
          <p:nvSpPr>
            <p:cNvPr id="57" name="TextBox 56">
              <a:extLst>
                <a:ext uri="{FF2B5EF4-FFF2-40B4-BE49-F238E27FC236}">
                  <a16:creationId xmlns:a16="http://schemas.microsoft.com/office/drawing/2014/main" id="{E712989B-29E3-4836-B0D2-69B90BB4C867}"/>
                </a:ext>
              </a:extLst>
            </p:cNvPr>
            <p:cNvSpPr txBox="1"/>
            <p:nvPr/>
          </p:nvSpPr>
          <p:spPr>
            <a:xfrm>
              <a:off x="8944337" y="4242724"/>
              <a:ext cx="2948990"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they have less than 4 years to complete a digital t</a:t>
              </a:r>
              <a:r>
                <a:rPr kumimoji="0" lang="en-US" sz="1600" b="0" i="0" u="none" strike="noStrike" kern="0" cap="none" spc="0" normalizeH="0" baseline="0" noProof="0" err="1">
                  <a:ln>
                    <a:noFill/>
                  </a:ln>
                  <a:gradFill>
                    <a:gsLst>
                      <a:gs pos="0">
                        <a:srgbClr val="FFFFFF"/>
                      </a:gs>
                      <a:gs pos="100000">
                        <a:srgbClr val="FFFFFF"/>
                      </a:gs>
                    </a:gsLst>
                  </a:gradFill>
                  <a:effectLst/>
                  <a:uLnTx/>
                  <a:uFillTx/>
                  <a:latin typeface="Segoe UI"/>
                  <a:ea typeface="+mn-ea"/>
                  <a:cs typeface="Segoe UI" panose="020B0502040204020203" pitchFamily="34" charset="0"/>
                </a:rPr>
                <a:t>ransformation</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 or they may go out of business </a:t>
              </a:r>
            </a:p>
          </p:txBody>
        </p:sp>
        <p:sp>
          <p:nvSpPr>
            <p:cNvPr id="22" name="Text Placeholder 6">
              <a:extLst>
                <a:ext uri="{FF2B5EF4-FFF2-40B4-BE49-F238E27FC236}">
                  <a16:creationId xmlns:a16="http://schemas.microsoft.com/office/drawing/2014/main" id="{DAC46404-2010-CD42-AE3B-B4C656D52675}"/>
                </a:ext>
              </a:extLst>
            </p:cNvPr>
            <p:cNvSpPr txBox="1">
              <a:spLocks/>
            </p:cNvSpPr>
            <p:nvPr/>
          </p:nvSpPr>
          <p:spPr>
            <a:xfrm>
              <a:off x="7627851" y="3988112"/>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64</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pic>
        <p:nvPicPr>
          <p:cNvPr id="17" name="Picture 16">
            <a:extLst>
              <a:ext uri="{FF2B5EF4-FFF2-40B4-BE49-F238E27FC236}">
                <a16:creationId xmlns:a16="http://schemas.microsoft.com/office/drawing/2014/main" id="{F9E1DD63-9CBE-594F-A9CC-CC1188D324BA}"/>
              </a:ext>
            </a:extLst>
          </p:cNvPr>
          <p:cNvPicPr>
            <a:picLocks noChangeAspect="1"/>
          </p:cNvPicPr>
          <p:nvPr/>
        </p:nvPicPr>
        <p:blipFill>
          <a:blip r:embed="rId3"/>
          <a:stretch>
            <a:fillRect/>
          </a:stretch>
        </p:blipFill>
        <p:spPr>
          <a:xfrm flipH="1">
            <a:off x="5179716" y="2459862"/>
            <a:ext cx="1776740" cy="1777399"/>
          </a:xfrm>
          <a:prstGeom prst="rect">
            <a:avLst/>
          </a:prstGeom>
        </p:spPr>
      </p:pic>
      <p:pic>
        <p:nvPicPr>
          <p:cNvPr id="8" name="Graphic 7">
            <a:extLst>
              <a:ext uri="{FF2B5EF4-FFF2-40B4-BE49-F238E27FC236}">
                <a16:creationId xmlns:a16="http://schemas.microsoft.com/office/drawing/2014/main" id="{4AE2A8C5-103C-436C-BF2C-77C5E3F81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760861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Make your move to the cloud—</a:t>
            </a:r>
            <a:br>
              <a:rPr lang="en-US" dirty="0"/>
            </a:br>
            <a:r>
              <a:rPr lang="en-US" dirty="0">
                <a:solidFill>
                  <a:schemeClr val="tx2"/>
                </a:solidFill>
              </a:rPr>
              <a:t>reduce your spend over-time </a:t>
            </a:r>
            <a:r>
              <a:rPr lang="en-US" dirty="0"/>
              <a:t>and </a:t>
            </a:r>
            <a:r>
              <a:rPr lang="en-US" dirty="0">
                <a:solidFill>
                  <a:schemeClr val="tx2"/>
                </a:solidFill>
              </a:rPr>
              <a:t>create a cloud migration plan</a:t>
            </a:r>
          </a:p>
        </p:txBody>
      </p:sp>
      <p:graphicFrame>
        <p:nvGraphicFramePr>
          <p:cNvPr id="18" name="Chart 17" descr="Chart showing On-premises cost where &#10;Network is 5 percentage&#10;Headcount is 10 percentage&#10;Power is 20 percentage&#10;Building is 15 percentage&#10;Server is 50 percentage ">
            <a:extLst>
              <a:ext uri="{FF2B5EF4-FFF2-40B4-BE49-F238E27FC236}">
                <a16:creationId xmlns:a16="http://schemas.microsoft.com/office/drawing/2014/main" id="{9B99813F-8CDC-451F-AC96-7D58850E9124}"/>
              </a:ext>
              <a:ext uri="{C183D7F6-B498-43B3-948B-1728B52AA6E4}">
                <adec:decorative xmlns:adec="http://schemas.microsoft.com/office/drawing/2017/decorative" val="0"/>
              </a:ext>
            </a:extLst>
          </p:cNvPr>
          <p:cNvGraphicFramePr>
            <a:graphicFrameLocks/>
          </p:cNvGraphicFramePr>
          <p:nvPr/>
        </p:nvGraphicFramePr>
        <p:xfrm>
          <a:off x="0" y="2618293"/>
          <a:ext cx="3233587" cy="3496155"/>
        </p:xfrm>
        <a:graphic>
          <a:graphicData uri="http://schemas.openxmlformats.org/drawingml/2006/chart">
            <c:chart xmlns:c="http://schemas.openxmlformats.org/drawingml/2006/chart" xmlns:r="http://schemas.openxmlformats.org/officeDocument/2006/relationships" r:id="rId3"/>
          </a:graphicData>
        </a:graphic>
      </p:graphicFrame>
      <p:sp>
        <p:nvSpPr>
          <p:cNvPr id="19" name="Rectangle 18">
            <a:extLst>
              <a:ext uri="{FF2B5EF4-FFF2-40B4-BE49-F238E27FC236}">
                <a16:creationId xmlns:a16="http://schemas.microsoft.com/office/drawing/2014/main" id="{82C1C89E-40A1-44CF-AF2E-2B31F3FD0763}"/>
              </a:ext>
              <a:ext uri="{C183D7F6-B498-43B3-948B-1728B52AA6E4}">
                <adec:decorative xmlns:adec="http://schemas.microsoft.com/office/drawing/2017/decorative" val="1"/>
              </a:ext>
            </a:extLst>
          </p:cNvPr>
          <p:cNvSpPr/>
          <p:nvPr/>
        </p:nvSpPr>
        <p:spPr>
          <a:xfrm>
            <a:off x="1063180" y="5063569"/>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Server</a:t>
            </a:r>
          </a:p>
        </p:txBody>
      </p:sp>
      <p:sp>
        <p:nvSpPr>
          <p:cNvPr id="20" name="Rectangle 19">
            <a:extLst>
              <a:ext uri="{FF2B5EF4-FFF2-40B4-BE49-F238E27FC236}">
                <a16:creationId xmlns:a16="http://schemas.microsoft.com/office/drawing/2014/main" id="{94FFA350-481C-4D7B-A44F-7BFC4F490F2C}"/>
              </a:ext>
              <a:ext uri="{C183D7F6-B498-43B3-948B-1728B52AA6E4}">
                <adec:decorative xmlns:adec="http://schemas.microsoft.com/office/drawing/2017/decorative" val="1"/>
              </a:ext>
            </a:extLst>
          </p:cNvPr>
          <p:cNvSpPr/>
          <p:nvPr/>
        </p:nvSpPr>
        <p:spPr>
          <a:xfrm>
            <a:off x="1063180" y="3979117"/>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Building</a:t>
            </a:r>
          </a:p>
        </p:txBody>
      </p:sp>
      <p:sp>
        <p:nvSpPr>
          <p:cNvPr id="21" name="Rectangle 20">
            <a:extLst>
              <a:ext uri="{FF2B5EF4-FFF2-40B4-BE49-F238E27FC236}">
                <a16:creationId xmlns:a16="http://schemas.microsoft.com/office/drawing/2014/main" id="{4FB03A93-172B-4A57-AE73-76D353F52EEC}"/>
              </a:ext>
              <a:ext uri="{C183D7F6-B498-43B3-948B-1728B52AA6E4}">
                <adec:decorative xmlns:adec="http://schemas.microsoft.com/office/drawing/2017/decorative" val="1"/>
              </a:ext>
            </a:extLst>
          </p:cNvPr>
          <p:cNvSpPr/>
          <p:nvPr/>
        </p:nvSpPr>
        <p:spPr>
          <a:xfrm>
            <a:off x="1063180" y="3378667"/>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Power</a:t>
            </a:r>
          </a:p>
        </p:txBody>
      </p:sp>
      <p:sp>
        <p:nvSpPr>
          <p:cNvPr id="22" name="Rectangle 21">
            <a:extLst>
              <a:ext uri="{FF2B5EF4-FFF2-40B4-BE49-F238E27FC236}">
                <a16:creationId xmlns:a16="http://schemas.microsoft.com/office/drawing/2014/main" id="{A589A225-CB47-4DE3-B1DD-E141DEA1AEB2}"/>
              </a:ext>
              <a:ext uri="{C183D7F6-B498-43B3-948B-1728B52AA6E4}">
                <adec:decorative xmlns:adec="http://schemas.microsoft.com/office/drawing/2017/decorative" val="1"/>
              </a:ext>
            </a:extLst>
          </p:cNvPr>
          <p:cNvSpPr/>
          <p:nvPr/>
        </p:nvSpPr>
        <p:spPr>
          <a:xfrm>
            <a:off x="1063180" y="2907216"/>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Headcount</a:t>
            </a:r>
          </a:p>
        </p:txBody>
      </p:sp>
      <p:sp>
        <p:nvSpPr>
          <p:cNvPr id="23" name="Rectangle 22">
            <a:extLst>
              <a:ext uri="{FF2B5EF4-FFF2-40B4-BE49-F238E27FC236}">
                <a16:creationId xmlns:a16="http://schemas.microsoft.com/office/drawing/2014/main" id="{107233BA-00DE-4DF6-9152-B5EA019EBA71}"/>
              </a:ext>
              <a:ext uri="{C183D7F6-B498-43B3-948B-1728B52AA6E4}">
                <adec:decorative xmlns:adec="http://schemas.microsoft.com/office/drawing/2017/decorative" val="1"/>
              </a:ext>
            </a:extLst>
          </p:cNvPr>
          <p:cNvSpPr/>
          <p:nvPr/>
        </p:nvSpPr>
        <p:spPr>
          <a:xfrm>
            <a:off x="1063180" y="2659113"/>
            <a:ext cx="1037776" cy="211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Network</a:t>
            </a:r>
          </a:p>
        </p:txBody>
      </p:sp>
      <p:sp>
        <p:nvSpPr>
          <p:cNvPr id="25" name="Rectangle 24">
            <a:extLst>
              <a:ext uri="{FF2B5EF4-FFF2-40B4-BE49-F238E27FC236}">
                <a16:creationId xmlns:a16="http://schemas.microsoft.com/office/drawing/2014/main" id="{3DDA1FD7-1031-47F6-AE0E-1AA1D9771E1A}"/>
              </a:ext>
              <a:ext uri="{C183D7F6-B498-43B3-948B-1728B52AA6E4}">
                <adec:decorative xmlns:adec="http://schemas.microsoft.com/office/drawing/2017/decorative" val="1"/>
              </a:ext>
            </a:extLst>
          </p:cNvPr>
          <p:cNvSpPr/>
          <p:nvPr/>
        </p:nvSpPr>
        <p:spPr>
          <a:xfrm>
            <a:off x="690637" y="6093265"/>
            <a:ext cx="1782862" cy="301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On-premises cost</a:t>
            </a:r>
          </a:p>
        </p:txBody>
      </p:sp>
      <p:sp>
        <p:nvSpPr>
          <p:cNvPr id="26" name="Rectangle 25">
            <a:extLst>
              <a:ext uri="{FF2B5EF4-FFF2-40B4-BE49-F238E27FC236}">
                <a16:creationId xmlns:a16="http://schemas.microsoft.com/office/drawing/2014/main" id="{DC129BA0-FAF1-4566-8DB9-2C0E334EAE2C}"/>
              </a:ext>
              <a:ext uri="{C183D7F6-B498-43B3-948B-1728B52AA6E4}">
                <adec:decorative xmlns:adec="http://schemas.microsoft.com/office/drawing/2017/decorative" val="1"/>
              </a:ext>
            </a:extLst>
          </p:cNvPr>
          <p:cNvSpPr/>
          <p:nvPr/>
        </p:nvSpPr>
        <p:spPr>
          <a:xfrm>
            <a:off x="2752202" y="3203944"/>
            <a:ext cx="380859" cy="2813781"/>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7" normalizeH="0" baseline="0" noProof="0">
                <a:ln w="3175">
                  <a:noFill/>
                </a:ln>
                <a:solidFill>
                  <a:srgbClr val="FFFFFF"/>
                </a:solidFill>
                <a:effectLst/>
                <a:uLnTx/>
                <a:uFillTx/>
                <a:latin typeface="Segoe UI Semibold"/>
                <a:ea typeface="+mn-ea"/>
                <a:cs typeface="Segoe UI" panose="020B0502040204020203" pitchFamily="34" charset="0"/>
              </a:rPr>
              <a:t>Income statement</a:t>
            </a:r>
          </a:p>
        </p:txBody>
      </p:sp>
      <p:grpSp>
        <p:nvGrpSpPr>
          <p:cNvPr id="8" name="Group 7" descr="Chart diagram showing income statement and on-premises operating costs decreasing over time from year zero to year ten. Also showing decrease from 100% on premises to 10% on premises. ">
            <a:extLst>
              <a:ext uri="{FF2B5EF4-FFF2-40B4-BE49-F238E27FC236}">
                <a16:creationId xmlns:a16="http://schemas.microsoft.com/office/drawing/2014/main" id="{1F9DBDCF-BAF3-4DFA-84D1-62FE54A878D9}"/>
              </a:ext>
            </a:extLst>
          </p:cNvPr>
          <p:cNvGrpSpPr/>
          <p:nvPr/>
        </p:nvGrpSpPr>
        <p:grpSpPr>
          <a:xfrm>
            <a:off x="3137127" y="1933395"/>
            <a:ext cx="9042191" cy="4515301"/>
            <a:chOff x="3137127" y="1933395"/>
            <a:chExt cx="9042191" cy="4515301"/>
          </a:xfrm>
        </p:grpSpPr>
        <p:graphicFrame>
          <p:nvGraphicFramePr>
            <p:cNvPr id="35" name="Chart 34" descr="Chart showing on-prem operating costs decreasing to 10 percent over a 10 years span">
              <a:extLst>
                <a:ext uri="{FF2B5EF4-FFF2-40B4-BE49-F238E27FC236}">
                  <a16:creationId xmlns:a16="http://schemas.microsoft.com/office/drawing/2014/main" id="{89CE0005-F304-4334-AAEB-F9AE7B72CDA6}"/>
                </a:ext>
              </a:extLst>
            </p:cNvPr>
            <p:cNvGraphicFramePr>
              <a:graphicFrameLocks/>
            </p:cNvGraphicFramePr>
            <p:nvPr/>
          </p:nvGraphicFramePr>
          <p:xfrm>
            <a:off x="3137127" y="1933395"/>
            <a:ext cx="8500057" cy="4515301"/>
          </p:xfrm>
          <a:graphic>
            <a:graphicData uri="http://schemas.openxmlformats.org/drawingml/2006/chart">
              <c:chart xmlns:c="http://schemas.openxmlformats.org/drawingml/2006/chart" xmlns:r="http://schemas.openxmlformats.org/officeDocument/2006/relationships" r:id="rId4"/>
            </a:graphicData>
          </a:graphic>
        </p:graphicFrame>
        <p:pic>
          <p:nvPicPr>
            <p:cNvPr id="37" name="Picture 36" descr="Icon of a building">
              <a:extLst>
                <a:ext uri="{FF2B5EF4-FFF2-40B4-BE49-F238E27FC236}">
                  <a16:creationId xmlns:a16="http://schemas.microsoft.com/office/drawing/2014/main" id="{59491A05-7D0D-465C-9E81-181978E3DA66}"/>
                </a:ext>
              </a:extLst>
            </p:cNvPr>
            <p:cNvPicPr>
              <a:picLocks noChangeAspect="1"/>
            </p:cNvPicPr>
            <p:nvPr/>
          </p:nvPicPr>
          <p:blipFill>
            <a:blip r:embed="rId5"/>
            <a:stretch>
              <a:fillRect/>
            </a:stretch>
          </p:blipFill>
          <p:spPr>
            <a:xfrm>
              <a:off x="10997059" y="2441040"/>
              <a:ext cx="386759" cy="386759"/>
            </a:xfrm>
            <a:prstGeom prst="rect">
              <a:avLst/>
            </a:prstGeom>
          </p:spPr>
        </p:pic>
        <p:pic>
          <p:nvPicPr>
            <p:cNvPr id="27" name="Picture 26" descr="Icon of a building">
              <a:extLst>
                <a:ext uri="{FF2B5EF4-FFF2-40B4-BE49-F238E27FC236}">
                  <a16:creationId xmlns:a16="http://schemas.microsoft.com/office/drawing/2014/main" id="{6F310088-3E6E-4D72-A335-C91F4C3E6177}"/>
                </a:ext>
              </a:extLst>
            </p:cNvPr>
            <p:cNvPicPr>
              <a:picLocks noChangeAspect="1"/>
            </p:cNvPicPr>
            <p:nvPr/>
          </p:nvPicPr>
          <p:blipFill>
            <a:blip r:embed="rId5"/>
            <a:stretch>
              <a:fillRect/>
            </a:stretch>
          </p:blipFill>
          <p:spPr>
            <a:xfrm>
              <a:off x="3525421" y="2441040"/>
              <a:ext cx="386759" cy="386759"/>
            </a:xfrm>
            <a:prstGeom prst="rect">
              <a:avLst/>
            </a:prstGeom>
          </p:spPr>
        </p:pic>
        <p:sp>
          <p:nvSpPr>
            <p:cNvPr id="28" name="Rectangle 27">
              <a:extLst>
                <a:ext uri="{FF2B5EF4-FFF2-40B4-BE49-F238E27FC236}">
                  <a16:creationId xmlns:a16="http://schemas.microsoft.com/office/drawing/2014/main" id="{4E654650-B69E-4870-9047-B4D82C88E1E5}"/>
                </a:ext>
              </a:extLst>
            </p:cNvPr>
            <p:cNvSpPr/>
            <p:nvPr/>
          </p:nvSpPr>
          <p:spPr>
            <a:xfrm>
              <a:off x="3525421" y="2104825"/>
              <a:ext cx="642674" cy="215444"/>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100%</a:t>
              </a:r>
            </a:p>
          </p:txBody>
        </p:sp>
        <p:sp>
          <p:nvSpPr>
            <p:cNvPr id="29" name="Rectangle 28">
              <a:extLst>
                <a:ext uri="{FF2B5EF4-FFF2-40B4-BE49-F238E27FC236}">
                  <a16:creationId xmlns:a16="http://schemas.microsoft.com/office/drawing/2014/main" id="{3CB10DB6-4CF6-4581-B6C4-F2D447C4ABA1}"/>
                </a:ext>
              </a:extLst>
            </p:cNvPr>
            <p:cNvSpPr/>
            <p:nvPr/>
          </p:nvSpPr>
          <p:spPr>
            <a:xfrm>
              <a:off x="3525421" y="2914882"/>
              <a:ext cx="1028284" cy="184666"/>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On-premises</a:t>
              </a:r>
            </a:p>
          </p:txBody>
        </p:sp>
        <p:sp>
          <p:nvSpPr>
            <p:cNvPr id="33" name="Rectangle 32">
              <a:extLst>
                <a:ext uri="{FF2B5EF4-FFF2-40B4-BE49-F238E27FC236}">
                  <a16:creationId xmlns:a16="http://schemas.microsoft.com/office/drawing/2014/main" id="{22544018-5171-4B3F-B281-D2AE7688602A}"/>
                </a:ext>
              </a:extLst>
            </p:cNvPr>
            <p:cNvSpPr/>
            <p:nvPr/>
          </p:nvSpPr>
          <p:spPr>
            <a:xfrm>
              <a:off x="10985740" y="2148800"/>
              <a:ext cx="642674" cy="215444"/>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10%</a:t>
              </a:r>
            </a:p>
          </p:txBody>
        </p:sp>
        <p:sp>
          <p:nvSpPr>
            <p:cNvPr id="34" name="Rectangle 33">
              <a:extLst>
                <a:ext uri="{FF2B5EF4-FFF2-40B4-BE49-F238E27FC236}">
                  <a16:creationId xmlns:a16="http://schemas.microsoft.com/office/drawing/2014/main" id="{B87E662B-7A63-43BE-A38E-0B9565CC86B3}"/>
                </a:ext>
              </a:extLst>
            </p:cNvPr>
            <p:cNvSpPr/>
            <p:nvPr/>
          </p:nvSpPr>
          <p:spPr>
            <a:xfrm>
              <a:off x="10985740" y="2914882"/>
              <a:ext cx="1193578" cy="184666"/>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Semibold"/>
                  <a:ea typeface="+mn-ea"/>
                  <a:cs typeface="Segoe UI" panose="020B0502040204020203" pitchFamily="34" charset="0"/>
                </a:rPr>
                <a:t>On-premises</a:t>
              </a:r>
            </a:p>
          </p:txBody>
        </p:sp>
        <p:pic>
          <p:nvPicPr>
            <p:cNvPr id="32" name="Graphic 31" descr="Caret Left outline">
              <a:extLst>
                <a:ext uri="{FF2B5EF4-FFF2-40B4-BE49-F238E27FC236}">
                  <a16:creationId xmlns:a16="http://schemas.microsoft.com/office/drawing/2014/main" id="{091B3830-A924-4866-9B88-DB54C8AFBC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0502876" y="2424091"/>
              <a:ext cx="484891" cy="446222"/>
            </a:xfrm>
            <a:prstGeom prst="rect">
              <a:avLst/>
            </a:prstGeom>
          </p:spPr>
        </p:pic>
        <p:cxnSp>
          <p:nvCxnSpPr>
            <p:cNvPr id="38" name="Straight Connector 37">
              <a:extLst>
                <a:ext uri="{FF2B5EF4-FFF2-40B4-BE49-F238E27FC236}">
                  <a16:creationId xmlns:a16="http://schemas.microsoft.com/office/drawing/2014/main" id="{8ABF6994-D9E9-4900-811B-FC6370F06A33}"/>
                </a:ext>
              </a:extLst>
            </p:cNvPr>
            <p:cNvCxnSpPr>
              <a:cxnSpLocks/>
            </p:cNvCxnSpPr>
            <p:nvPr/>
          </p:nvCxnSpPr>
          <p:spPr>
            <a:xfrm>
              <a:off x="4127227" y="2647202"/>
              <a:ext cx="6671062"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CEBB828-D7E1-4262-A624-0B8F0465B575}"/>
                </a:ext>
              </a:extLst>
            </p:cNvPr>
            <p:cNvSpPr/>
            <p:nvPr/>
          </p:nvSpPr>
          <p:spPr bwMode="auto">
            <a:xfrm>
              <a:off x="10976830" y="2424090"/>
              <a:ext cx="436932" cy="356160"/>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07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19" grpId="0"/>
      <p:bldP spid="20" grpId="0"/>
      <p:bldP spid="21" grpId="0"/>
      <p:bldP spid="22" grpId="0"/>
      <p:bldP spid="23" grpId="0"/>
      <p:bldP spid="25" grpId="0"/>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Identify on-premises workloads and cost structure—</a:t>
            </a:r>
            <a:br>
              <a:rPr lang="en-US" dirty="0"/>
            </a:br>
            <a:r>
              <a:rPr lang="en-US" dirty="0"/>
              <a:t>build out your </a:t>
            </a:r>
            <a:r>
              <a:rPr lang="en-US" dirty="0">
                <a:solidFill>
                  <a:schemeClr val="tx2"/>
                </a:solidFill>
              </a:rPr>
              <a:t>optimized Azure consumption plan</a:t>
            </a:r>
          </a:p>
        </p:txBody>
      </p:sp>
      <p:grpSp>
        <p:nvGrpSpPr>
          <p:cNvPr id="12" name="Group 11" descr="Chart diagram showing change in cash flow and costs over time from year zero to year ten. Migration from 100% on-premises to Azure plus 10% on premises. Capital expenses and on-premises operating expenses decrease over time, resulting in overall cost savings since Azure costs reduce the overall cost structure.">
            <a:extLst>
              <a:ext uri="{FF2B5EF4-FFF2-40B4-BE49-F238E27FC236}">
                <a16:creationId xmlns:a16="http://schemas.microsoft.com/office/drawing/2014/main" id="{8B062A85-24F4-4BE7-81A0-4CAAB3E1B911}"/>
              </a:ext>
            </a:extLst>
          </p:cNvPr>
          <p:cNvGrpSpPr/>
          <p:nvPr/>
        </p:nvGrpSpPr>
        <p:grpSpPr>
          <a:xfrm>
            <a:off x="-338328" y="1809067"/>
            <a:ext cx="12191999" cy="5056165"/>
            <a:chOff x="0" y="1809067"/>
            <a:chExt cx="12191999" cy="5056165"/>
          </a:xfrm>
        </p:grpSpPr>
        <p:sp>
          <p:nvSpPr>
            <p:cNvPr id="75" name="Rectangle 74">
              <a:extLst>
                <a:ext uri="{FF2B5EF4-FFF2-40B4-BE49-F238E27FC236}">
                  <a16:creationId xmlns:a16="http://schemas.microsoft.com/office/drawing/2014/main" id="{7CA9C1C3-918E-48D8-84BA-81F7656B337E}"/>
                </a:ext>
                <a:ext uri="{C183D7F6-B498-43B3-948B-1728B52AA6E4}">
                  <adec:decorative xmlns:adec="http://schemas.microsoft.com/office/drawing/2017/decorative" val="1"/>
                </a:ext>
              </a:extLst>
            </p:cNvPr>
            <p:cNvSpPr/>
            <p:nvPr/>
          </p:nvSpPr>
          <p:spPr>
            <a:xfrm>
              <a:off x="0" y="6019247"/>
              <a:ext cx="12191999" cy="845985"/>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3208D7D-636C-4EC1-B837-31CCC22EA674}"/>
                </a:ext>
                <a:ext uri="{C183D7F6-B498-43B3-948B-1728B52AA6E4}">
                  <adec:decorative xmlns:adec="http://schemas.microsoft.com/office/drawing/2017/decorative" val="1"/>
                </a:ext>
              </a:extLst>
            </p:cNvPr>
            <p:cNvGrpSpPr/>
            <p:nvPr/>
          </p:nvGrpSpPr>
          <p:grpSpPr>
            <a:xfrm>
              <a:off x="584200" y="2201196"/>
              <a:ext cx="11064081" cy="4656802"/>
              <a:chOff x="584200" y="2201197"/>
              <a:chExt cx="11064081" cy="3435195"/>
            </a:xfrm>
          </p:grpSpPr>
          <p:graphicFrame>
            <p:nvGraphicFramePr>
              <p:cNvPr id="37" name="Chart 36">
                <a:extLst>
                  <a:ext uri="{FF2B5EF4-FFF2-40B4-BE49-F238E27FC236}">
                    <a16:creationId xmlns:a16="http://schemas.microsoft.com/office/drawing/2014/main" id="{9B8FD6B3-22A5-483B-822C-735DF8E07B61}"/>
                  </a:ext>
                </a:extLst>
              </p:cNvPr>
              <p:cNvGraphicFramePr>
                <a:graphicFrameLocks/>
              </p:cNvGraphicFramePr>
              <p:nvPr/>
            </p:nvGraphicFramePr>
            <p:xfrm>
              <a:off x="1009189" y="3913481"/>
              <a:ext cx="9485935" cy="1680628"/>
            </p:xfrm>
            <a:graphic>
              <a:graphicData uri="http://schemas.openxmlformats.org/drawingml/2006/chart">
                <c:chart xmlns:c="http://schemas.openxmlformats.org/drawingml/2006/chart" xmlns:r="http://schemas.openxmlformats.org/officeDocument/2006/relationships" r:id="rId3"/>
              </a:graphicData>
            </a:graphic>
          </p:graphicFrame>
          <p:cxnSp>
            <p:nvCxnSpPr>
              <p:cNvPr id="39" name="Straight Arrow Connector 38">
                <a:extLst>
                  <a:ext uri="{FF2B5EF4-FFF2-40B4-BE49-F238E27FC236}">
                    <a16:creationId xmlns:a16="http://schemas.microsoft.com/office/drawing/2014/main" id="{703FAEB2-E8E0-4F38-95E0-A6ED038E7FC1}"/>
                  </a:ext>
                </a:extLst>
              </p:cNvPr>
              <p:cNvCxnSpPr>
                <a:cxnSpLocks/>
              </p:cNvCxnSpPr>
              <p:nvPr/>
            </p:nvCxnSpPr>
            <p:spPr>
              <a:xfrm flipH="1" flipV="1">
                <a:off x="8781587" y="4409874"/>
                <a:ext cx="41911" cy="3439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ADBE583-2528-4C4A-9764-E54DA3B5BE5A}"/>
                  </a:ext>
                </a:extLst>
              </p:cNvPr>
              <p:cNvSpPr/>
              <p:nvPr/>
            </p:nvSpPr>
            <p:spPr bwMode="auto">
              <a:xfrm flipV="1">
                <a:off x="765139" y="3988019"/>
                <a:ext cx="500262" cy="10296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D6B23787-5ACA-491D-98E3-3C4078C1B82F}"/>
                  </a:ext>
                </a:extLst>
              </p:cNvPr>
              <p:cNvSpPr/>
              <p:nvPr/>
            </p:nvSpPr>
            <p:spPr bwMode="auto">
              <a:xfrm>
                <a:off x="6490911" y="4521562"/>
                <a:ext cx="4665177" cy="1625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Azure Transformation Value</a:t>
                </a:r>
              </a:p>
            </p:txBody>
          </p:sp>
          <p:sp>
            <p:nvSpPr>
              <p:cNvPr id="41" name="Rectangle 40">
                <a:extLst>
                  <a:ext uri="{FF2B5EF4-FFF2-40B4-BE49-F238E27FC236}">
                    <a16:creationId xmlns:a16="http://schemas.microsoft.com/office/drawing/2014/main" id="{C7C4DEC1-8161-4BC4-AD13-81848CD665D5}"/>
                  </a:ext>
                </a:extLst>
              </p:cNvPr>
              <p:cNvSpPr/>
              <p:nvPr/>
            </p:nvSpPr>
            <p:spPr bwMode="auto">
              <a:xfrm>
                <a:off x="584200" y="5017667"/>
                <a:ext cx="11064081" cy="6187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42" name="Chart 41">
                <a:extLst>
                  <a:ext uri="{FF2B5EF4-FFF2-40B4-BE49-F238E27FC236}">
                    <a16:creationId xmlns:a16="http://schemas.microsoft.com/office/drawing/2014/main" id="{6A1B0E75-8283-4857-9C48-95543B94FD18}"/>
                  </a:ext>
                </a:extLst>
              </p:cNvPr>
              <p:cNvGraphicFramePr>
                <a:graphicFrameLocks/>
              </p:cNvGraphicFramePr>
              <p:nvPr/>
            </p:nvGraphicFramePr>
            <p:xfrm>
              <a:off x="858918" y="2201197"/>
              <a:ext cx="10745707" cy="3114840"/>
            </p:xfrm>
            <a:graphic>
              <a:graphicData uri="http://schemas.openxmlformats.org/drawingml/2006/chart">
                <c:chart xmlns:c="http://schemas.openxmlformats.org/drawingml/2006/chart" xmlns:r="http://schemas.openxmlformats.org/officeDocument/2006/relationships" r:id="rId4"/>
              </a:graphicData>
            </a:graphic>
          </p:graphicFrame>
          <p:sp>
            <p:nvSpPr>
              <p:cNvPr id="43" name="Rectangle 42">
                <a:extLst>
                  <a:ext uri="{FF2B5EF4-FFF2-40B4-BE49-F238E27FC236}">
                    <a16:creationId xmlns:a16="http://schemas.microsoft.com/office/drawing/2014/main" id="{42DD0EF0-689D-4EEA-A429-3E7E10147E3C}"/>
                  </a:ext>
                </a:extLst>
              </p:cNvPr>
              <p:cNvSpPr/>
              <p:nvPr/>
            </p:nvSpPr>
            <p:spPr>
              <a:xfrm>
                <a:off x="765366" y="2438277"/>
                <a:ext cx="340032" cy="262032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7" normalizeH="0" baseline="0" noProof="0">
                    <a:ln w="3175">
                      <a:noFill/>
                    </a:ln>
                    <a:solidFill>
                      <a:srgbClr val="FFFFFF"/>
                    </a:solidFill>
                    <a:effectLst/>
                    <a:uLnTx/>
                    <a:uFillTx/>
                    <a:latin typeface="Segoe UI Semibold"/>
                    <a:ea typeface="+mn-ea"/>
                    <a:cs typeface="Segoe UI" panose="020B0502040204020203" pitchFamily="34" charset="0"/>
                  </a:rPr>
                  <a:t>Cash flow</a:t>
                </a:r>
              </a:p>
            </p:txBody>
          </p:sp>
        </p:grpSp>
        <p:sp>
          <p:nvSpPr>
            <p:cNvPr id="121" name="Rectangle 120">
              <a:extLst>
                <a:ext uri="{FF2B5EF4-FFF2-40B4-BE49-F238E27FC236}">
                  <a16:creationId xmlns:a16="http://schemas.microsoft.com/office/drawing/2014/main" id="{5FE0B7F4-A318-4544-AF07-15F89C5898D2}"/>
                </a:ext>
              </a:extLst>
            </p:cNvPr>
            <p:cNvSpPr/>
            <p:nvPr/>
          </p:nvSpPr>
          <p:spPr>
            <a:xfrm>
              <a:off x="8817210" y="2299860"/>
              <a:ext cx="1193578" cy="184868"/>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Azure</a:t>
              </a:r>
            </a:p>
          </p:txBody>
        </p:sp>
        <p:sp>
          <p:nvSpPr>
            <p:cNvPr id="7" name="Plus Sign 6">
              <a:extLst>
                <a:ext uri="{FF2B5EF4-FFF2-40B4-BE49-F238E27FC236}">
                  <a16:creationId xmlns:a16="http://schemas.microsoft.com/office/drawing/2014/main" id="{47AD812C-F57E-4906-B340-2B2E86DC5856}"/>
                </a:ext>
              </a:extLst>
            </p:cNvPr>
            <p:cNvSpPr/>
            <p:nvPr/>
          </p:nvSpPr>
          <p:spPr>
            <a:xfrm>
              <a:off x="9851301" y="1895698"/>
              <a:ext cx="277000" cy="277000"/>
            </a:xfrm>
            <a:prstGeom prst="mathPlus">
              <a:avLst>
                <a:gd name="adj1" fmla="val 89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oup 121">
              <a:extLst>
                <a:ext uri="{FF2B5EF4-FFF2-40B4-BE49-F238E27FC236}">
                  <a16:creationId xmlns:a16="http://schemas.microsoft.com/office/drawing/2014/main" id="{A891B5E6-F691-49A2-9BC1-253A148FD4F2}"/>
                </a:ext>
                <a:ext uri="{C183D7F6-B498-43B3-948B-1728B52AA6E4}">
                  <adec:decorative xmlns:adec="http://schemas.microsoft.com/office/drawing/2017/decorative" val="1"/>
                </a:ext>
              </a:extLst>
            </p:cNvPr>
            <p:cNvGrpSpPr/>
            <p:nvPr/>
          </p:nvGrpSpPr>
          <p:grpSpPr>
            <a:xfrm>
              <a:off x="9081767" y="1826772"/>
              <a:ext cx="667575" cy="385050"/>
              <a:chOff x="6313882" y="1370180"/>
              <a:chExt cx="443543" cy="261457"/>
            </a:xfrm>
          </p:grpSpPr>
          <p:sp>
            <p:nvSpPr>
              <p:cNvPr id="123" name="Freeform 907">
                <a:extLst>
                  <a:ext uri="{FF2B5EF4-FFF2-40B4-BE49-F238E27FC236}">
                    <a16:creationId xmlns:a16="http://schemas.microsoft.com/office/drawing/2014/main" id="{B60E0265-C794-4DCC-A70B-4F44EC794C36}"/>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08">
                <a:extLst>
                  <a:ext uri="{FF2B5EF4-FFF2-40B4-BE49-F238E27FC236}">
                    <a16:creationId xmlns:a16="http://schemas.microsoft.com/office/drawing/2014/main" id="{D76124D2-4320-4845-8A9B-B0CC9225C7A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25" name="Oval 909">
                <a:extLst>
                  <a:ext uri="{FF2B5EF4-FFF2-40B4-BE49-F238E27FC236}">
                    <a16:creationId xmlns:a16="http://schemas.microsoft.com/office/drawing/2014/main" id="{05B77FEC-EBEB-4E29-996B-F2E3655953EA}"/>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910">
                <a:extLst>
                  <a:ext uri="{FF2B5EF4-FFF2-40B4-BE49-F238E27FC236}">
                    <a16:creationId xmlns:a16="http://schemas.microsoft.com/office/drawing/2014/main" id="{A72FBCD4-FF1C-45F1-99C5-C579B690CAB3}"/>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911">
                <a:extLst>
                  <a:ext uri="{FF2B5EF4-FFF2-40B4-BE49-F238E27FC236}">
                    <a16:creationId xmlns:a16="http://schemas.microsoft.com/office/drawing/2014/main" id="{B541A1E2-0251-4965-9543-E5F8861CAEE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pic>
          <p:nvPicPr>
            <p:cNvPr id="31" name="Picture 30" descr="Icon of a building">
              <a:extLst>
                <a:ext uri="{FF2B5EF4-FFF2-40B4-BE49-F238E27FC236}">
                  <a16:creationId xmlns:a16="http://schemas.microsoft.com/office/drawing/2014/main" id="{3BC53A71-A667-439C-84B5-F08A266FF690}"/>
                </a:ext>
              </a:extLst>
            </p:cNvPr>
            <p:cNvPicPr>
              <a:picLocks noChangeAspect="1"/>
            </p:cNvPicPr>
            <p:nvPr/>
          </p:nvPicPr>
          <p:blipFill>
            <a:blip r:embed="rId5"/>
            <a:stretch>
              <a:fillRect/>
            </a:stretch>
          </p:blipFill>
          <p:spPr>
            <a:xfrm>
              <a:off x="10230261" y="1826017"/>
              <a:ext cx="386759" cy="386759"/>
            </a:xfrm>
            <a:prstGeom prst="rect">
              <a:avLst/>
            </a:prstGeom>
          </p:spPr>
        </p:pic>
        <p:pic>
          <p:nvPicPr>
            <p:cNvPr id="32" name="Picture 31" descr="Icon of a building">
              <a:extLst>
                <a:ext uri="{FF2B5EF4-FFF2-40B4-BE49-F238E27FC236}">
                  <a16:creationId xmlns:a16="http://schemas.microsoft.com/office/drawing/2014/main" id="{8605F5EF-C150-462C-8BD4-95DB45E97A8B}"/>
                </a:ext>
              </a:extLst>
            </p:cNvPr>
            <p:cNvPicPr>
              <a:picLocks noChangeAspect="1"/>
            </p:cNvPicPr>
            <p:nvPr/>
          </p:nvPicPr>
          <p:blipFill>
            <a:blip r:embed="rId5"/>
            <a:stretch>
              <a:fillRect/>
            </a:stretch>
          </p:blipFill>
          <p:spPr>
            <a:xfrm>
              <a:off x="1621320" y="1826017"/>
              <a:ext cx="386759" cy="386759"/>
            </a:xfrm>
            <a:prstGeom prst="rect">
              <a:avLst/>
            </a:prstGeom>
          </p:spPr>
        </p:pic>
        <p:sp>
          <p:nvSpPr>
            <p:cNvPr id="34" name="Rectangle 33">
              <a:extLst>
                <a:ext uri="{FF2B5EF4-FFF2-40B4-BE49-F238E27FC236}">
                  <a16:creationId xmlns:a16="http://schemas.microsoft.com/office/drawing/2014/main" id="{A9210406-CB2D-420D-B276-69E7683A449C}"/>
                </a:ext>
              </a:extLst>
            </p:cNvPr>
            <p:cNvSpPr/>
            <p:nvPr/>
          </p:nvSpPr>
          <p:spPr>
            <a:xfrm>
              <a:off x="1376269" y="2299859"/>
              <a:ext cx="1028284" cy="184666"/>
            </a:xfrm>
            <a:prstGeom prst="rect">
              <a:avLst/>
            </a:prstGeom>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On-premises</a:t>
              </a:r>
            </a:p>
          </p:txBody>
        </p:sp>
        <p:sp>
          <p:nvSpPr>
            <p:cNvPr id="36" name="Rectangle 35">
              <a:extLst>
                <a:ext uri="{FF2B5EF4-FFF2-40B4-BE49-F238E27FC236}">
                  <a16:creationId xmlns:a16="http://schemas.microsoft.com/office/drawing/2014/main" id="{392286E4-3683-4131-B1D7-4EBC6886AEB5}"/>
                </a:ext>
              </a:extLst>
            </p:cNvPr>
            <p:cNvSpPr/>
            <p:nvPr/>
          </p:nvSpPr>
          <p:spPr>
            <a:xfrm>
              <a:off x="9826851" y="2299859"/>
              <a:ext cx="1193578" cy="184666"/>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On-premises</a:t>
              </a:r>
            </a:p>
          </p:txBody>
        </p:sp>
        <p:cxnSp>
          <p:nvCxnSpPr>
            <p:cNvPr id="45" name="Straight Connector 44">
              <a:extLst>
                <a:ext uri="{FF2B5EF4-FFF2-40B4-BE49-F238E27FC236}">
                  <a16:creationId xmlns:a16="http://schemas.microsoft.com/office/drawing/2014/main" id="{F354ED5D-6E2C-495F-B4D8-1F06DFAC466D}"/>
                </a:ext>
              </a:extLst>
            </p:cNvPr>
            <p:cNvCxnSpPr>
              <a:cxnSpLocks/>
              <a:endCxn id="8" idx="4"/>
            </p:cNvCxnSpPr>
            <p:nvPr/>
          </p:nvCxnSpPr>
          <p:spPr>
            <a:xfrm flipV="1">
              <a:off x="2145438" y="2032178"/>
              <a:ext cx="6785779" cy="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9C52A13-8582-479A-A2EC-3B15BCA6219B}"/>
                </a:ext>
              </a:extLst>
            </p:cNvPr>
            <p:cNvSpPr/>
            <p:nvPr/>
          </p:nvSpPr>
          <p:spPr bwMode="auto">
            <a:xfrm>
              <a:off x="10210032" y="1809067"/>
              <a:ext cx="436932" cy="356160"/>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D9FAD6A1-AF84-486A-8035-C6A8011A8C31}"/>
                </a:ext>
              </a:extLst>
            </p:cNvPr>
            <p:cNvSpPr/>
            <p:nvPr/>
          </p:nvSpPr>
          <p:spPr>
            <a:xfrm flipH="1">
              <a:off x="8803464" y="1908040"/>
              <a:ext cx="142037" cy="248276"/>
            </a:xfrm>
            <a:custGeom>
              <a:avLst/>
              <a:gdLst>
                <a:gd name="connsiteX0" fmla="*/ 134896 w 142037"/>
                <a:gd name="connsiteY0" fmla="*/ 0 h 248276"/>
                <a:gd name="connsiteX1" fmla="*/ 0 w 142037"/>
                <a:gd name="connsiteY1" fmla="*/ 124138 h 248276"/>
                <a:gd name="connsiteX2" fmla="*/ 134896 w 142037"/>
                <a:gd name="connsiteY2" fmla="*/ 248276 h 248276"/>
                <a:gd name="connsiteX3" fmla="*/ 142038 w 142037"/>
                <a:gd name="connsiteY3" fmla="*/ 241704 h 248276"/>
                <a:gd name="connsiteX4" fmla="*/ 14284 w 142037"/>
                <a:gd name="connsiteY4" fmla="*/ 124138 h 248276"/>
                <a:gd name="connsiteX5" fmla="*/ 142038 w 142037"/>
                <a:gd name="connsiteY5" fmla="*/ 6572 h 248276"/>
                <a:gd name="connsiteX6" fmla="*/ 134896 w 142037"/>
                <a:gd name="connsiteY6" fmla="*/ 0 h 2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37" h="248276">
                  <a:moveTo>
                    <a:pt x="134896" y="0"/>
                  </a:moveTo>
                  <a:lnTo>
                    <a:pt x="0" y="124138"/>
                  </a:lnTo>
                  <a:lnTo>
                    <a:pt x="134896" y="248276"/>
                  </a:lnTo>
                  <a:lnTo>
                    <a:pt x="142038" y="241704"/>
                  </a:lnTo>
                  <a:lnTo>
                    <a:pt x="14284" y="124138"/>
                  </a:lnTo>
                  <a:lnTo>
                    <a:pt x="142038" y="6572"/>
                  </a:lnTo>
                  <a:lnTo>
                    <a:pt x="134896" y="0"/>
                  </a:lnTo>
                  <a:close/>
                </a:path>
              </a:pathLst>
            </a:custGeom>
            <a:solidFill>
              <a:schemeClr val="tx1"/>
            </a:solid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7708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Assess one-time items—</a:t>
            </a:r>
            <a:br>
              <a:rPr lang="en-US" dirty="0"/>
            </a:br>
            <a:r>
              <a:rPr lang="en-US" dirty="0">
                <a:solidFill>
                  <a:schemeClr val="tx2"/>
                </a:solidFill>
              </a:rPr>
              <a:t>compare with on-premises scenario</a:t>
            </a:r>
          </a:p>
        </p:txBody>
      </p:sp>
      <p:grpSp>
        <p:nvGrpSpPr>
          <p:cNvPr id="14" name="Group 13" descr="Chart diagram illustrating change in cash flow and cost over time from year zero to year ten. Capital expenses and on-prem operating costs decrease over time, resulting in overall cost savings since Azure costs reduce the overall cost structure. Microsoft investments peak at year one and then decrease. Migration costs peak at years two to three. Two lines show comparison of higher operating costs if scenario were to remain at status quo on-premises, versus lower operating costs in Azure case demonstrating Azure transformation value.">
            <a:extLst>
              <a:ext uri="{FF2B5EF4-FFF2-40B4-BE49-F238E27FC236}">
                <a16:creationId xmlns:a16="http://schemas.microsoft.com/office/drawing/2014/main" id="{D4B217AA-EC47-4502-A625-685AB2A0212D}"/>
              </a:ext>
            </a:extLst>
          </p:cNvPr>
          <p:cNvGrpSpPr/>
          <p:nvPr/>
        </p:nvGrpSpPr>
        <p:grpSpPr>
          <a:xfrm>
            <a:off x="0" y="2201197"/>
            <a:ext cx="12192000" cy="4664035"/>
            <a:chOff x="0" y="2201197"/>
            <a:chExt cx="12192000" cy="4664035"/>
          </a:xfrm>
        </p:grpSpPr>
        <p:sp>
          <p:nvSpPr>
            <p:cNvPr id="16" name="Rectangle 15">
              <a:extLst>
                <a:ext uri="{FF2B5EF4-FFF2-40B4-BE49-F238E27FC236}">
                  <a16:creationId xmlns:a16="http://schemas.microsoft.com/office/drawing/2014/main" id="{A57AE989-C844-4B46-8F17-09C064E72ACA}"/>
                </a:ext>
                <a:ext uri="{C183D7F6-B498-43B3-948B-1728B52AA6E4}">
                  <adec:decorative xmlns:adec="http://schemas.microsoft.com/office/drawing/2017/decorative" val="1"/>
                </a:ext>
              </a:extLst>
            </p:cNvPr>
            <p:cNvSpPr/>
            <p:nvPr/>
          </p:nvSpPr>
          <p:spPr>
            <a:xfrm>
              <a:off x="0" y="6019247"/>
              <a:ext cx="12191999" cy="845985"/>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 name="Group 17" descr="Chart representing Cashflow for 10 years period. The chart shows potential increase in cloud economy and decrease in migration and on-prem cost.">
              <a:extLst>
                <a:ext uri="{FF2B5EF4-FFF2-40B4-BE49-F238E27FC236}">
                  <a16:creationId xmlns:a16="http://schemas.microsoft.com/office/drawing/2014/main" id="{B2E8BB4C-AFB0-4CF3-949E-3A63F1246C17}"/>
                </a:ext>
              </a:extLst>
            </p:cNvPr>
            <p:cNvGrpSpPr/>
            <p:nvPr/>
          </p:nvGrpSpPr>
          <p:grpSpPr>
            <a:xfrm>
              <a:off x="243958" y="2201197"/>
              <a:ext cx="11064081" cy="4656803"/>
              <a:chOff x="584200" y="2201197"/>
              <a:chExt cx="11064081" cy="3435195"/>
            </a:xfrm>
          </p:grpSpPr>
          <p:graphicFrame>
            <p:nvGraphicFramePr>
              <p:cNvPr id="19" name="Chart 18">
                <a:extLst>
                  <a:ext uri="{FF2B5EF4-FFF2-40B4-BE49-F238E27FC236}">
                    <a16:creationId xmlns:a16="http://schemas.microsoft.com/office/drawing/2014/main" id="{6C3597FC-A6A5-40B8-89C2-050D13CC88E3}"/>
                  </a:ext>
                </a:extLst>
              </p:cNvPr>
              <p:cNvGraphicFramePr>
                <a:graphicFrameLocks/>
              </p:cNvGraphicFramePr>
              <p:nvPr/>
            </p:nvGraphicFramePr>
            <p:xfrm>
              <a:off x="1009189" y="3913481"/>
              <a:ext cx="9485935" cy="1680628"/>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19">
                <a:extLst>
                  <a:ext uri="{FF2B5EF4-FFF2-40B4-BE49-F238E27FC236}">
                    <a16:creationId xmlns:a16="http://schemas.microsoft.com/office/drawing/2014/main" id="{C2EE77FD-600A-46F9-A9FA-A0F1DD2A8462}"/>
                  </a:ext>
                </a:extLst>
              </p:cNvPr>
              <p:cNvSpPr/>
              <p:nvPr/>
            </p:nvSpPr>
            <p:spPr>
              <a:xfrm>
                <a:off x="584200" y="4093777"/>
                <a:ext cx="497548" cy="15003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7"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P&amp;L</a:t>
                </a:r>
              </a:p>
            </p:txBody>
          </p:sp>
          <p:cxnSp>
            <p:nvCxnSpPr>
              <p:cNvPr id="21" name="Straight Arrow Connector 20">
                <a:extLst>
                  <a:ext uri="{FF2B5EF4-FFF2-40B4-BE49-F238E27FC236}">
                    <a16:creationId xmlns:a16="http://schemas.microsoft.com/office/drawing/2014/main" id="{546F182E-80E5-42A9-8F69-5ABD4CF6D78D}"/>
                  </a:ext>
                </a:extLst>
              </p:cNvPr>
              <p:cNvCxnSpPr>
                <a:cxnSpLocks/>
              </p:cNvCxnSpPr>
              <p:nvPr/>
            </p:nvCxnSpPr>
            <p:spPr>
              <a:xfrm flipV="1">
                <a:off x="9656228" y="2916821"/>
                <a:ext cx="0" cy="59379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EFC05E-1695-47FB-AC85-5DA2AB924AB4}"/>
                  </a:ext>
                </a:extLst>
              </p:cNvPr>
              <p:cNvSpPr/>
              <p:nvPr/>
            </p:nvSpPr>
            <p:spPr bwMode="auto">
              <a:xfrm>
                <a:off x="8256958" y="3117948"/>
                <a:ext cx="3077798" cy="2261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Azure Transformation Value</a:t>
                </a:r>
              </a:p>
            </p:txBody>
          </p:sp>
          <p:cxnSp>
            <p:nvCxnSpPr>
              <p:cNvPr id="23" name="Straight Arrow Connector 22">
                <a:extLst>
                  <a:ext uri="{FF2B5EF4-FFF2-40B4-BE49-F238E27FC236}">
                    <a16:creationId xmlns:a16="http://schemas.microsoft.com/office/drawing/2014/main" id="{C9B23953-3D9A-4D8C-BD87-F8976B0710D9}"/>
                  </a:ext>
                </a:extLst>
              </p:cNvPr>
              <p:cNvCxnSpPr>
                <a:cxnSpLocks/>
              </p:cNvCxnSpPr>
              <p:nvPr/>
            </p:nvCxnSpPr>
            <p:spPr>
              <a:xfrm flipH="1" flipV="1">
                <a:off x="8781587" y="4409874"/>
                <a:ext cx="41911" cy="3439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4BF880C-D1C5-43EF-BFC5-900FF67887B1}"/>
                  </a:ext>
                </a:extLst>
              </p:cNvPr>
              <p:cNvSpPr/>
              <p:nvPr/>
            </p:nvSpPr>
            <p:spPr bwMode="auto">
              <a:xfrm>
                <a:off x="584201" y="3973073"/>
                <a:ext cx="646536" cy="10445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2CFBFA9-7B04-4B15-BB36-A656F0405D49}"/>
                  </a:ext>
                </a:extLst>
              </p:cNvPr>
              <p:cNvSpPr/>
              <p:nvPr/>
            </p:nvSpPr>
            <p:spPr bwMode="auto">
              <a:xfrm>
                <a:off x="6490911" y="4521562"/>
                <a:ext cx="4665177" cy="1625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Azure Transformation Value</a:t>
                </a:r>
              </a:p>
            </p:txBody>
          </p:sp>
          <p:sp>
            <p:nvSpPr>
              <p:cNvPr id="26" name="Rectangle 25">
                <a:extLst>
                  <a:ext uri="{FF2B5EF4-FFF2-40B4-BE49-F238E27FC236}">
                    <a16:creationId xmlns:a16="http://schemas.microsoft.com/office/drawing/2014/main" id="{583107FE-1351-4ECB-9388-92BF7CB25491}"/>
                  </a:ext>
                </a:extLst>
              </p:cNvPr>
              <p:cNvSpPr/>
              <p:nvPr/>
            </p:nvSpPr>
            <p:spPr bwMode="auto">
              <a:xfrm>
                <a:off x="584200" y="5017667"/>
                <a:ext cx="11064081" cy="6187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7" name="Chart 26">
                <a:extLst>
                  <a:ext uri="{FF2B5EF4-FFF2-40B4-BE49-F238E27FC236}">
                    <a16:creationId xmlns:a16="http://schemas.microsoft.com/office/drawing/2014/main" id="{85D16926-F164-444D-B7AE-DF6F48BC2B20}"/>
                  </a:ext>
                </a:extLst>
              </p:cNvPr>
              <p:cNvGraphicFramePr>
                <a:graphicFrameLocks/>
              </p:cNvGraphicFramePr>
              <p:nvPr/>
            </p:nvGraphicFramePr>
            <p:xfrm>
              <a:off x="858918" y="2201197"/>
              <a:ext cx="10745707" cy="3114840"/>
            </p:xfrm>
            <a:graphic>
              <a:graphicData uri="http://schemas.openxmlformats.org/drawingml/2006/chart">
                <c:chart xmlns:c="http://schemas.openxmlformats.org/drawingml/2006/chart" xmlns:r="http://schemas.openxmlformats.org/officeDocument/2006/relationships" r:id="rId4"/>
              </a:graphicData>
            </a:graphic>
          </p:graphicFrame>
          <p:sp>
            <p:nvSpPr>
              <p:cNvPr id="28" name="Rectangle 27">
                <a:extLst>
                  <a:ext uri="{FF2B5EF4-FFF2-40B4-BE49-F238E27FC236}">
                    <a16:creationId xmlns:a16="http://schemas.microsoft.com/office/drawing/2014/main" id="{730B6A97-1209-48E7-91B5-EBD0E78627B9}"/>
                  </a:ext>
                </a:extLst>
              </p:cNvPr>
              <p:cNvSpPr/>
              <p:nvPr/>
            </p:nvSpPr>
            <p:spPr>
              <a:xfrm>
                <a:off x="763544" y="2679451"/>
                <a:ext cx="340032" cy="2338217"/>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7" normalizeH="0" baseline="0" noProof="0">
                    <a:ln w="3175">
                      <a:noFill/>
                    </a:ln>
                    <a:solidFill>
                      <a:srgbClr val="FFFFFF"/>
                    </a:solidFill>
                    <a:effectLst/>
                    <a:uLnTx/>
                    <a:uFillTx/>
                    <a:latin typeface="Segoe UI Semibold"/>
                    <a:ea typeface="+mn-ea"/>
                    <a:cs typeface="Segoe UI" panose="020B0502040204020203" pitchFamily="34" charset="0"/>
                  </a:rPr>
                  <a:t>Cash flow</a:t>
                </a:r>
              </a:p>
            </p:txBody>
          </p:sp>
        </p:grpSp>
        <p:sp>
          <p:nvSpPr>
            <p:cNvPr id="24" name="TextBox 23">
              <a:extLst>
                <a:ext uri="{FF2B5EF4-FFF2-40B4-BE49-F238E27FC236}">
                  <a16:creationId xmlns:a16="http://schemas.microsoft.com/office/drawing/2014/main" id="{F1A8A2D1-C9EE-4706-8280-60E7BB169D92}"/>
                </a:ext>
              </a:extLst>
            </p:cNvPr>
            <p:cNvSpPr txBox="1"/>
            <p:nvPr/>
          </p:nvSpPr>
          <p:spPr>
            <a:xfrm>
              <a:off x="2980905" y="3501587"/>
              <a:ext cx="1364797"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w="28575">
                    <a:noFill/>
                  </a:ln>
                  <a:solidFill>
                    <a:srgbClr val="FFFFFF"/>
                  </a:solidFill>
                  <a:effectLst/>
                  <a:uLnTx/>
                  <a:uFillTx/>
                  <a:latin typeface="Segoe UI"/>
                  <a:ea typeface="+mn-ea"/>
                  <a:cs typeface="+mn-cs"/>
                </a:rPr>
                <a:t>Migration</a:t>
              </a:r>
            </a:p>
          </p:txBody>
        </p:sp>
        <p:cxnSp>
          <p:nvCxnSpPr>
            <p:cNvPr id="7" name="Straight Connector 6">
              <a:extLst>
                <a:ext uri="{FF2B5EF4-FFF2-40B4-BE49-F238E27FC236}">
                  <a16:creationId xmlns:a16="http://schemas.microsoft.com/office/drawing/2014/main" id="{4612A166-EFFD-4FF4-93B9-282A7B822F58}"/>
                </a:ext>
              </a:extLst>
            </p:cNvPr>
            <p:cNvCxnSpPr>
              <a:cxnSpLocks/>
            </p:cNvCxnSpPr>
            <p:nvPr/>
          </p:nvCxnSpPr>
          <p:spPr>
            <a:xfrm>
              <a:off x="2551814" y="2849526"/>
              <a:ext cx="0" cy="364310"/>
            </a:xfrm>
            <a:prstGeom prst="line">
              <a:avLst/>
            </a:prstGeom>
            <a:ln w="15875">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9E4D95-6F10-4113-A6B7-76B7BDA6A8D0}"/>
                </a:ext>
              </a:extLst>
            </p:cNvPr>
            <p:cNvSpPr txBox="1"/>
            <p:nvPr/>
          </p:nvSpPr>
          <p:spPr>
            <a:xfrm>
              <a:off x="10735337" y="2815782"/>
              <a:ext cx="1456663" cy="387798"/>
            </a:xfrm>
            <a:prstGeom prst="rect">
              <a:avLst/>
            </a:prstGeom>
            <a:solidFill>
              <a:schemeClr val="bg1"/>
            </a:solidFill>
          </p:spPr>
          <p:txBody>
            <a:bodyPr wrap="square" lIns="9144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Status quo</a:t>
              </a:r>
              <a:b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(on-premises)</a:t>
              </a:r>
            </a:p>
          </p:txBody>
        </p:sp>
        <p:sp>
          <p:nvSpPr>
            <p:cNvPr id="31" name="TextBox 30">
              <a:extLst>
                <a:ext uri="{FF2B5EF4-FFF2-40B4-BE49-F238E27FC236}">
                  <a16:creationId xmlns:a16="http://schemas.microsoft.com/office/drawing/2014/main" id="{431BC840-763E-4F38-8107-910078E2C310}"/>
                </a:ext>
              </a:extLst>
            </p:cNvPr>
            <p:cNvSpPr txBox="1"/>
            <p:nvPr/>
          </p:nvSpPr>
          <p:spPr>
            <a:xfrm>
              <a:off x="10735335" y="3942544"/>
              <a:ext cx="1283331" cy="193899"/>
            </a:xfrm>
            <a:prstGeom prst="rect">
              <a:avLst/>
            </a:prstGeom>
            <a:noFill/>
          </p:spPr>
          <p:txBody>
            <a:bodyPr wrap="square" lIns="9144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Azure case</a:t>
              </a:r>
            </a:p>
          </p:txBody>
        </p:sp>
        <p:sp>
          <p:nvSpPr>
            <p:cNvPr id="11" name="Rectangle 10">
              <a:extLst>
                <a:ext uri="{FF2B5EF4-FFF2-40B4-BE49-F238E27FC236}">
                  <a16:creationId xmlns:a16="http://schemas.microsoft.com/office/drawing/2014/main" id="{4D7434E9-F6A1-49BF-88C1-B7324F494825}"/>
                </a:ext>
              </a:extLst>
            </p:cNvPr>
            <p:cNvSpPr/>
            <p:nvPr/>
          </p:nvSpPr>
          <p:spPr bwMode="auto">
            <a:xfrm>
              <a:off x="8185150" y="3086100"/>
              <a:ext cx="2550183" cy="8893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B2C6365E-145A-48FC-B637-8A33F5C76321}"/>
                </a:ext>
              </a:extLst>
            </p:cNvPr>
            <p:cNvCxnSpPr>
              <a:cxnSpLocks/>
            </p:cNvCxnSpPr>
            <p:nvPr/>
          </p:nvCxnSpPr>
          <p:spPr>
            <a:xfrm>
              <a:off x="9311490" y="3086100"/>
              <a:ext cx="0" cy="889382"/>
            </a:xfrm>
            <a:prstGeom prst="line">
              <a:avLst/>
            </a:prstGeom>
            <a:ln w="158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0F80B0B-EBBC-4AB6-B59F-0838970EB9F7}"/>
                </a:ext>
              </a:extLst>
            </p:cNvPr>
            <p:cNvSpPr txBox="1"/>
            <p:nvPr/>
          </p:nvSpPr>
          <p:spPr>
            <a:xfrm>
              <a:off x="7824084" y="3419992"/>
              <a:ext cx="2974812" cy="221599"/>
            </a:xfrm>
            <a:prstGeom prst="rect">
              <a:avLst/>
            </a:prstGeom>
            <a:solidFill>
              <a:schemeClr val="bg1"/>
            </a:solidFill>
          </p:spPr>
          <p:txBody>
            <a:bodyPr wrap="square" lIns="9144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a:ea typeface="+mn-ea"/>
                  <a:cs typeface="+mn-cs"/>
                </a:rPr>
                <a:t>Azure transformation value</a:t>
              </a:r>
            </a:p>
          </p:txBody>
        </p:sp>
      </p:grpSp>
    </p:spTree>
    <p:extLst>
      <p:ext uri="{BB962C8B-B14F-4D97-AF65-F5344CB8AC3E}">
        <p14:creationId xmlns:p14="http://schemas.microsoft.com/office/powerpoint/2010/main" val="233251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Cloud billing models differ from on-premises</a:t>
            </a:r>
            <a:br>
              <a:rPr lang="en-US" dirty="0"/>
            </a:br>
            <a:r>
              <a:rPr lang="en-US" dirty="0"/>
              <a:t>but </a:t>
            </a:r>
            <a:r>
              <a:rPr lang="en-US" dirty="0">
                <a:solidFill>
                  <a:schemeClr val="tx2"/>
                </a:solidFill>
              </a:rPr>
              <a:t>enable significant savings benefits for customers</a:t>
            </a:r>
          </a:p>
        </p:txBody>
      </p:sp>
      <p:sp>
        <p:nvSpPr>
          <p:cNvPr id="47" name="Rectangle 46">
            <a:extLst>
              <a:ext uri="{FF2B5EF4-FFF2-40B4-BE49-F238E27FC236}">
                <a16:creationId xmlns:a16="http://schemas.microsoft.com/office/drawing/2014/main" id="{4DC39CC7-5D75-4D21-884D-215E4DC7A575}"/>
              </a:ext>
            </a:extLst>
          </p:cNvPr>
          <p:cNvSpPr/>
          <p:nvPr/>
        </p:nvSpPr>
        <p:spPr bwMode="auto">
          <a:xfrm>
            <a:off x="425055" y="3015241"/>
            <a:ext cx="2120182"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t>Azure </a:t>
            </a:r>
            <a:b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br>
            <a: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t>Hybrid Benefit</a:t>
            </a:r>
          </a:p>
        </p:txBody>
      </p:sp>
      <p:sp>
        <p:nvSpPr>
          <p:cNvPr id="44" name="TextBox 43">
            <a:extLst>
              <a:ext uri="{FF2B5EF4-FFF2-40B4-BE49-F238E27FC236}">
                <a16:creationId xmlns:a16="http://schemas.microsoft.com/office/drawing/2014/main" id="{CA423720-F38D-4299-B79F-33235FEF9AB4}"/>
              </a:ext>
            </a:extLst>
          </p:cNvPr>
          <p:cNvSpPr txBox="1"/>
          <p:nvPr/>
        </p:nvSpPr>
        <p:spPr>
          <a:xfrm>
            <a:off x="425055" y="3817874"/>
            <a:ext cx="2433892" cy="95410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 licensing benefit that helps you to </a:t>
            </a:r>
            <a:r>
              <a:rPr kumimoji="0" lang="en-US" sz="1400" b="0" i="0" u="none" strike="noStrike" kern="1200" cap="none" spc="0" normalizeH="0" baseline="0" noProof="0" dirty="0">
                <a:ln w="3175">
                  <a:noFill/>
                </a:ln>
                <a:solidFill>
                  <a:srgbClr val="000000"/>
                </a:solidFill>
                <a:effectLst/>
                <a:uLnTx/>
                <a:uFillTx/>
                <a:latin typeface="Segoe UI Semibold"/>
                <a:ea typeface="+mn-ea"/>
                <a:cs typeface="+mn-cs"/>
              </a:rPr>
              <a:t>significantly reduce the costs </a:t>
            </a:r>
            <a:r>
              <a:rPr kumimoji="0" lang="en-US" sz="1400" b="0" i="0" u="none" strike="noStrike" kern="1200" cap="none" spc="0" normalizeH="0" baseline="0" noProof="0" dirty="0">
                <a:ln>
                  <a:noFill/>
                </a:ln>
                <a:solidFill>
                  <a:srgbClr val="000000"/>
                </a:solidFill>
                <a:effectLst/>
                <a:uLnTx/>
                <a:uFillTx/>
                <a:latin typeface="Segoe UI"/>
                <a:ea typeface="+mn-ea"/>
                <a:cs typeface="+mn-cs"/>
              </a:rPr>
              <a:t>of running your workloads in the cloud</a:t>
            </a:r>
          </a:p>
        </p:txBody>
      </p:sp>
      <p:sp>
        <p:nvSpPr>
          <p:cNvPr id="48" name="Rectangle 47">
            <a:extLst>
              <a:ext uri="{FF2B5EF4-FFF2-40B4-BE49-F238E27FC236}">
                <a16:creationId xmlns:a16="http://schemas.microsoft.com/office/drawing/2014/main" id="{B1B3EB17-FCD4-4A63-9665-3EED55A8B84D}"/>
              </a:ext>
            </a:extLst>
          </p:cNvPr>
          <p:cNvSpPr/>
          <p:nvPr/>
        </p:nvSpPr>
        <p:spPr bwMode="auto">
          <a:xfrm>
            <a:off x="3735511" y="3015241"/>
            <a:ext cx="1897003"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t>Azure </a:t>
            </a:r>
            <a:b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br>
            <a: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t>reservations </a:t>
            </a:r>
          </a:p>
        </p:txBody>
      </p:sp>
      <p:sp>
        <p:nvSpPr>
          <p:cNvPr id="52" name="TextBox 51">
            <a:extLst>
              <a:ext uri="{FF2B5EF4-FFF2-40B4-BE49-F238E27FC236}">
                <a16:creationId xmlns:a16="http://schemas.microsoft.com/office/drawing/2014/main" id="{23C66478-6ADB-46AF-9706-12DBACB12A19}"/>
              </a:ext>
            </a:extLst>
          </p:cNvPr>
          <p:cNvSpPr txBox="1"/>
          <p:nvPr/>
        </p:nvSpPr>
        <p:spPr>
          <a:xfrm>
            <a:off x="3735511" y="3817874"/>
            <a:ext cx="1784593" cy="73866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Save up to 72%</a:t>
            </a:r>
            <a:r>
              <a:rPr kumimoji="0" lang="en-US" sz="1200" b="0" i="0" u="none" strike="noStrike" kern="1200" cap="none" spc="0" normalizeH="0" baseline="40000" noProof="0" dirty="0">
                <a:ln>
                  <a:noFill/>
                </a:ln>
                <a:solidFill>
                  <a:srgbClr val="000000"/>
                </a:solidFill>
                <a:effectLst/>
                <a:uLnTx/>
                <a:uFillTx/>
                <a:latin typeface="Segoe UI"/>
                <a:ea typeface="+mn-ea"/>
                <a:cs typeface="Segoe UI Light" panose="020B0502040204020203" pitchFamily="34" charset="0"/>
              </a:rPr>
              <a:t>3</a:t>
            </a:r>
            <a:r>
              <a:rPr kumimoji="0" lang="en-US" sz="14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 compared to pay as you go pricing</a:t>
            </a:r>
          </a:p>
        </p:txBody>
      </p:sp>
      <p:sp>
        <p:nvSpPr>
          <p:cNvPr id="46" name="Rectangle 45">
            <a:extLst>
              <a:ext uri="{FF2B5EF4-FFF2-40B4-BE49-F238E27FC236}">
                <a16:creationId xmlns:a16="http://schemas.microsoft.com/office/drawing/2014/main" id="{C1D9B549-9484-49FD-91A7-14F5EBB70033}"/>
              </a:ext>
            </a:extLst>
          </p:cNvPr>
          <p:cNvSpPr/>
          <p:nvPr/>
        </p:nvSpPr>
        <p:spPr bwMode="auto">
          <a:xfrm>
            <a:off x="6396668" y="3015241"/>
            <a:ext cx="2391244"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t>Azure Dev/Test pricing </a:t>
            </a:r>
            <a:b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br>
            <a: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t>&amp; Azure DevTest Labs</a:t>
            </a:r>
          </a:p>
        </p:txBody>
      </p:sp>
      <p:sp>
        <p:nvSpPr>
          <p:cNvPr id="53" name="TextBox 52">
            <a:extLst>
              <a:ext uri="{FF2B5EF4-FFF2-40B4-BE49-F238E27FC236}">
                <a16:creationId xmlns:a16="http://schemas.microsoft.com/office/drawing/2014/main" id="{EB22F7A9-8C69-42F0-B378-F45F4D61EB7D}"/>
              </a:ext>
            </a:extLst>
          </p:cNvPr>
          <p:cNvSpPr txBox="1"/>
          <p:nvPr/>
        </p:nvSpPr>
        <p:spPr>
          <a:xfrm>
            <a:off x="6396668" y="3817874"/>
            <a:ext cx="2118765" cy="73866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Quickly provision and deploy. Discounted rates on popular services</a:t>
            </a:r>
            <a:r>
              <a:rPr kumimoji="0" lang="en-US" sz="1200" b="0" i="0" u="none" strike="noStrike" kern="1200" cap="none" spc="0" normalizeH="0" baseline="40000" noProof="0" dirty="0">
                <a:ln>
                  <a:noFill/>
                </a:ln>
                <a:solidFill>
                  <a:srgbClr val="000000"/>
                </a:solidFill>
                <a:effectLst/>
                <a:uLnTx/>
                <a:uFillTx/>
                <a:latin typeface="Segoe UI"/>
                <a:ea typeface="+mn-ea"/>
                <a:cs typeface="Segoe UI Light" panose="020B0502040204020203" pitchFamily="34" charset="0"/>
              </a:rPr>
              <a:t>4</a:t>
            </a:r>
          </a:p>
        </p:txBody>
      </p:sp>
      <p:sp>
        <p:nvSpPr>
          <p:cNvPr id="49" name="Rectangle 48">
            <a:extLst>
              <a:ext uri="{FF2B5EF4-FFF2-40B4-BE49-F238E27FC236}">
                <a16:creationId xmlns:a16="http://schemas.microsoft.com/office/drawing/2014/main" id="{615B3B69-8347-4B24-84CD-72EDDB12154B}"/>
              </a:ext>
            </a:extLst>
          </p:cNvPr>
          <p:cNvSpPr/>
          <p:nvPr/>
        </p:nvSpPr>
        <p:spPr bwMode="auto">
          <a:xfrm>
            <a:off x="9392418" y="3015241"/>
            <a:ext cx="2799582" cy="67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91427" bIns="91427"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t>Azure Spot </a:t>
            </a:r>
            <a:b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br>
            <a:r>
              <a:rPr kumimoji="0" lang="en-US" sz="1600" b="0" i="0" u="none" strike="noStrike" kern="1200" cap="none" spc="0" normalizeH="0" baseline="0" noProof="0" dirty="0">
                <a:ln>
                  <a:noFill/>
                </a:ln>
                <a:solidFill>
                  <a:srgbClr val="0078D3"/>
                </a:solidFill>
                <a:effectLst/>
                <a:uLnTx/>
                <a:uFillTx/>
                <a:latin typeface="Segoe UI Semibold"/>
                <a:ea typeface="+mn-ea"/>
                <a:cs typeface="Segoe UI Light" panose="020B0502040204020203" pitchFamily="34" charset="0"/>
              </a:rPr>
              <a:t>Virtual Machines</a:t>
            </a:r>
          </a:p>
        </p:txBody>
      </p:sp>
      <p:sp>
        <p:nvSpPr>
          <p:cNvPr id="55" name="TextBox 54">
            <a:extLst>
              <a:ext uri="{FF2B5EF4-FFF2-40B4-BE49-F238E27FC236}">
                <a16:creationId xmlns:a16="http://schemas.microsoft.com/office/drawing/2014/main" id="{84FF4C7F-2EBE-461B-BD83-81863F2BFAA7}"/>
              </a:ext>
            </a:extLst>
          </p:cNvPr>
          <p:cNvSpPr txBox="1"/>
          <p:nvPr/>
        </p:nvSpPr>
        <p:spPr>
          <a:xfrm>
            <a:off x="9392419" y="3817874"/>
            <a:ext cx="2021726" cy="73866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Scale compute at deep discounts, up to 90% vs. pay as you go pricing</a:t>
            </a:r>
            <a:r>
              <a:rPr kumimoji="0" lang="en-US" sz="1200" b="0" i="0" u="none" strike="noStrike" kern="1200" cap="none" spc="0" normalizeH="0" baseline="40000" noProof="0" dirty="0">
                <a:ln>
                  <a:noFill/>
                </a:ln>
                <a:solidFill>
                  <a:srgbClr val="000000"/>
                </a:solidFill>
                <a:effectLst/>
                <a:uLnTx/>
                <a:uFillTx/>
                <a:latin typeface="Segoe UI"/>
                <a:ea typeface="+mn-ea"/>
                <a:cs typeface="Segoe UI Light" panose="020B0502040204020203" pitchFamily="34" charset="0"/>
              </a:rPr>
              <a:t>5</a:t>
            </a:r>
          </a:p>
        </p:txBody>
      </p:sp>
      <p:sp>
        <p:nvSpPr>
          <p:cNvPr id="54" name="TextBox 53">
            <a:extLst>
              <a:ext uri="{FF2B5EF4-FFF2-40B4-BE49-F238E27FC236}">
                <a16:creationId xmlns:a16="http://schemas.microsoft.com/office/drawing/2014/main" id="{33488D81-E172-48E0-80D1-91D009B05F76}"/>
              </a:ext>
            </a:extLst>
          </p:cNvPr>
          <p:cNvSpPr txBox="1"/>
          <p:nvPr/>
        </p:nvSpPr>
        <p:spPr>
          <a:xfrm>
            <a:off x="425055" y="5914121"/>
            <a:ext cx="10700523" cy="646331"/>
          </a:xfrm>
          <a:prstGeom prst="rect">
            <a:avLst/>
          </a:prstGeom>
          <a:noFill/>
        </p:spPr>
        <p:txBody>
          <a:bodyPr wrap="square" lIns="0" tIns="0" rIns="0" bIns="0" rtlCol="0" anchor="t">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rgbClr val="75757A"/>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https://azure.microsoft.com/en-us/pricing/hybrid-benefit/</a:t>
            </a:r>
            <a:endParaRPr kumimoji="0" lang="en-US" sz="700" b="0" i="0" u="none" strike="noStrike" kern="1200" cap="none" spc="0" normalizeH="0" baseline="0" noProof="0" dirty="0">
              <a:ln>
                <a:noFill/>
              </a:ln>
              <a:solidFill>
                <a:srgbClr val="75757A"/>
              </a:solidFill>
              <a:effectLst/>
              <a:uLnTx/>
              <a:uFillTx/>
              <a:latin typeface="Segoe UI"/>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rgbClr val="75757A"/>
                </a:solidFill>
                <a:effectLst/>
                <a:uLnTx/>
                <a:uFillTx/>
                <a:latin typeface="Segoe UI"/>
                <a:ea typeface="+mn-lt"/>
                <a:cs typeface="Segoe UI"/>
                <a:hlinkClick r:id="rId4">
                  <a:extLst>
                    <a:ext uri="{A12FA001-AC4F-418D-AE19-62706E023703}">
                      <ahyp:hlinkClr xmlns:ahyp="http://schemas.microsoft.com/office/drawing/2018/hyperlinkcolor" val="tx"/>
                    </a:ext>
                  </a:extLst>
                </a:hlinkClick>
              </a:rPr>
              <a:t>https://azure.microsoft.com/en-us/reservations/</a:t>
            </a:r>
            <a:r>
              <a:rPr kumimoji="0" lang="en-US" sz="700" b="0" i="0" u="none" strike="noStrike" kern="1200" cap="none" spc="0" normalizeH="0" baseline="0" noProof="0" dirty="0">
                <a:ln>
                  <a:noFill/>
                </a:ln>
                <a:solidFill>
                  <a:srgbClr val="75757A"/>
                </a:solidFill>
                <a:effectLst/>
                <a:uLnTx/>
                <a:uFillTx/>
                <a:latin typeface="Segoe UI"/>
                <a:ea typeface="+mn-lt"/>
                <a:cs typeface="Segoe UI"/>
              </a:rPr>
              <a:t> (For SLES and REHL)</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rgbClr val="75757A"/>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https://azure.microsoft.com/en-us/reservations/</a:t>
            </a:r>
            <a:r>
              <a:rPr kumimoji="0" lang="en-US" sz="700" b="0" i="0" u="none" strike="noStrike" kern="1200" cap="none" spc="0" normalizeH="0" baseline="0" noProof="0" dirty="0">
                <a:ln>
                  <a:noFill/>
                </a:ln>
                <a:solidFill>
                  <a:srgbClr val="75757A"/>
                </a:solidFill>
                <a:effectLst/>
                <a:uLnTx/>
                <a:uFillTx/>
                <a:latin typeface="Segoe UI"/>
                <a:ea typeface="+mn-ea"/>
                <a:cs typeface="Segoe UI"/>
              </a:rPr>
              <a:t>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rgbClr val="75757A"/>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https://azure.microsoft.com/en-us/pricing/dev-test/</a:t>
            </a:r>
            <a:endParaRPr kumimoji="0" lang="en-US" sz="700" b="0" i="0" u="none" strike="noStrike" kern="1200" cap="none" spc="0" normalizeH="0" baseline="0" noProof="0" dirty="0">
              <a:ln>
                <a:noFill/>
              </a:ln>
              <a:solidFill>
                <a:srgbClr val="75757A"/>
              </a:solidFill>
              <a:effectLst/>
              <a:uLnTx/>
              <a:uFillTx/>
              <a:latin typeface="Segoe UI"/>
              <a:ea typeface="+mn-ea"/>
              <a:cs typeface="Segoe UI"/>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rgbClr val="75757A"/>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https://azure.microsoft.com/en-us/pricing/spot/#overview</a:t>
            </a:r>
            <a:endParaRPr kumimoji="0" lang="en-US" sz="700" b="0" i="0" u="none" strike="noStrike" kern="1200" cap="none" spc="0" normalizeH="0" baseline="0" noProof="0" dirty="0">
              <a:ln>
                <a:noFill/>
              </a:ln>
              <a:solidFill>
                <a:srgbClr val="75757A"/>
              </a:solidFill>
              <a:effectLst/>
              <a:uLnTx/>
              <a:uFillTx/>
              <a:latin typeface="Segoe UI"/>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700" b="0" i="0" u="none" strike="noStrike" kern="1200" cap="none" spc="0" normalizeH="0" baseline="0" noProof="0" dirty="0">
                <a:ln>
                  <a:noFill/>
                </a:ln>
                <a:solidFill>
                  <a:srgbClr val="75757A"/>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https://visualstudio.microsoft.com/vs/pricing-details/</a:t>
            </a:r>
            <a:endParaRPr kumimoji="0" lang="en-US" sz="700" b="0" i="0" u="none" strike="noStrike" kern="1200" cap="none" spc="0" normalizeH="0" baseline="0" noProof="0" dirty="0">
              <a:ln>
                <a:noFill/>
              </a:ln>
              <a:solidFill>
                <a:srgbClr val="75757A"/>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2CA88172-3DEB-45A8-9149-BBA1C3C72470}"/>
              </a:ext>
              <a:ext uri="{C183D7F6-B498-43B3-948B-1728B52AA6E4}">
                <adec:decorative xmlns:adec="http://schemas.microsoft.com/office/drawing/2017/decorative" val="1"/>
              </a:ext>
            </a:extLst>
          </p:cNvPr>
          <p:cNvGrpSpPr/>
          <p:nvPr/>
        </p:nvGrpSpPr>
        <p:grpSpPr>
          <a:xfrm>
            <a:off x="6396668" y="2357921"/>
            <a:ext cx="309563" cy="495303"/>
            <a:chOff x="6195556" y="2108444"/>
            <a:chExt cx="309563" cy="495303"/>
          </a:xfrm>
        </p:grpSpPr>
        <p:sp>
          <p:nvSpPr>
            <p:cNvPr id="60" name="Rectangle 122">
              <a:extLst>
                <a:ext uri="{FF2B5EF4-FFF2-40B4-BE49-F238E27FC236}">
                  <a16:creationId xmlns:a16="http://schemas.microsoft.com/office/drawing/2014/main" id="{2C594109-3E77-4780-B922-385207813AD2}"/>
                </a:ext>
              </a:extLst>
            </p:cNvPr>
            <p:cNvSpPr>
              <a:spLocks noChangeArrowheads="1"/>
            </p:cNvSpPr>
            <p:nvPr/>
          </p:nvSpPr>
          <p:spPr bwMode="auto">
            <a:xfrm>
              <a:off x="6443206" y="2202107"/>
              <a:ext cx="31750" cy="1857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123">
              <a:extLst>
                <a:ext uri="{FF2B5EF4-FFF2-40B4-BE49-F238E27FC236}">
                  <a16:creationId xmlns:a16="http://schemas.microsoft.com/office/drawing/2014/main" id="{AD7CB281-9F00-42BF-8938-3CFD3317E153}"/>
                </a:ext>
              </a:extLst>
            </p:cNvPr>
            <p:cNvSpPr>
              <a:spLocks/>
            </p:cNvSpPr>
            <p:nvPr/>
          </p:nvSpPr>
          <p:spPr bwMode="auto">
            <a:xfrm>
              <a:off x="6413044" y="2108444"/>
              <a:ext cx="92075" cy="107950"/>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124">
              <a:extLst>
                <a:ext uri="{FF2B5EF4-FFF2-40B4-BE49-F238E27FC236}">
                  <a16:creationId xmlns:a16="http://schemas.microsoft.com/office/drawing/2014/main" id="{E1FB9590-7224-4873-8732-0C816CAD15C2}"/>
                </a:ext>
              </a:extLst>
            </p:cNvPr>
            <p:cNvSpPr>
              <a:spLocks/>
            </p:cNvSpPr>
            <p:nvPr/>
          </p:nvSpPr>
          <p:spPr bwMode="auto">
            <a:xfrm>
              <a:off x="6413044" y="2371970"/>
              <a:ext cx="92075" cy="23177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125">
              <a:extLst>
                <a:ext uri="{FF2B5EF4-FFF2-40B4-BE49-F238E27FC236}">
                  <a16:creationId xmlns:a16="http://schemas.microsoft.com/office/drawing/2014/main" id="{54000A15-0C05-4D17-901B-A692A20AF95C}"/>
                </a:ext>
              </a:extLst>
            </p:cNvPr>
            <p:cNvSpPr>
              <a:spLocks noChangeArrowheads="1"/>
            </p:cNvSpPr>
            <p:nvPr/>
          </p:nvSpPr>
          <p:spPr bwMode="auto">
            <a:xfrm>
              <a:off x="6241594" y="2208457"/>
              <a:ext cx="61913" cy="307976"/>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126">
              <a:extLst>
                <a:ext uri="{FF2B5EF4-FFF2-40B4-BE49-F238E27FC236}">
                  <a16:creationId xmlns:a16="http://schemas.microsoft.com/office/drawing/2014/main" id="{F6FA2F84-FA02-48BD-869B-89EBCAA03E1D}"/>
                </a:ext>
              </a:extLst>
            </p:cNvPr>
            <p:cNvSpPr>
              <a:spLocks noEditPoints="1"/>
            </p:cNvSpPr>
            <p:nvPr/>
          </p:nvSpPr>
          <p:spPr bwMode="auto">
            <a:xfrm>
              <a:off x="6201906" y="2479921"/>
              <a:ext cx="141288" cy="123826"/>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127">
              <a:extLst>
                <a:ext uri="{FF2B5EF4-FFF2-40B4-BE49-F238E27FC236}">
                  <a16:creationId xmlns:a16="http://schemas.microsoft.com/office/drawing/2014/main" id="{124E9005-FC5A-4299-B48F-EFB5A12B8BBD}"/>
                </a:ext>
              </a:extLst>
            </p:cNvPr>
            <p:cNvSpPr>
              <a:spLocks/>
            </p:cNvSpPr>
            <p:nvPr/>
          </p:nvSpPr>
          <p:spPr bwMode="auto">
            <a:xfrm>
              <a:off x="6195556" y="2108444"/>
              <a:ext cx="155575" cy="146051"/>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6826E746-43C9-46CD-A7BB-2136FA575525}"/>
              </a:ext>
              <a:ext uri="{C183D7F6-B498-43B3-948B-1728B52AA6E4}">
                <adec:decorative xmlns:adec="http://schemas.microsoft.com/office/drawing/2017/decorative" val="1"/>
              </a:ext>
            </a:extLst>
          </p:cNvPr>
          <p:cNvGrpSpPr/>
          <p:nvPr/>
        </p:nvGrpSpPr>
        <p:grpSpPr>
          <a:xfrm>
            <a:off x="425056" y="2364014"/>
            <a:ext cx="848160" cy="489210"/>
            <a:chOff x="6313882" y="1370180"/>
            <a:chExt cx="443543" cy="261457"/>
          </a:xfrm>
        </p:grpSpPr>
        <p:sp>
          <p:nvSpPr>
            <p:cNvPr id="37" name="Freeform 907">
              <a:extLst>
                <a:ext uri="{FF2B5EF4-FFF2-40B4-BE49-F238E27FC236}">
                  <a16:creationId xmlns:a16="http://schemas.microsoft.com/office/drawing/2014/main" id="{164F09F8-A553-4893-AA1F-E0325702986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908">
              <a:extLst>
                <a:ext uri="{FF2B5EF4-FFF2-40B4-BE49-F238E27FC236}">
                  <a16:creationId xmlns:a16="http://schemas.microsoft.com/office/drawing/2014/main" id="{9AAC9211-D7C3-4211-BC86-50CD92602E0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39" name="Oval 909">
              <a:extLst>
                <a:ext uri="{FF2B5EF4-FFF2-40B4-BE49-F238E27FC236}">
                  <a16:creationId xmlns:a16="http://schemas.microsoft.com/office/drawing/2014/main" id="{2F83E668-CF96-4429-BC76-8A078384641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910">
              <a:extLst>
                <a:ext uri="{FF2B5EF4-FFF2-40B4-BE49-F238E27FC236}">
                  <a16:creationId xmlns:a16="http://schemas.microsoft.com/office/drawing/2014/main" id="{49161356-A2C5-47F4-9B0C-C4A931E1E2BC}"/>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911">
              <a:extLst>
                <a:ext uri="{FF2B5EF4-FFF2-40B4-BE49-F238E27FC236}">
                  <a16:creationId xmlns:a16="http://schemas.microsoft.com/office/drawing/2014/main" id="{B203E0ED-771B-4B85-B3DD-FCD13A697C3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E09FDBDC-2B91-4E1C-BDD4-F9A090CF764F}"/>
              </a:ext>
              <a:ext uri="{C183D7F6-B498-43B3-948B-1728B52AA6E4}">
                <adec:decorative xmlns:adec="http://schemas.microsoft.com/office/drawing/2017/decorative" val="1"/>
              </a:ext>
            </a:extLst>
          </p:cNvPr>
          <p:cNvGrpSpPr/>
          <p:nvPr/>
        </p:nvGrpSpPr>
        <p:grpSpPr>
          <a:xfrm>
            <a:off x="9392419" y="2319699"/>
            <a:ext cx="654668" cy="533525"/>
            <a:chOff x="911674" y="3283088"/>
            <a:chExt cx="375812" cy="306271"/>
          </a:xfrm>
        </p:grpSpPr>
        <p:grpSp>
          <p:nvGrpSpPr>
            <p:cNvPr id="43" name="monitor 1" descr="monitor, desktop">
              <a:extLst>
                <a:ext uri="{FF2B5EF4-FFF2-40B4-BE49-F238E27FC236}">
                  <a16:creationId xmlns:a16="http://schemas.microsoft.com/office/drawing/2014/main" id="{C7401C1E-91E5-41F0-906A-02F09436F015}"/>
                </a:ext>
              </a:extLst>
            </p:cNvPr>
            <p:cNvGrpSpPr/>
            <p:nvPr/>
          </p:nvGrpSpPr>
          <p:grpSpPr>
            <a:xfrm>
              <a:off x="911674" y="3283088"/>
              <a:ext cx="375812" cy="306271"/>
              <a:chOff x="4233864" y="1827214"/>
              <a:chExt cx="403225" cy="328613"/>
            </a:xfrm>
          </p:grpSpPr>
          <p:sp>
            <p:nvSpPr>
              <p:cNvPr id="57" name="Freeform 53">
                <a:extLst>
                  <a:ext uri="{FF2B5EF4-FFF2-40B4-BE49-F238E27FC236}">
                    <a16:creationId xmlns:a16="http://schemas.microsoft.com/office/drawing/2014/main" id="{3F5D60D7-D9FA-4AC2-B33F-5D61747CFAB9}"/>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54">
                <a:extLst>
                  <a:ext uri="{FF2B5EF4-FFF2-40B4-BE49-F238E27FC236}">
                    <a16:creationId xmlns:a16="http://schemas.microsoft.com/office/drawing/2014/main" id="{161830ED-57DF-4EAF-B33A-782318AA038D}"/>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E1CA5E4D-819C-4EAF-966F-54E2947E8D69}"/>
                </a:ext>
              </a:extLst>
            </p:cNvPr>
            <p:cNvGrpSpPr/>
            <p:nvPr/>
          </p:nvGrpSpPr>
          <p:grpSpPr>
            <a:xfrm>
              <a:off x="1040456" y="3311396"/>
              <a:ext cx="118248" cy="127820"/>
              <a:chOff x="1031896" y="3342896"/>
              <a:chExt cx="135369" cy="146327"/>
            </a:xfrm>
            <a:solidFill>
              <a:srgbClr val="0078D4"/>
            </a:solidFill>
          </p:grpSpPr>
          <p:sp>
            <p:nvSpPr>
              <p:cNvPr id="50" name="Freeform: Shape 49">
                <a:extLst>
                  <a:ext uri="{FF2B5EF4-FFF2-40B4-BE49-F238E27FC236}">
                    <a16:creationId xmlns:a16="http://schemas.microsoft.com/office/drawing/2014/main" id="{95F1F0B5-BC56-49C8-99EA-6A4745A0ACB1}"/>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DAD7E60-796A-4C8E-B836-C1424B2BF825}"/>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5AA972D-7436-4FB9-826C-723BC1981CFB}"/>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70" name="Picture 69">
            <a:extLst>
              <a:ext uri="{FF2B5EF4-FFF2-40B4-BE49-F238E27FC236}">
                <a16:creationId xmlns:a16="http://schemas.microsoft.com/office/drawing/2014/main" id="{604A8FA6-8537-438C-9AB7-FD775D77D73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3735511" y="2312746"/>
            <a:ext cx="540477" cy="540477"/>
          </a:xfrm>
          <a:prstGeom prst="rect">
            <a:avLst/>
          </a:prstGeom>
        </p:spPr>
      </p:pic>
    </p:spTree>
    <p:extLst>
      <p:ext uri="{BB962C8B-B14F-4D97-AF65-F5344CB8AC3E}">
        <p14:creationId xmlns:p14="http://schemas.microsoft.com/office/powerpoint/2010/main" val="89022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36"/>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64" presetClass="path" presetSubtype="0" decel="100000" fill="hold" grpId="1" nodeType="withEffect">
                                  <p:stCondLst>
                                    <p:cond delay="0"/>
                                  </p:stCondLst>
                                  <p:childTnLst>
                                    <p:animMotion origin="layout" path="M -4.79167E-6 0.06921 L -4.79167E-6 1.11111E-6 " pathEditMode="relative" rAng="0" ptsTypes="AA">
                                      <p:cBhvr>
                                        <p:cTn id="14" dur="500" fill="hold"/>
                                        <p:tgtEl>
                                          <p:spTgt spid="47"/>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44"/>
                                        </p:tgtEl>
                                        <p:attrNameLst>
                                          <p:attrName>ppt_x</p:attrName>
                                          <p:attrName>ppt_y</p:attrName>
                                        </p:attrNameLst>
                                      </p:cBhvr>
                                      <p:rCtr x="0" y="-3472"/>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64" presetClass="path" presetSubtype="0" decel="100000" fill="hold" nodeType="withEffect">
                                  <p:stCondLst>
                                    <p:cond delay="0"/>
                                  </p:stCondLst>
                                  <p:childTnLst>
                                    <p:animMotion origin="layout" path="M -1.45833E-6 0.06922 L -1.45833E-6 -3.7037E-6 " pathEditMode="relative" rAng="0" ptsTypes="AA">
                                      <p:cBhvr>
                                        <p:cTn id="25" dur="500" fill="hold"/>
                                        <p:tgtEl>
                                          <p:spTgt spid="70"/>
                                        </p:tgtEl>
                                        <p:attrNameLst>
                                          <p:attrName>ppt_x</p:attrName>
                                          <p:attrName>ppt_y</p:attrName>
                                        </p:attrNameLst>
                                      </p:cBhvr>
                                      <p:rCtr x="0" y="-3472"/>
                                    </p:animMotion>
                                  </p:childTnLst>
                                </p:cTn>
                              </p:par>
                              <p:par>
                                <p:cTn id="26" presetID="10"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64" presetClass="path" presetSubtype="0" decel="100000" fill="hold" grpId="1" nodeType="withEffect">
                                  <p:stCondLst>
                                    <p:cond delay="0"/>
                                  </p:stCondLst>
                                  <p:childTnLst>
                                    <p:animMotion origin="layout" path="M -4.58333E-6 0.06921 L -4.58333E-6 1.11111E-6 " pathEditMode="relative" rAng="0" ptsTypes="AA">
                                      <p:cBhvr>
                                        <p:cTn id="30" dur="500" fill="hold"/>
                                        <p:tgtEl>
                                          <p:spTgt spid="48"/>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52"/>
                                        </p:tgtEl>
                                        <p:attrNameLst>
                                          <p:attrName>ppt_x</p:attrName>
                                          <p:attrName>ppt_y</p:attrName>
                                        </p:attrNameLst>
                                      </p:cBhvr>
                                      <p:rCtr x="0" y="-3472"/>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64" presetClass="path" presetSubtype="0" decel="100000" fill="hold" nodeType="withEffect">
                                  <p:stCondLst>
                                    <p:cond delay="0"/>
                                  </p:stCondLst>
                                  <p:childTnLst>
                                    <p:animMotion origin="layout" path="M -1.45833E-6 0.06922 L -1.45833E-6 -3.7037E-6 " pathEditMode="relative" rAng="0" ptsTypes="AA">
                                      <p:cBhvr>
                                        <p:cTn id="41" dur="500" fill="hold"/>
                                        <p:tgtEl>
                                          <p:spTgt spid="4"/>
                                        </p:tgtEl>
                                        <p:attrNameLst>
                                          <p:attrName>ppt_x</p:attrName>
                                          <p:attrName>ppt_y</p:attrName>
                                        </p:attrNameLst>
                                      </p:cBhvr>
                                      <p:rCtr x="0" y="-3472"/>
                                    </p:animMotion>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64" presetClass="path" presetSubtype="0" decel="100000" fill="hold" grpId="1" nodeType="withEffect">
                                  <p:stCondLst>
                                    <p:cond delay="0"/>
                                  </p:stCondLst>
                                  <p:childTnLst>
                                    <p:animMotion origin="layout" path="M -1.45833E-6 0.06922 L -1.45833E-6 -3.7037E-6 " pathEditMode="relative" rAng="0" ptsTypes="AA">
                                      <p:cBhvr>
                                        <p:cTn id="46" dur="500" fill="hold"/>
                                        <p:tgtEl>
                                          <p:spTgt spid="46"/>
                                        </p:tgtEl>
                                        <p:attrNameLst>
                                          <p:attrName>ppt_x</p:attrName>
                                          <p:attrName>ppt_y</p:attrName>
                                        </p:attrNameLst>
                                      </p:cBhvr>
                                      <p:rCtr x="0" y="-3472"/>
                                    </p:animMotion>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53"/>
                                        </p:tgtEl>
                                        <p:attrNameLst>
                                          <p:attrName>ppt_x</p:attrName>
                                          <p:attrName>ppt_y</p:attrName>
                                        </p:attrNameLst>
                                      </p:cBhvr>
                                      <p:rCtr x="0" y="-3472"/>
                                    </p:animMotion>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64" presetClass="path" presetSubtype="0" decel="100000" fill="hold" nodeType="withEffect">
                                  <p:stCondLst>
                                    <p:cond delay="0"/>
                                  </p:stCondLst>
                                  <p:childTnLst>
                                    <p:animMotion origin="layout" path="M -1.45833E-6 0.06922 L -1.45833E-6 -3.7037E-6 " pathEditMode="relative" rAng="0" ptsTypes="AA">
                                      <p:cBhvr>
                                        <p:cTn id="57" dur="500" fill="hold"/>
                                        <p:tgtEl>
                                          <p:spTgt spid="42"/>
                                        </p:tgtEl>
                                        <p:attrNameLst>
                                          <p:attrName>ppt_x</p:attrName>
                                          <p:attrName>ppt_y</p:attrName>
                                        </p:attrNameLst>
                                      </p:cBhvr>
                                      <p:rCtr x="0" y="-3472"/>
                                    </p:animMotion>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64" presetClass="path" presetSubtype="0" decel="100000" fill="hold" grpId="1" nodeType="withEffect">
                                  <p:stCondLst>
                                    <p:cond delay="0"/>
                                  </p:stCondLst>
                                  <p:childTnLst>
                                    <p:animMotion origin="layout" path="M 3.75E-6 0.06921 L 3.75E-6 1.11111E-6 " pathEditMode="relative" rAng="0" ptsTypes="AA">
                                      <p:cBhvr>
                                        <p:cTn id="62" dur="500" fill="hold"/>
                                        <p:tgtEl>
                                          <p:spTgt spid="49"/>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64" presetClass="path" presetSubtype="0" decel="100000" fill="hold" grpId="1" nodeType="withEffect">
                                  <p:stCondLst>
                                    <p:cond delay="0"/>
                                  </p:stCondLst>
                                  <p:childTnLst>
                                    <p:animMotion origin="layout" path="M -1.45833E-6 0.06922 L -1.45833E-6 -3.7037E-6 " pathEditMode="relative" rAng="0" ptsTypes="AA">
                                      <p:cBhvr>
                                        <p:cTn id="67" dur="500" fill="hold"/>
                                        <p:tgtEl>
                                          <p:spTgt spid="55"/>
                                        </p:tgtEl>
                                        <p:attrNameLst>
                                          <p:attrName>ppt_x</p:attrName>
                                          <p:attrName>ppt_y</p:attrName>
                                        </p:attrNameLst>
                                      </p:cBhvr>
                                      <p:rCtr x="0" y="-3472"/>
                                    </p:animMotion>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44" grpId="0"/>
      <p:bldP spid="44" grpId="1"/>
      <p:bldP spid="48" grpId="0"/>
      <p:bldP spid="48" grpId="1"/>
      <p:bldP spid="52" grpId="0"/>
      <p:bldP spid="52" grpId="1"/>
      <p:bldP spid="46" grpId="0"/>
      <p:bldP spid="46" grpId="1"/>
      <p:bldP spid="53" grpId="0"/>
      <p:bldP spid="53" grpId="1"/>
      <p:bldP spid="49" grpId="0"/>
      <p:bldP spid="49" grpId="1"/>
      <p:bldP spid="55" grpId="0"/>
      <p:bldP spid="55" grpId="1"/>
      <p:bldP spid="54"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3227388"/>
            <a:ext cx="4338636" cy="403225"/>
          </a:xfrm>
        </p:spPr>
        <p:txBody>
          <a:bodyPr anchor="ctr">
            <a:noAutofit/>
          </a:bodyPr>
          <a:lstStyle/>
          <a:p>
            <a:pPr>
              <a:lnSpc>
                <a:spcPct val="100000"/>
              </a:lnSpc>
              <a:spcAft>
                <a:spcPts val="1200"/>
              </a:spcAft>
            </a:pPr>
            <a:r>
              <a:rPr lang="en-US" sz="3200" dirty="0">
                <a:solidFill>
                  <a:schemeClr val="tx2"/>
                </a:solidFill>
              </a:rPr>
              <a:t>Continuously focus </a:t>
            </a:r>
            <a:br>
              <a:rPr lang="en-US" sz="3200" dirty="0">
                <a:solidFill>
                  <a:schemeClr val="tx2"/>
                </a:solidFill>
              </a:rPr>
            </a:br>
            <a:r>
              <a:rPr lang="en-US" sz="3200" dirty="0">
                <a:solidFill>
                  <a:schemeClr val="tx2"/>
                </a:solidFill>
              </a:rPr>
              <a:t>on optimization</a:t>
            </a:r>
            <a:r>
              <a:rPr lang="en-US" sz="3200" dirty="0"/>
              <a:t>—</a:t>
            </a:r>
            <a:br>
              <a:rPr lang="en-US" sz="3200" dirty="0"/>
            </a:br>
            <a:r>
              <a:rPr lang="en-US" sz="3200" dirty="0"/>
              <a:t>when implementing </a:t>
            </a:r>
            <a:br>
              <a:rPr lang="en-US" sz="3200" dirty="0"/>
            </a:br>
            <a:r>
              <a:rPr lang="en-US" sz="3200" dirty="0"/>
              <a:t>a business case</a:t>
            </a:r>
          </a:p>
        </p:txBody>
      </p:sp>
      <p:sp>
        <p:nvSpPr>
          <p:cNvPr id="44" name="TextBox 43">
            <a:extLst>
              <a:ext uri="{FF2B5EF4-FFF2-40B4-BE49-F238E27FC236}">
                <a16:creationId xmlns:a16="http://schemas.microsoft.com/office/drawing/2014/main" id="{8EBA0BAE-5225-4F9F-BC34-B1261F772C4A}"/>
              </a:ext>
            </a:extLst>
          </p:cNvPr>
          <p:cNvSpPr txBox="1"/>
          <p:nvPr/>
        </p:nvSpPr>
        <p:spPr>
          <a:xfrm>
            <a:off x="6428071" y="1337805"/>
            <a:ext cx="4066691" cy="276999"/>
          </a:xfrm>
          <a:prstGeom prst="rect">
            <a:avLst/>
          </a:prstGeom>
          <a:noFill/>
        </p:spPr>
        <p:txBody>
          <a:bodyPr wrap="none" lIns="0" tIns="0" rIns="0" bIns="0" anchor="ctr">
            <a:spAutoFit/>
          </a:bodyPr>
          <a:lstStyle>
            <a:defPPr>
              <a:defRPr lang="en-US"/>
            </a:defPPr>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Reduced on-premises asset acquisition</a:t>
            </a:r>
          </a:p>
        </p:txBody>
      </p:sp>
      <p:sp>
        <p:nvSpPr>
          <p:cNvPr id="85" name="TextBox 84">
            <a:extLst>
              <a:ext uri="{FF2B5EF4-FFF2-40B4-BE49-F238E27FC236}">
                <a16:creationId xmlns:a16="http://schemas.microsoft.com/office/drawing/2014/main" id="{885400F3-3E1B-4688-9121-637368F2CEDB}"/>
              </a:ext>
            </a:extLst>
          </p:cNvPr>
          <p:cNvSpPr txBox="1"/>
          <p:nvPr/>
        </p:nvSpPr>
        <p:spPr>
          <a:xfrm>
            <a:off x="6428071" y="2178885"/>
            <a:ext cx="4797788" cy="276999"/>
          </a:xfrm>
          <a:prstGeom prst="rect">
            <a:avLst/>
          </a:prstGeom>
          <a:noFill/>
        </p:spPr>
        <p:txBody>
          <a:bodyPr wrap="none" lIns="0" tIns="0" rIns="0" bIns="0" anchor="ctr">
            <a:spAutoFit/>
          </a:bodyPr>
          <a:lstStyle>
            <a:defPPr>
              <a:defRPr lang="en-US"/>
            </a:defPPr>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Initial clean-up, right-sizing, and optimization</a:t>
            </a:r>
          </a:p>
        </p:txBody>
      </p:sp>
      <p:sp>
        <p:nvSpPr>
          <p:cNvPr id="87" name="TextBox 86">
            <a:extLst>
              <a:ext uri="{FF2B5EF4-FFF2-40B4-BE49-F238E27FC236}">
                <a16:creationId xmlns:a16="http://schemas.microsoft.com/office/drawing/2014/main" id="{0F286DF7-6908-444B-8537-A01BFD80CC55}"/>
              </a:ext>
            </a:extLst>
          </p:cNvPr>
          <p:cNvSpPr txBox="1"/>
          <p:nvPr/>
        </p:nvSpPr>
        <p:spPr>
          <a:xfrm>
            <a:off x="6428071" y="3019965"/>
            <a:ext cx="3090590" cy="276999"/>
          </a:xfrm>
          <a:prstGeom prst="rect">
            <a:avLst/>
          </a:prstGeom>
          <a:noFill/>
        </p:spPr>
        <p:txBody>
          <a:bodyPr wrap="none" lIns="0" tIns="0" rIns="0" bIns="0" anchor="ctr">
            <a:spAutoFit/>
          </a:bodyPr>
          <a:lstStyle>
            <a:defPPr>
              <a:defRPr lang="en-US"/>
            </a:defPPr>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Continuous cost optimization</a:t>
            </a:r>
          </a:p>
        </p:txBody>
      </p:sp>
      <p:sp>
        <p:nvSpPr>
          <p:cNvPr id="89" name="TextBox 88">
            <a:extLst>
              <a:ext uri="{FF2B5EF4-FFF2-40B4-BE49-F238E27FC236}">
                <a16:creationId xmlns:a16="http://schemas.microsoft.com/office/drawing/2014/main" id="{A7449058-8A54-4BC8-BFBA-4F67B43CAC99}"/>
              </a:ext>
            </a:extLst>
          </p:cNvPr>
          <p:cNvSpPr txBox="1"/>
          <p:nvPr/>
        </p:nvSpPr>
        <p:spPr>
          <a:xfrm>
            <a:off x="6428071" y="3861045"/>
            <a:ext cx="4555863" cy="276999"/>
          </a:xfrm>
          <a:prstGeom prst="rect">
            <a:avLst/>
          </a:prstGeom>
          <a:noFill/>
        </p:spPr>
        <p:txBody>
          <a:bodyPr wrap="none" lIns="0" tIns="0" rIns="0" bIns="0" anchor="ctr">
            <a:spAutoFit/>
          </a:bodyPr>
          <a:lstStyle>
            <a:defPPr>
              <a:defRPr lang="en-US"/>
            </a:defPPr>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Resource tagging and spend categorization</a:t>
            </a:r>
          </a:p>
        </p:txBody>
      </p:sp>
      <p:sp>
        <p:nvSpPr>
          <p:cNvPr id="91" name="TextBox 90">
            <a:extLst>
              <a:ext uri="{FF2B5EF4-FFF2-40B4-BE49-F238E27FC236}">
                <a16:creationId xmlns:a16="http://schemas.microsoft.com/office/drawing/2014/main" id="{4F78530C-D5E9-4D08-883A-B9EABB96598C}"/>
              </a:ext>
            </a:extLst>
          </p:cNvPr>
          <p:cNvSpPr txBox="1"/>
          <p:nvPr/>
        </p:nvSpPr>
        <p:spPr>
          <a:xfrm>
            <a:off x="6428071" y="4702125"/>
            <a:ext cx="5017656" cy="276999"/>
          </a:xfrm>
          <a:prstGeom prst="rect">
            <a:avLst/>
          </a:prstGeom>
          <a:noFill/>
        </p:spPr>
        <p:txBody>
          <a:bodyPr wrap="none" lIns="0" tIns="0" rIns="0" bIns="0" anchor="ctr">
            <a:spAutoFit/>
          </a:bodyPr>
          <a:lstStyle>
            <a:defPPr>
              <a:defRPr lang="en-US"/>
            </a:defPPr>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Taking advantage of cloud-native billing models</a:t>
            </a:r>
          </a:p>
        </p:txBody>
      </p:sp>
      <p:sp>
        <p:nvSpPr>
          <p:cNvPr id="93" name="TextBox 92">
            <a:extLst>
              <a:ext uri="{FF2B5EF4-FFF2-40B4-BE49-F238E27FC236}">
                <a16:creationId xmlns:a16="http://schemas.microsoft.com/office/drawing/2014/main" id="{F508237E-CB42-4C21-A8EF-1B1802A845D6}"/>
              </a:ext>
            </a:extLst>
          </p:cNvPr>
          <p:cNvSpPr txBox="1"/>
          <p:nvPr/>
        </p:nvSpPr>
        <p:spPr>
          <a:xfrm>
            <a:off x="6428071" y="5543207"/>
            <a:ext cx="2189254" cy="276999"/>
          </a:xfrm>
          <a:prstGeom prst="rect">
            <a:avLst/>
          </a:prstGeom>
          <a:noFill/>
        </p:spPr>
        <p:txBody>
          <a:bodyPr wrap="none" lIns="0" tIns="0" rIns="0" bIns="0" anchor="ctr">
            <a:spAutoFit/>
          </a:bodyPr>
          <a:lstStyle>
            <a:defPPr>
              <a:defRPr lang="en-US"/>
            </a:defPPr>
            <a:lvl1pPr>
              <a:defRPr>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p>
        </p:txBody>
      </p:sp>
      <p:pic>
        <p:nvPicPr>
          <p:cNvPr id="22" name="Picture 21">
            <a:extLst>
              <a:ext uri="{FF2B5EF4-FFF2-40B4-BE49-F238E27FC236}">
                <a16:creationId xmlns:a16="http://schemas.microsoft.com/office/drawing/2014/main" id="{0903D0EC-9036-4A18-A311-8D57BDE3A8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23236" y="2916214"/>
            <a:ext cx="442372" cy="442372"/>
          </a:xfrm>
          <a:prstGeom prst="rect">
            <a:avLst/>
          </a:prstGeom>
        </p:spPr>
      </p:pic>
      <p:pic>
        <p:nvPicPr>
          <p:cNvPr id="23" name="Picture 22">
            <a:extLst>
              <a:ext uri="{FF2B5EF4-FFF2-40B4-BE49-F238E27FC236}">
                <a16:creationId xmlns:a16="http://schemas.microsoft.com/office/drawing/2014/main" id="{B4D2B3AC-CC4A-435A-8682-E8B5BE8B1B7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23236" y="3812614"/>
            <a:ext cx="442372" cy="442372"/>
          </a:xfrm>
          <a:prstGeom prst="rect">
            <a:avLst/>
          </a:prstGeom>
        </p:spPr>
      </p:pic>
      <p:grpSp>
        <p:nvGrpSpPr>
          <p:cNvPr id="27" name="Graphic 252">
            <a:extLst>
              <a:ext uri="{FF2B5EF4-FFF2-40B4-BE49-F238E27FC236}">
                <a16:creationId xmlns:a16="http://schemas.microsoft.com/office/drawing/2014/main" id="{71023D10-1463-4709-9CB1-28FBE9F74029}"/>
              </a:ext>
              <a:ext uri="{C183D7F6-B498-43B3-948B-1728B52AA6E4}">
                <adec:decorative xmlns:adec="http://schemas.microsoft.com/office/drawing/2017/decorative" val="1"/>
              </a:ext>
            </a:extLst>
          </p:cNvPr>
          <p:cNvGrpSpPr/>
          <p:nvPr/>
        </p:nvGrpSpPr>
        <p:grpSpPr>
          <a:xfrm>
            <a:off x="5715011" y="5450733"/>
            <a:ext cx="458822" cy="461919"/>
            <a:chOff x="4477326" y="5668469"/>
            <a:chExt cx="397725" cy="400412"/>
          </a:xfrm>
        </p:grpSpPr>
        <p:sp>
          <p:nvSpPr>
            <p:cNvPr id="28" name="Freeform: Shape 27">
              <a:extLst>
                <a:ext uri="{FF2B5EF4-FFF2-40B4-BE49-F238E27FC236}">
                  <a16:creationId xmlns:a16="http://schemas.microsoft.com/office/drawing/2014/main" id="{69D4F289-D78D-430B-B2C1-75468306A9D7}"/>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32518D53-6AE0-403D-86D0-9AC4F0C050F8}"/>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DE27271-C67B-436E-87B1-10987E69DF5F}"/>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A6BDB690-F8BD-4C29-901E-D90864753A8A}"/>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70AD00E-191F-44C0-A475-4DF022B12DD5}"/>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4EE45AD-1756-4D23-BBD2-56B3AFCBA6DC}"/>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7896DCA-69D7-4D6B-B044-30361316D1C0}"/>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84E86B1B-0578-4E2F-93BB-2565DEE47B8E}"/>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23ED36D-09D9-4C32-BD5D-BDFA72B73171}"/>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4C7CD39-F352-4159-B28C-0930F459F6C3}"/>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33BD885-FB21-4520-884B-DE2082E9E334}"/>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61CA845-ADE9-49B8-B054-DC3B63314DB3}"/>
              </a:ext>
              <a:ext uri="{C183D7F6-B498-43B3-948B-1728B52AA6E4}">
                <adec:decorative xmlns:adec="http://schemas.microsoft.com/office/drawing/2017/decorative" val="1"/>
              </a:ext>
            </a:extLst>
          </p:cNvPr>
          <p:cNvGrpSpPr/>
          <p:nvPr/>
        </p:nvGrpSpPr>
        <p:grpSpPr>
          <a:xfrm>
            <a:off x="5643763" y="2035039"/>
            <a:ext cx="601318" cy="601315"/>
            <a:chOff x="4368403" y="2889653"/>
            <a:chExt cx="469107" cy="469107"/>
          </a:xfrm>
        </p:grpSpPr>
        <p:grpSp>
          <p:nvGrpSpPr>
            <p:cNvPr id="40" name="Group 39">
              <a:extLst>
                <a:ext uri="{FF2B5EF4-FFF2-40B4-BE49-F238E27FC236}">
                  <a16:creationId xmlns:a16="http://schemas.microsoft.com/office/drawing/2014/main" id="{1E6FBBEE-65A3-4499-919B-E05A89B40147}"/>
                </a:ext>
              </a:extLst>
            </p:cNvPr>
            <p:cNvGrpSpPr/>
            <p:nvPr/>
          </p:nvGrpSpPr>
          <p:grpSpPr>
            <a:xfrm rot="18900000">
              <a:off x="4368403" y="2889653"/>
              <a:ext cx="469107" cy="469107"/>
              <a:chOff x="4368403" y="2889653"/>
              <a:chExt cx="469107" cy="469107"/>
            </a:xfrm>
          </p:grpSpPr>
          <p:grpSp>
            <p:nvGrpSpPr>
              <p:cNvPr id="49" name="Group 48">
                <a:extLst>
                  <a:ext uri="{FF2B5EF4-FFF2-40B4-BE49-F238E27FC236}">
                    <a16:creationId xmlns:a16="http://schemas.microsoft.com/office/drawing/2014/main" id="{13FEAF2D-4ADB-4904-967A-7E4F801F470F}"/>
                  </a:ext>
                </a:extLst>
              </p:cNvPr>
              <p:cNvGrpSpPr/>
              <p:nvPr/>
            </p:nvGrpSpPr>
            <p:grpSpPr>
              <a:xfrm>
                <a:off x="4573913" y="2889653"/>
                <a:ext cx="58087" cy="469107"/>
                <a:chOff x="4557244" y="2889653"/>
                <a:chExt cx="58087" cy="469107"/>
              </a:xfrm>
            </p:grpSpPr>
            <p:grpSp>
              <p:nvGrpSpPr>
                <p:cNvPr id="57" name="Group 56">
                  <a:extLst>
                    <a:ext uri="{FF2B5EF4-FFF2-40B4-BE49-F238E27FC236}">
                      <a16:creationId xmlns:a16="http://schemas.microsoft.com/office/drawing/2014/main" id="{D9439289-BD31-499F-ADC7-8A97D681BE81}"/>
                    </a:ext>
                  </a:extLst>
                </p:cNvPr>
                <p:cNvGrpSpPr/>
                <p:nvPr/>
              </p:nvGrpSpPr>
              <p:grpSpPr>
                <a:xfrm>
                  <a:off x="4557244" y="2889653"/>
                  <a:ext cx="58087" cy="176213"/>
                  <a:chOff x="4581056" y="2770591"/>
                  <a:chExt cx="58087" cy="176213"/>
                </a:xfrm>
              </p:grpSpPr>
              <p:cxnSp>
                <p:nvCxnSpPr>
                  <p:cNvPr id="61" name="Straight Connector 60">
                    <a:extLst>
                      <a:ext uri="{FF2B5EF4-FFF2-40B4-BE49-F238E27FC236}">
                        <a16:creationId xmlns:a16="http://schemas.microsoft.com/office/drawing/2014/main" id="{80B9D91A-9810-407A-83EE-6F6A21B9AE1A}"/>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62" name="Rectangle 11">
                    <a:extLst>
                      <a:ext uri="{FF2B5EF4-FFF2-40B4-BE49-F238E27FC236}">
                        <a16:creationId xmlns:a16="http://schemas.microsoft.com/office/drawing/2014/main" id="{1F210451-5F9A-4500-B582-E5426204B33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l" defTabSz="111896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112DB0DF-75F1-4786-991A-94BC17EC789F}"/>
                    </a:ext>
                  </a:extLst>
                </p:cNvPr>
                <p:cNvGrpSpPr/>
                <p:nvPr/>
              </p:nvGrpSpPr>
              <p:grpSpPr>
                <a:xfrm flipV="1">
                  <a:off x="4557244" y="3182547"/>
                  <a:ext cx="58087" cy="176213"/>
                  <a:chOff x="4581056" y="2770591"/>
                  <a:chExt cx="58087" cy="176213"/>
                </a:xfrm>
              </p:grpSpPr>
              <p:cxnSp>
                <p:nvCxnSpPr>
                  <p:cNvPr id="59" name="Straight Connector 58">
                    <a:extLst>
                      <a:ext uri="{FF2B5EF4-FFF2-40B4-BE49-F238E27FC236}">
                        <a16:creationId xmlns:a16="http://schemas.microsoft.com/office/drawing/2014/main" id="{422CDDEE-FFC5-49CD-B02C-206CD6094F7D}"/>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60" name="Rectangle 11">
                    <a:extLst>
                      <a:ext uri="{FF2B5EF4-FFF2-40B4-BE49-F238E27FC236}">
                        <a16:creationId xmlns:a16="http://schemas.microsoft.com/office/drawing/2014/main" id="{F32D8942-33B4-49C4-AA62-8F23115A5EF0}"/>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l" defTabSz="111896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 name="Group 49">
                <a:extLst>
                  <a:ext uri="{FF2B5EF4-FFF2-40B4-BE49-F238E27FC236}">
                    <a16:creationId xmlns:a16="http://schemas.microsoft.com/office/drawing/2014/main" id="{26C8CFDA-2446-40FE-A1D5-34A0BE779391}"/>
                  </a:ext>
                </a:extLst>
              </p:cNvPr>
              <p:cNvGrpSpPr/>
              <p:nvPr/>
            </p:nvGrpSpPr>
            <p:grpSpPr>
              <a:xfrm rot="5400000">
                <a:off x="4573913" y="2889653"/>
                <a:ext cx="58087" cy="469107"/>
                <a:chOff x="4557244" y="2889653"/>
                <a:chExt cx="58087" cy="469107"/>
              </a:xfrm>
            </p:grpSpPr>
            <p:grpSp>
              <p:nvGrpSpPr>
                <p:cNvPr id="51" name="Group 50">
                  <a:extLst>
                    <a:ext uri="{FF2B5EF4-FFF2-40B4-BE49-F238E27FC236}">
                      <a16:creationId xmlns:a16="http://schemas.microsoft.com/office/drawing/2014/main" id="{B8A419F0-6CED-4894-ABB7-6D1DF3887385}"/>
                    </a:ext>
                  </a:extLst>
                </p:cNvPr>
                <p:cNvGrpSpPr/>
                <p:nvPr/>
              </p:nvGrpSpPr>
              <p:grpSpPr>
                <a:xfrm>
                  <a:off x="4557244" y="2889653"/>
                  <a:ext cx="58087" cy="176213"/>
                  <a:chOff x="4581056" y="2770591"/>
                  <a:chExt cx="58087" cy="176213"/>
                </a:xfrm>
              </p:grpSpPr>
              <p:cxnSp>
                <p:nvCxnSpPr>
                  <p:cNvPr id="55" name="Straight Connector 54">
                    <a:extLst>
                      <a:ext uri="{FF2B5EF4-FFF2-40B4-BE49-F238E27FC236}">
                        <a16:creationId xmlns:a16="http://schemas.microsoft.com/office/drawing/2014/main" id="{DFDDBA13-DB07-4785-A1BA-7F8F198BF2C8}"/>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56" name="Rectangle 11">
                    <a:extLst>
                      <a:ext uri="{FF2B5EF4-FFF2-40B4-BE49-F238E27FC236}">
                        <a16:creationId xmlns:a16="http://schemas.microsoft.com/office/drawing/2014/main" id="{FA26A9B6-5178-4F4D-B137-84B8F84B6C03}"/>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l" defTabSz="111896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0FFF640D-F03B-4BD6-A111-276BAE65F1F0}"/>
                    </a:ext>
                  </a:extLst>
                </p:cNvPr>
                <p:cNvGrpSpPr/>
                <p:nvPr/>
              </p:nvGrpSpPr>
              <p:grpSpPr>
                <a:xfrm flipV="1">
                  <a:off x="4557244" y="3182547"/>
                  <a:ext cx="58087" cy="176213"/>
                  <a:chOff x="4581056" y="2770591"/>
                  <a:chExt cx="58087" cy="176213"/>
                </a:xfrm>
              </p:grpSpPr>
              <p:cxnSp>
                <p:nvCxnSpPr>
                  <p:cNvPr id="53" name="Straight Connector 52">
                    <a:extLst>
                      <a:ext uri="{FF2B5EF4-FFF2-40B4-BE49-F238E27FC236}">
                        <a16:creationId xmlns:a16="http://schemas.microsoft.com/office/drawing/2014/main" id="{11848113-D378-48A9-9C4E-B52AA2287828}"/>
                      </a:ext>
                    </a:extLst>
                  </p:cNvPr>
                  <p:cNvCxnSpPr>
                    <a:cxnSpLocks/>
                  </p:cNvCxnSpPr>
                  <p:nvPr/>
                </p:nvCxnSpPr>
                <p:spPr>
                  <a:xfrm>
                    <a:off x="4610099" y="2770591"/>
                    <a:ext cx="0" cy="176213"/>
                  </a:xfrm>
                  <a:prstGeom prst="line">
                    <a:avLst/>
                  </a:prstGeom>
                  <a:noFill/>
                  <a:ln w="15875" cap="flat" cmpd="sng" algn="ctr">
                    <a:solidFill>
                      <a:srgbClr val="0078D4"/>
                    </a:solidFill>
                    <a:prstDash val="solid"/>
                    <a:miter lim="800000"/>
                    <a:headEnd type="none" w="lg" len="med"/>
                    <a:tailEnd type="none" w="lg" len="med"/>
                  </a:ln>
                  <a:effectLst/>
                </p:spPr>
              </p:cxnSp>
              <p:sp>
                <p:nvSpPr>
                  <p:cNvPr id="54" name="Rectangle 11">
                    <a:extLst>
                      <a:ext uri="{FF2B5EF4-FFF2-40B4-BE49-F238E27FC236}">
                        <a16:creationId xmlns:a16="http://schemas.microsoft.com/office/drawing/2014/main" id="{D3555CA5-1CFB-46CA-99BE-1AD6CA3AC7D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noFill/>
                  <a:ln w="15875" cap="flat" cmpd="sng" algn="ctr">
                    <a:solidFill>
                      <a:srgbClr val="0078D4"/>
                    </a:solidFill>
                    <a:prstDash val="solid"/>
                    <a:miter lim="800000"/>
                    <a:headEnd type="none" w="lg" len="med"/>
                    <a:tailEnd type="none" w="lg"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l" defTabSz="111896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41" name="server" descr="server">
              <a:extLst>
                <a:ext uri="{FF2B5EF4-FFF2-40B4-BE49-F238E27FC236}">
                  <a16:creationId xmlns:a16="http://schemas.microsoft.com/office/drawing/2014/main" id="{07C76510-47B1-4A6B-B642-97D1CE3A11E0}"/>
                </a:ext>
              </a:extLst>
            </p:cNvPr>
            <p:cNvGrpSpPr>
              <a:grpSpLocks noChangeAspect="1"/>
            </p:cNvGrpSpPr>
            <p:nvPr/>
          </p:nvGrpSpPr>
          <p:grpSpPr bwMode="auto">
            <a:xfrm>
              <a:off x="4473768" y="3027193"/>
              <a:ext cx="258376" cy="193051"/>
              <a:chOff x="440" y="2517"/>
              <a:chExt cx="265" cy="198"/>
            </a:xfrm>
          </p:grpSpPr>
          <p:sp>
            <p:nvSpPr>
              <p:cNvPr id="42" name="AutoShape 49">
                <a:extLst>
                  <a:ext uri="{FF2B5EF4-FFF2-40B4-BE49-F238E27FC236}">
                    <a16:creationId xmlns:a16="http://schemas.microsoft.com/office/drawing/2014/main" id="{FFB84223-C1D1-444C-BA5B-E58FE4CB7B12}"/>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51">
                <a:extLst>
                  <a:ext uri="{FF2B5EF4-FFF2-40B4-BE49-F238E27FC236}">
                    <a16:creationId xmlns:a16="http://schemas.microsoft.com/office/drawing/2014/main" id="{70650A24-ECA8-416F-92DF-C623AE9BD4E6}"/>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52">
                <a:extLst>
                  <a:ext uri="{FF2B5EF4-FFF2-40B4-BE49-F238E27FC236}">
                    <a16:creationId xmlns:a16="http://schemas.microsoft.com/office/drawing/2014/main" id="{ACBBE7A1-209D-4AEF-AF06-09F7B9BF4C0B}"/>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FFFFFF"/>
                  </a:solidFill>
                  <a:effectLst/>
                  <a:uLnTx/>
                  <a:uFillTx/>
                  <a:latin typeface="Segoe UI"/>
                  <a:ea typeface="+mn-ea"/>
                  <a:cs typeface="+mn-cs"/>
                </a:endParaRPr>
              </a:p>
            </p:txBody>
          </p:sp>
          <p:sp>
            <p:nvSpPr>
              <p:cNvPr id="47" name="Rectangle 53">
                <a:extLst>
                  <a:ext uri="{FF2B5EF4-FFF2-40B4-BE49-F238E27FC236}">
                    <a16:creationId xmlns:a16="http://schemas.microsoft.com/office/drawing/2014/main" id="{EF44DA9F-5CFE-4549-9C87-BE3ED0060604}"/>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11998D8C-B5E1-454B-A25F-5B1B9E8636DE}"/>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63" name="cloud 4">
            <a:extLst>
              <a:ext uri="{FF2B5EF4-FFF2-40B4-BE49-F238E27FC236}">
                <a16:creationId xmlns:a16="http://schemas.microsoft.com/office/drawing/2014/main" id="{D2AD9698-6FAC-451F-8319-F614B44135CA}"/>
              </a:ext>
              <a:ext uri="{C183D7F6-B498-43B3-948B-1728B52AA6E4}">
                <adec:decorative xmlns:adec="http://schemas.microsoft.com/office/drawing/2017/decorative" val="1"/>
              </a:ext>
            </a:extLst>
          </p:cNvPr>
          <p:cNvSpPr>
            <a:spLocks noChangeAspect="1"/>
          </p:cNvSpPr>
          <p:nvPr/>
        </p:nvSpPr>
        <p:spPr bwMode="auto">
          <a:xfrm flipV="1">
            <a:off x="5715012" y="4709014"/>
            <a:ext cx="458821" cy="2529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64" name="server 2">
            <a:extLst>
              <a:ext uri="{FF2B5EF4-FFF2-40B4-BE49-F238E27FC236}">
                <a16:creationId xmlns:a16="http://schemas.microsoft.com/office/drawing/2014/main" id="{6FEED7E1-912F-4BDE-A822-18A5E752DA57}"/>
              </a:ext>
              <a:ext uri="{C183D7F6-B498-43B3-948B-1728B52AA6E4}">
                <adec:decorative xmlns:adec="http://schemas.microsoft.com/office/drawing/2017/decorative" val="1"/>
              </a:ext>
            </a:extLst>
          </p:cNvPr>
          <p:cNvGrpSpPr>
            <a:grpSpLocks noChangeAspect="1"/>
          </p:cNvGrpSpPr>
          <p:nvPr/>
        </p:nvGrpSpPr>
        <p:grpSpPr bwMode="auto">
          <a:xfrm>
            <a:off x="5790087" y="1341018"/>
            <a:ext cx="308670" cy="274843"/>
            <a:chOff x="1608" y="1359"/>
            <a:chExt cx="292" cy="260"/>
          </a:xfrm>
        </p:grpSpPr>
        <p:sp>
          <p:nvSpPr>
            <p:cNvPr id="65" name="AutoShape 11">
              <a:extLst>
                <a:ext uri="{FF2B5EF4-FFF2-40B4-BE49-F238E27FC236}">
                  <a16:creationId xmlns:a16="http://schemas.microsoft.com/office/drawing/2014/main" id="{61E5E4BA-EF11-46E3-9395-505C4BAF713F}"/>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13">
              <a:extLst>
                <a:ext uri="{FF2B5EF4-FFF2-40B4-BE49-F238E27FC236}">
                  <a16:creationId xmlns:a16="http://schemas.microsoft.com/office/drawing/2014/main" id="{1B862F56-4C23-415A-A8EC-87AEB4B3B72D}"/>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Rectangle 14">
              <a:extLst>
                <a:ext uri="{FF2B5EF4-FFF2-40B4-BE49-F238E27FC236}">
                  <a16:creationId xmlns:a16="http://schemas.microsoft.com/office/drawing/2014/main" id="{87F7CCE2-75A9-466C-9A0F-DB6ABC7E1B27}"/>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Rectangle 15">
              <a:extLst>
                <a:ext uri="{FF2B5EF4-FFF2-40B4-BE49-F238E27FC236}">
                  <a16:creationId xmlns:a16="http://schemas.microsoft.com/office/drawing/2014/main" id="{7E335B99-175E-4288-9CDD-7C89001C5AD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16">
              <a:extLst>
                <a:ext uri="{FF2B5EF4-FFF2-40B4-BE49-F238E27FC236}">
                  <a16:creationId xmlns:a16="http://schemas.microsoft.com/office/drawing/2014/main" id="{66662C0C-B4DF-4AD4-9FD3-4613427B66A3}"/>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17">
              <a:extLst>
                <a:ext uri="{FF2B5EF4-FFF2-40B4-BE49-F238E27FC236}">
                  <a16:creationId xmlns:a16="http://schemas.microsoft.com/office/drawing/2014/main" id="{8081EFA5-756D-4126-86BE-EBAA1C3A3224}"/>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18">
              <a:extLst>
                <a:ext uri="{FF2B5EF4-FFF2-40B4-BE49-F238E27FC236}">
                  <a16:creationId xmlns:a16="http://schemas.microsoft.com/office/drawing/2014/main" id="{0C250B86-7A7C-4670-B09D-378D4255A005}"/>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19">
              <a:extLst>
                <a:ext uri="{FF2B5EF4-FFF2-40B4-BE49-F238E27FC236}">
                  <a16:creationId xmlns:a16="http://schemas.microsoft.com/office/drawing/2014/main" id="{85C81025-D208-413F-BBE3-14186A203D99}"/>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4F422EDF-1135-4D23-914F-AB3443F5ADD8}"/>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Rectangle 21">
              <a:extLst>
                <a:ext uri="{FF2B5EF4-FFF2-40B4-BE49-F238E27FC236}">
                  <a16:creationId xmlns:a16="http://schemas.microsoft.com/office/drawing/2014/main" id="{7B158F2F-693C-4958-B904-332FE11FFB9F}"/>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5" name="Rectangle 22">
              <a:extLst>
                <a:ext uri="{FF2B5EF4-FFF2-40B4-BE49-F238E27FC236}">
                  <a16:creationId xmlns:a16="http://schemas.microsoft.com/office/drawing/2014/main" id="{39EB0CC0-7319-4C75-979D-44741D625E57}"/>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23">
              <a:extLst>
                <a:ext uri="{FF2B5EF4-FFF2-40B4-BE49-F238E27FC236}">
                  <a16:creationId xmlns:a16="http://schemas.microsoft.com/office/drawing/2014/main" id="{47E592FE-C8B9-4670-8464-0B4F23553810}"/>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24">
              <a:extLst>
                <a:ext uri="{FF2B5EF4-FFF2-40B4-BE49-F238E27FC236}">
                  <a16:creationId xmlns:a16="http://schemas.microsoft.com/office/drawing/2014/main" id="{890BAA27-78DE-4A81-A030-37C4AAE1E232}"/>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67429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64"/>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4" presetClass="path" presetSubtype="0" decel="100000" fill="hold" grpId="1" nodeType="withEffect">
                                  <p:stCondLst>
                                    <p:cond delay="0"/>
                                  </p:stCondLst>
                                  <p:childTnLst>
                                    <p:animMotion origin="layout" path="M -4.16667E-7 0.06921 L -4.16667E-7 2.22222E-6 " pathEditMode="relative" rAng="0" ptsTypes="AA">
                                      <p:cBhvr>
                                        <p:cTn id="14" dur="500" fill="hold"/>
                                        <p:tgtEl>
                                          <p:spTgt spid="44"/>
                                        </p:tgtEl>
                                        <p:attrNameLst>
                                          <p:attrName>ppt_x</p:attrName>
                                          <p:attrName>ppt_y</p:attrName>
                                        </p:attrNameLst>
                                      </p:cBhvr>
                                      <p:rCtr x="0" y="-3472"/>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64" presetClass="path" presetSubtype="0" decel="100000" fill="hold" nodeType="withEffect">
                                  <p:stCondLst>
                                    <p:cond delay="0"/>
                                  </p:stCondLst>
                                  <p:childTnLst>
                                    <p:animMotion origin="layout" path="M -1.45833E-6 0.06922 L -1.45833E-6 -3.7037E-6 " pathEditMode="relative" rAng="0" ptsTypes="AA">
                                      <p:cBhvr>
                                        <p:cTn id="20" dur="500" fill="hold"/>
                                        <p:tgtEl>
                                          <p:spTgt spid="39"/>
                                        </p:tgtEl>
                                        <p:attrNameLst>
                                          <p:attrName>ppt_x</p:attrName>
                                          <p:attrName>ppt_y</p:attrName>
                                        </p:attrNameLst>
                                      </p:cBhvr>
                                      <p:rCtr x="0" y="-3472"/>
                                    </p:animMotion>
                                  </p:childTnLst>
                                </p:cTn>
                              </p:par>
                              <p:par>
                                <p:cTn id="21" presetID="10"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64" presetClass="path" presetSubtype="0" decel="100000" fill="hold" grpId="1" nodeType="withEffect">
                                  <p:stCondLst>
                                    <p:cond delay="0"/>
                                  </p:stCondLst>
                                  <p:childTnLst>
                                    <p:animMotion origin="layout" path="M 1.66667E-6 0.06922 L 1.66667E-6 -2.96296E-6 " pathEditMode="relative" rAng="0" ptsTypes="AA">
                                      <p:cBhvr>
                                        <p:cTn id="25" dur="500" fill="hold"/>
                                        <p:tgtEl>
                                          <p:spTgt spid="85"/>
                                        </p:tgtEl>
                                        <p:attrNameLst>
                                          <p:attrName>ppt_x</p:attrName>
                                          <p:attrName>ppt_y</p:attrName>
                                        </p:attrNameLst>
                                      </p:cBhvr>
                                      <p:rCtr x="0" y="-3472"/>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64" presetClass="path" presetSubtype="0" decel="100000" fill="hold" nodeType="withEffect">
                                  <p:stCondLst>
                                    <p:cond delay="0"/>
                                  </p:stCondLst>
                                  <p:childTnLst>
                                    <p:animMotion origin="layout" path="M 5.55112E-17 0.06921 L 5.55112E-17 2.59259E-6 " pathEditMode="relative" rAng="0" ptsTypes="AA">
                                      <p:cBhvr>
                                        <p:cTn id="31" dur="500" fill="hold"/>
                                        <p:tgtEl>
                                          <p:spTgt spid="22"/>
                                        </p:tgtEl>
                                        <p:attrNameLst>
                                          <p:attrName>ppt_x</p:attrName>
                                          <p:attrName>ppt_y</p:attrName>
                                        </p:attrNameLst>
                                      </p:cBhvr>
                                      <p:rCtr x="0" y="-3472"/>
                                    </p:animMotion>
                                  </p:childTnLst>
                                </p:cTn>
                              </p:par>
                              <p:par>
                                <p:cTn id="32" presetID="10" presetClass="entr" presetSubtype="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64" presetClass="path" presetSubtype="0" decel="100000" fill="hold" grpId="1" nodeType="withEffect">
                                  <p:stCondLst>
                                    <p:cond delay="0"/>
                                  </p:stCondLst>
                                  <p:childTnLst>
                                    <p:animMotion origin="layout" path="M 3.75E-6 0.06921 L 3.75E-6 3.33333E-6 " pathEditMode="relative" rAng="0" ptsTypes="AA">
                                      <p:cBhvr>
                                        <p:cTn id="36" dur="500" fill="hold"/>
                                        <p:tgtEl>
                                          <p:spTgt spid="87"/>
                                        </p:tgtEl>
                                        <p:attrNameLst>
                                          <p:attrName>ppt_x</p:attrName>
                                          <p:attrName>ppt_y</p:attrName>
                                        </p:attrNameLst>
                                      </p:cBhvr>
                                      <p:rCtr x="0" y="-3472"/>
                                    </p:animMotion>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64" presetClass="path" presetSubtype="0" decel="100000" fill="hold" nodeType="withEffect">
                                  <p:stCondLst>
                                    <p:cond delay="0"/>
                                  </p:stCondLst>
                                  <p:childTnLst>
                                    <p:animMotion origin="layout" path="M 5.55112E-17 0.06922 L 5.55112E-17 -4.44444E-6 " pathEditMode="relative" rAng="0" ptsTypes="AA">
                                      <p:cBhvr>
                                        <p:cTn id="42" dur="500" fill="hold"/>
                                        <p:tgtEl>
                                          <p:spTgt spid="23"/>
                                        </p:tgtEl>
                                        <p:attrNameLst>
                                          <p:attrName>ppt_x</p:attrName>
                                          <p:attrName>ppt_y</p:attrName>
                                        </p:attrNameLst>
                                      </p:cBhvr>
                                      <p:rCtr x="0" y="-3472"/>
                                    </p:animMotion>
                                  </p:childTnLst>
                                </p:cTn>
                              </p:par>
                              <p:par>
                                <p:cTn id="43" presetID="10"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par>
                                <p:cTn id="46" presetID="64" presetClass="path" presetSubtype="0" decel="100000" fill="hold" grpId="1" nodeType="withEffect">
                                  <p:stCondLst>
                                    <p:cond delay="0"/>
                                  </p:stCondLst>
                                  <p:childTnLst>
                                    <p:animMotion origin="layout" path="M -2.5E-6 0.06921 L -2.5E-6 -1.85185E-6 " pathEditMode="relative" rAng="0" ptsTypes="AA">
                                      <p:cBhvr>
                                        <p:cTn id="47" dur="500" fill="hold"/>
                                        <p:tgtEl>
                                          <p:spTgt spid="89"/>
                                        </p:tgtEl>
                                        <p:attrNameLst>
                                          <p:attrName>ppt_x</p:attrName>
                                          <p:attrName>ppt_y</p:attrName>
                                        </p:attrNameLst>
                                      </p:cBhvr>
                                      <p:rCtr x="0" y="-3472"/>
                                    </p:animMotion>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64" presetClass="path" presetSubtype="0" decel="100000" fill="hold" grpId="1" nodeType="withEffect">
                                  <p:stCondLst>
                                    <p:cond delay="0"/>
                                  </p:stCondLst>
                                  <p:childTnLst>
                                    <p:animMotion origin="layout" path="M 5.55112E-17 0.06922 L 5.55112E-17 -2.59259E-6 " pathEditMode="relative" rAng="0" ptsTypes="AA">
                                      <p:cBhvr>
                                        <p:cTn id="53" dur="500" fill="hold"/>
                                        <p:tgtEl>
                                          <p:spTgt spid="63"/>
                                        </p:tgtEl>
                                        <p:attrNameLst>
                                          <p:attrName>ppt_x</p:attrName>
                                          <p:attrName>ppt_y</p:attrName>
                                        </p:attrNameLst>
                                      </p:cBhvr>
                                      <p:rCtr x="0" y="-3472"/>
                                    </p:animMotion>
                                  </p:childTnLst>
                                </p:cTn>
                              </p:par>
                              <p:par>
                                <p:cTn id="54" presetID="10" presetClass="entr" presetSubtype="0" fill="hold" grpId="0"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par>
                                <p:cTn id="57" presetID="64" presetClass="path" presetSubtype="0" decel="100000" fill="hold" grpId="1" nodeType="withEffect">
                                  <p:stCondLst>
                                    <p:cond delay="0"/>
                                  </p:stCondLst>
                                  <p:childTnLst>
                                    <p:animMotion origin="layout" path="M -2.70833E-6 0.06921 L -2.70833E-6 2.96296E-6 " pathEditMode="relative" rAng="0" ptsTypes="AA">
                                      <p:cBhvr>
                                        <p:cTn id="58" dur="500" fill="hold"/>
                                        <p:tgtEl>
                                          <p:spTgt spid="91"/>
                                        </p:tgtEl>
                                        <p:attrNameLst>
                                          <p:attrName>ppt_x</p:attrName>
                                          <p:attrName>ppt_y</p:attrName>
                                        </p:attrNameLst>
                                      </p:cBhvr>
                                      <p:rCtr x="0" y="-3472"/>
                                    </p:animMotion>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64" presetClass="path" presetSubtype="0" decel="100000" fill="hold" nodeType="withEffect">
                                  <p:stCondLst>
                                    <p:cond delay="0"/>
                                  </p:stCondLst>
                                  <p:childTnLst>
                                    <p:animMotion origin="layout" path="M -1.45833E-6 0.06922 L -1.45833E-6 -3.7037E-6 " pathEditMode="relative" rAng="0" ptsTypes="AA">
                                      <p:cBhvr>
                                        <p:cTn id="64" dur="500" fill="hold"/>
                                        <p:tgtEl>
                                          <p:spTgt spid="27"/>
                                        </p:tgtEl>
                                        <p:attrNameLst>
                                          <p:attrName>ppt_x</p:attrName>
                                          <p:attrName>ppt_y</p:attrName>
                                        </p:attrNameLst>
                                      </p:cBhvr>
                                      <p:rCtr x="0" y="-3472"/>
                                    </p:animMotion>
                                  </p:childTnLst>
                                </p:cTn>
                              </p:par>
                              <p:par>
                                <p:cTn id="65" presetID="10"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fade">
                                      <p:cBhvr>
                                        <p:cTn id="67" dur="500"/>
                                        <p:tgtEl>
                                          <p:spTgt spid="93"/>
                                        </p:tgtEl>
                                      </p:cBhvr>
                                    </p:animEffect>
                                  </p:childTnLst>
                                </p:cTn>
                              </p:par>
                              <p:par>
                                <p:cTn id="68" presetID="64" presetClass="path" presetSubtype="0" decel="100000" fill="hold" grpId="1" nodeType="withEffect">
                                  <p:stCondLst>
                                    <p:cond delay="0"/>
                                  </p:stCondLst>
                                  <p:childTnLst>
                                    <p:animMotion origin="layout" path="M -1.45833E-6 0.06922 L -1.45833E-6 -3.7037E-6 " pathEditMode="relative" rAng="0" ptsTypes="AA">
                                      <p:cBhvr>
                                        <p:cTn id="69" dur="500" fill="hold"/>
                                        <p:tgtEl>
                                          <p:spTgt spid="93"/>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85" grpId="0"/>
      <p:bldP spid="85" grpId="1"/>
      <p:bldP spid="87" grpId="0"/>
      <p:bldP spid="87" grpId="1"/>
      <p:bldP spid="89" grpId="0"/>
      <p:bldP spid="89" grpId="1"/>
      <p:bldP spid="91" grpId="0"/>
      <p:bldP spid="91" grpId="1"/>
      <p:bldP spid="93" grpId="0"/>
      <p:bldP spid="93" grpId="1"/>
      <p:bldP spid="63" grpId="0" animBg="1"/>
      <p:bldP spid="63"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03137"/>
          </a:xfrm>
        </p:spPr>
        <p:txBody>
          <a:bodyPr>
            <a:noAutofit/>
          </a:bodyPr>
          <a:lstStyle/>
          <a:p>
            <a:r>
              <a:rPr lang="en-US" dirty="0"/>
              <a:t>Microsoft provides you solutions—</a:t>
            </a:r>
            <a:br>
              <a:rPr lang="en-US" dirty="0"/>
            </a:br>
            <a:r>
              <a:rPr lang="en-US" dirty="0"/>
              <a:t>helping you </a:t>
            </a:r>
            <a:r>
              <a:rPr lang="en-US" dirty="0">
                <a:solidFill>
                  <a:schemeClr val="tx2"/>
                </a:solidFill>
              </a:rPr>
              <a:t>continuously optimize your cloud environment</a:t>
            </a:r>
          </a:p>
        </p:txBody>
      </p:sp>
      <p:sp>
        <p:nvSpPr>
          <p:cNvPr id="16" name="TextBox 15">
            <a:extLst>
              <a:ext uri="{FF2B5EF4-FFF2-40B4-BE49-F238E27FC236}">
                <a16:creationId xmlns:a16="http://schemas.microsoft.com/office/drawing/2014/main" id="{505293E8-C4DD-445C-808D-E2D39B1A3133}"/>
              </a:ext>
            </a:extLst>
          </p:cNvPr>
          <p:cNvSpPr txBox="1"/>
          <p:nvPr/>
        </p:nvSpPr>
        <p:spPr>
          <a:xfrm>
            <a:off x="427038" y="3037502"/>
            <a:ext cx="2271712" cy="27699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Understand and forecast costs</a:t>
            </a:r>
          </a:p>
        </p:txBody>
      </p:sp>
      <p:sp>
        <p:nvSpPr>
          <p:cNvPr id="17" name="TextBox 16">
            <a:extLst>
              <a:ext uri="{FF2B5EF4-FFF2-40B4-BE49-F238E27FC236}">
                <a16:creationId xmlns:a16="http://schemas.microsoft.com/office/drawing/2014/main" id="{AFFE6EB1-57B4-4EB5-A5FC-12020493018F}"/>
              </a:ext>
            </a:extLst>
          </p:cNvPr>
          <p:cNvSpPr txBox="1"/>
          <p:nvPr/>
        </p:nvSpPr>
        <p:spPr>
          <a:xfrm>
            <a:off x="427038" y="3818226"/>
            <a:ext cx="3465512" cy="1246495"/>
          </a:xfrm>
          <a:prstGeom prst="rect">
            <a:avLst/>
          </a:prstGeom>
          <a:noFill/>
        </p:spPr>
        <p:txBody>
          <a:bodyPr wrap="square" lIns="0" tIns="0" rIns="0" bIns="0" rtlCol="0">
            <a:noAutofit/>
          </a:body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Monitor your bill, set budgets, and allocate spending to teams and projects with </a:t>
            </a:r>
            <a:r>
              <a:rPr kumimoji="0" lang="en-US" sz="18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Azure Cost Management + Billing</a:t>
            </a:r>
          </a:p>
        </p:txBody>
      </p:sp>
      <p:sp>
        <p:nvSpPr>
          <p:cNvPr id="18" name="TextBox 17">
            <a:extLst>
              <a:ext uri="{FF2B5EF4-FFF2-40B4-BE49-F238E27FC236}">
                <a16:creationId xmlns:a16="http://schemas.microsoft.com/office/drawing/2014/main" id="{C1D4675D-AFD5-4275-A414-5CCCC7880DCF}"/>
              </a:ext>
            </a:extLst>
          </p:cNvPr>
          <p:cNvSpPr txBox="1"/>
          <p:nvPr/>
        </p:nvSpPr>
        <p:spPr>
          <a:xfrm>
            <a:off x="4624354" y="3037502"/>
            <a:ext cx="3688252" cy="30777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Cost-optimize workloads</a:t>
            </a:r>
          </a:p>
        </p:txBody>
      </p:sp>
      <p:sp>
        <p:nvSpPr>
          <p:cNvPr id="19" name="TextBox 18">
            <a:extLst>
              <a:ext uri="{FF2B5EF4-FFF2-40B4-BE49-F238E27FC236}">
                <a16:creationId xmlns:a16="http://schemas.microsoft.com/office/drawing/2014/main" id="{8FE65247-C23C-43B1-9325-6D2471AD78C2}"/>
              </a:ext>
            </a:extLst>
          </p:cNvPr>
          <p:cNvSpPr txBox="1"/>
          <p:nvPr/>
        </p:nvSpPr>
        <p:spPr>
          <a:xfrm>
            <a:off x="4624354" y="3818226"/>
            <a:ext cx="3444909" cy="2517612"/>
          </a:xfrm>
          <a:prstGeom prst="rect">
            <a:avLst/>
          </a:prstGeom>
          <a:noFill/>
        </p:spPr>
        <p:txBody>
          <a:bodyPr wrap="square" lIns="0" tIns="0" rIns="0" bIns="0" rtlCol="0" anchor="t">
            <a:noAutofit/>
          </a:body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Optimize your resources and architecture with Azure best practices from </a:t>
            </a:r>
            <a:r>
              <a:rPr kumimoji="0" lang="en-US" sz="1800" b="0" i="0" u="none" strike="noStrike" kern="1200" cap="none" spc="0" normalizeH="0" baseline="0" noProof="0" dirty="0">
                <a:ln>
                  <a:noFill/>
                </a:ln>
                <a:solidFill>
                  <a:srgbClr val="0078D4"/>
                </a:solidFill>
                <a:effectLst/>
                <a:uLnTx/>
                <a:uFillTx/>
                <a:latin typeface="Segoe UI"/>
                <a:ea typeface="+mn-ea"/>
                <a:cs typeface="Segoe UI"/>
              </a:rPr>
              <a:t>Azure Advisor </a:t>
            </a:r>
            <a:br>
              <a:rPr kumimoji="0" lang="en-US" sz="1800" b="0" i="0" u="none" strike="noStrike" kern="1200" cap="none" spc="0" normalizeH="0" baseline="0" noProof="0" dirty="0">
                <a:ln>
                  <a:noFill/>
                </a:ln>
                <a:solidFill>
                  <a:srgbClr val="0078D4"/>
                </a:solidFill>
                <a:effectLst/>
                <a:uLnTx/>
                <a:uFillTx/>
                <a:latin typeface="Segoe UI"/>
                <a:ea typeface="+mn-ea"/>
                <a:cs typeface="Segoe UI"/>
              </a:rPr>
            </a:br>
            <a:r>
              <a:rPr kumimoji="0" lang="en-US" sz="1800" b="0" i="0" u="none" strike="noStrike" kern="1200" cap="none" spc="0" normalizeH="0" baseline="0" noProof="0" dirty="0">
                <a:ln>
                  <a:noFill/>
                </a:ln>
                <a:solidFill>
                  <a:srgbClr val="000000"/>
                </a:solidFill>
                <a:effectLst/>
                <a:uLnTx/>
                <a:uFillTx/>
                <a:latin typeface="Segoe UI"/>
                <a:ea typeface="+mn-ea"/>
                <a:cs typeface="Segoe UI"/>
              </a:rPr>
              <a:t>and the </a:t>
            </a:r>
            <a:r>
              <a:rPr kumimoji="0" lang="en-US" sz="1800" b="0" i="0" u="none" strike="noStrike" kern="1200" cap="none" spc="0" normalizeH="0" baseline="0" noProof="0" dirty="0">
                <a:ln>
                  <a:noFill/>
                </a:ln>
                <a:solidFill>
                  <a:srgbClr val="0078D4"/>
                </a:solidFill>
                <a:effectLst/>
                <a:uLnTx/>
                <a:uFillTx/>
                <a:latin typeface="Segoe UI"/>
                <a:ea typeface="+mn-ea"/>
                <a:cs typeface="Segoe UI"/>
              </a:rPr>
              <a:t>Microsoft Azure </a:t>
            </a:r>
            <a:br>
              <a:rPr kumimoji="0" lang="en-US" sz="1800" b="0" i="0" u="none" strike="noStrike" kern="1200" cap="none" spc="0" normalizeH="0" baseline="0" noProof="0" dirty="0">
                <a:ln>
                  <a:noFill/>
                </a:ln>
                <a:solidFill>
                  <a:srgbClr val="0078D4"/>
                </a:solidFill>
                <a:effectLst/>
                <a:uLnTx/>
                <a:uFillTx/>
                <a:latin typeface="Segoe UI"/>
                <a:ea typeface="+mn-ea"/>
                <a:cs typeface="Segoe UI"/>
              </a:rPr>
            </a:br>
            <a:r>
              <a:rPr kumimoji="0" lang="en-US" sz="1800" b="0" i="0" u="none" strike="noStrike" kern="1200" cap="none" spc="0" normalizeH="0" baseline="0" noProof="0" dirty="0">
                <a:ln>
                  <a:noFill/>
                </a:ln>
                <a:solidFill>
                  <a:srgbClr val="0078D4"/>
                </a:solidFill>
                <a:effectLst/>
                <a:uLnTx/>
                <a:uFillTx/>
                <a:latin typeface="Segoe UI"/>
                <a:ea typeface="+mn-ea"/>
                <a:cs typeface="Segoe UI"/>
              </a:rPr>
              <a:t>Well-Architected Framework</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Save with Azure offers and licensing terms like the </a:t>
            </a:r>
            <a:r>
              <a:rPr kumimoji="0" lang="en-US" sz="1800" b="0" i="0" u="none" strike="noStrike" kern="1200" cap="none" spc="0" normalizeH="0" baseline="0" noProof="0" dirty="0">
                <a:ln>
                  <a:noFill/>
                </a:ln>
                <a:solidFill>
                  <a:srgbClr val="0078D4"/>
                </a:solidFill>
                <a:effectLst/>
                <a:uLnTx/>
                <a:uFillTx/>
                <a:latin typeface="Segoe UI"/>
                <a:ea typeface="+mn-ea"/>
                <a:cs typeface="Segoe UI"/>
              </a:rPr>
              <a:t>Azure Hybrid Benefit </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and</a:t>
            </a:r>
            <a:r>
              <a:rPr kumimoji="0" lang="en-US" sz="1800" b="0" i="0" u="none" strike="noStrike" kern="1200" cap="none" spc="0" normalizeH="0" baseline="0" noProof="0" dirty="0">
                <a:ln>
                  <a:noFill/>
                </a:ln>
                <a:solidFill>
                  <a:prstClr val="black"/>
                </a:solidFill>
                <a:effectLst/>
                <a:uLnTx/>
                <a:uFillTx/>
                <a:latin typeface="Segoe UI"/>
                <a:ea typeface="+mn-ea"/>
                <a:cs typeface="Segoe UI"/>
              </a:rPr>
              <a:t> </a:t>
            </a:r>
            <a:r>
              <a:rPr kumimoji="0" lang="en-US" sz="1800" b="0" i="0" u="none" strike="noStrike" kern="1200" cap="none" spc="0" normalizeH="0" baseline="0" noProof="0" dirty="0">
                <a:ln>
                  <a:noFill/>
                </a:ln>
                <a:solidFill>
                  <a:srgbClr val="0078D4"/>
                </a:solidFill>
                <a:effectLst/>
                <a:uLnTx/>
                <a:uFillTx/>
                <a:latin typeface="Segoe UI"/>
                <a:ea typeface="+mn-ea"/>
                <a:cs typeface="Segoe UI"/>
              </a:rPr>
              <a:t>Azure reservations </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for your Windows and Linux workloads</a:t>
            </a:r>
          </a:p>
        </p:txBody>
      </p:sp>
      <p:sp>
        <p:nvSpPr>
          <p:cNvPr id="20" name="TextBox 19">
            <a:extLst>
              <a:ext uri="{FF2B5EF4-FFF2-40B4-BE49-F238E27FC236}">
                <a16:creationId xmlns:a16="http://schemas.microsoft.com/office/drawing/2014/main" id="{032D73BD-E3E5-47BD-9772-5EA227916A88}"/>
              </a:ext>
            </a:extLst>
          </p:cNvPr>
          <p:cNvSpPr txBox="1"/>
          <p:nvPr/>
        </p:nvSpPr>
        <p:spPr>
          <a:xfrm>
            <a:off x="8704292" y="3037502"/>
            <a:ext cx="2459873" cy="27699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Control costs</a:t>
            </a:r>
          </a:p>
        </p:txBody>
      </p:sp>
      <p:sp>
        <p:nvSpPr>
          <p:cNvPr id="21" name="TextBox 20">
            <a:extLst>
              <a:ext uri="{FF2B5EF4-FFF2-40B4-BE49-F238E27FC236}">
                <a16:creationId xmlns:a16="http://schemas.microsoft.com/office/drawing/2014/main" id="{C06702DD-7C62-496C-BC23-F64E58536662}"/>
              </a:ext>
            </a:extLst>
          </p:cNvPr>
          <p:cNvSpPr txBox="1"/>
          <p:nvPr/>
        </p:nvSpPr>
        <p:spPr>
          <a:xfrm>
            <a:off x="8704292" y="3818226"/>
            <a:ext cx="3128089" cy="2148280"/>
          </a:xfrm>
          <a:prstGeom prst="rect">
            <a:avLst/>
          </a:prstGeom>
          <a:noFill/>
        </p:spPr>
        <p:txBody>
          <a:bodyPr wrap="square" lIns="0" tIns="0" rIns="0" bIns="0" rtlCol="0">
            <a:noAutofit/>
          </a:body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Establish spending objectives and policies with guidance from the </a:t>
            </a:r>
            <a:r>
              <a:rPr kumimoji="0" lang="en-US" sz="18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Microsoft Cloud Adoption Framework for Azure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Implement cost controls with </a:t>
            </a:r>
            <a:r>
              <a:rPr kumimoji="0" lang="en-US" sz="18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Azure Policy </a:t>
            </a: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so your teams can go fast while complying with policy</a:t>
            </a:r>
          </a:p>
        </p:txBody>
      </p:sp>
      <p:pic>
        <p:nvPicPr>
          <p:cNvPr id="43" name="Picture 42">
            <a:extLst>
              <a:ext uri="{FF2B5EF4-FFF2-40B4-BE49-F238E27FC236}">
                <a16:creationId xmlns:a16="http://schemas.microsoft.com/office/drawing/2014/main" id="{DC867185-DADF-4C0F-8571-CEEB9C1A3A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24354" y="2184718"/>
            <a:ext cx="519696" cy="594360"/>
          </a:xfrm>
          <a:prstGeom prst="rect">
            <a:avLst/>
          </a:prstGeom>
        </p:spPr>
      </p:pic>
      <p:pic>
        <p:nvPicPr>
          <p:cNvPr id="44" name="Picture 43">
            <a:extLst>
              <a:ext uri="{FF2B5EF4-FFF2-40B4-BE49-F238E27FC236}">
                <a16:creationId xmlns:a16="http://schemas.microsoft.com/office/drawing/2014/main" id="{8ED4966D-40E2-4EFA-AE1E-C3E23EE148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15384" y="2170508"/>
            <a:ext cx="647682" cy="647682"/>
          </a:xfrm>
          <a:prstGeom prst="rect">
            <a:avLst/>
          </a:prstGeom>
        </p:spPr>
      </p:pic>
      <p:pic>
        <p:nvPicPr>
          <p:cNvPr id="53" name="Picture 52">
            <a:extLst>
              <a:ext uri="{FF2B5EF4-FFF2-40B4-BE49-F238E27FC236}">
                <a16:creationId xmlns:a16="http://schemas.microsoft.com/office/drawing/2014/main" id="{2AE9D602-18B4-4924-B6A4-0E57135B213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58660" y="2201863"/>
            <a:ext cx="594360" cy="594360"/>
          </a:xfrm>
          <a:prstGeom prst="rect">
            <a:avLst/>
          </a:prstGeom>
        </p:spPr>
      </p:pic>
    </p:spTree>
    <p:extLst>
      <p:ext uri="{BB962C8B-B14F-4D97-AF65-F5344CB8AC3E}">
        <p14:creationId xmlns:p14="http://schemas.microsoft.com/office/powerpoint/2010/main" val="110878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64" presetClass="path" presetSubtype="0" decel="100000" fill="hold" nodeType="withEffect">
                                  <p:stCondLst>
                                    <p:cond delay="0"/>
                                  </p:stCondLst>
                                  <p:childTnLst>
                                    <p:animMotion origin="layout" path="M -1.45833E-6 0.06922 L -1.45833E-6 -3.7037E-6 " pathEditMode="relative" rAng="0" ptsTypes="AA">
                                      <p:cBhvr>
                                        <p:cTn id="9" dur="500" fill="hold"/>
                                        <p:tgtEl>
                                          <p:spTgt spid="53"/>
                                        </p:tgtEl>
                                        <p:attrNameLst>
                                          <p:attrName>ppt_x</p:attrName>
                                          <p:attrName>ppt_y</p:attrName>
                                        </p:attrNameLst>
                                      </p:cBhvr>
                                      <p:rCtr x="0" y="-3472"/>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64" presetClass="path" presetSubtype="0" decel="100000" fill="hold" grpId="1" nodeType="withEffect">
                                  <p:stCondLst>
                                    <p:cond delay="0"/>
                                  </p:stCondLst>
                                  <p:childTnLst>
                                    <p:animMotion origin="layout" path="M -1.45833E-6 0.06922 L -1.45833E-6 -3.7037E-6 " pathEditMode="relative" rAng="0" ptsTypes="AA">
                                      <p:cBhvr>
                                        <p:cTn id="14" dur="500" fill="hold"/>
                                        <p:tgtEl>
                                          <p:spTgt spid="16"/>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17"/>
                                        </p:tgtEl>
                                        <p:attrNameLst>
                                          <p:attrName>ppt_x</p:attrName>
                                          <p:attrName>ppt_y</p:attrName>
                                        </p:attrNameLst>
                                      </p:cBhvr>
                                      <p:rCtr x="0" y="-3472"/>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64" presetClass="path" presetSubtype="0" decel="100000" fill="hold" nodeType="withEffect">
                                  <p:stCondLst>
                                    <p:cond delay="0"/>
                                  </p:stCondLst>
                                  <p:childTnLst>
                                    <p:animMotion origin="layout" path="M -1.45833E-6 0.06922 L -1.45833E-6 -3.7037E-6 " pathEditMode="relative" rAng="0" ptsTypes="AA">
                                      <p:cBhvr>
                                        <p:cTn id="25" dur="500" fill="hold"/>
                                        <p:tgtEl>
                                          <p:spTgt spid="43"/>
                                        </p:tgtEl>
                                        <p:attrNameLst>
                                          <p:attrName>ppt_x</p:attrName>
                                          <p:attrName>ppt_y</p:attrName>
                                        </p:attrNameLst>
                                      </p:cBhvr>
                                      <p:rCtr x="0" y="-3472"/>
                                    </p:animMotion>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64" presetClass="path" presetSubtype="0" decel="100000" fill="hold" grpId="1" nodeType="withEffect">
                                  <p:stCondLst>
                                    <p:cond delay="0"/>
                                  </p:stCondLst>
                                  <p:childTnLst>
                                    <p:animMotion origin="layout" path="M -1.45833E-6 0.06922 L -1.45833E-6 -3.7037E-6 " pathEditMode="relative" rAng="0" ptsTypes="AA">
                                      <p:cBhvr>
                                        <p:cTn id="30" dur="500" fill="hold"/>
                                        <p:tgtEl>
                                          <p:spTgt spid="18"/>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19"/>
                                        </p:tgtEl>
                                        <p:attrNameLst>
                                          <p:attrName>ppt_x</p:attrName>
                                          <p:attrName>ppt_y</p:attrName>
                                        </p:attrNameLst>
                                      </p:cBhvr>
                                      <p:rCtr x="0" y="-3472"/>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64" presetClass="path" presetSubtype="0" decel="100000" fill="hold" nodeType="withEffect">
                                  <p:stCondLst>
                                    <p:cond delay="0"/>
                                  </p:stCondLst>
                                  <p:childTnLst>
                                    <p:animMotion origin="layout" path="M -1.45833E-6 0.06922 L -1.45833E-6 -3.7037E-6 " pathEditMode="relative" rAng="0" ptsTypes="AA">
                                      <p:cBhvr>
                                        <p:cTn id="41" dur="500" fill="hold"/>
                                        <p:tgtEl>
                                          <p:spTgt spid="44"/>
                                        </p:tgtEl>
                                        <p:attrNameLst>
                                          <p:attrName>ppt_x</p:attrName>
                                          <p:attrName>ppt_y</p:attrName>
                                        </p:attrNameLst>
                                      </p:cBhvr>
                                      <p:rCtr x="0" y="-3472"/>
                                    </p:animMotion>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64" presetClass="path" presetSubtype="0" decel="100000" fill="hold" grpId="1" nodeType="withEffect">
                                  <p:stCondLst>
                                    <p:cond delay="0"/>
                                  </p:stCondLst>
                                  <p:childTnLst>
                                    <p:animMotion origin="layout" path="M -1.45833E-6 0.06922 L -1.45833E-6 -3.7037E-6 " pathEditMode="relative" rAng="0" ptsTypes="AA">
                                      <p:cBhvr>
                                        <p:cTn id="46" dur="500" fill="hold"/>
                                        <p:tgtEl>
                                          <p:spTgt spid="20"/>
                                        </p:tgtEl>
                                        <p:attrNameLst>
                                          <p:attrName>ppt_x</p:attrName>
                                          <p:attrName>ppt_y</p:attrName>
                                        </p:attrNameLst>
                                      </p:cBhvr>
                                      <p:rCtr x="0" y="-3472"/>
                                    </p:animMotion>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21"/>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p:bldP spid="19" grpId="1"/>
      <p:bldP spid="20" grpId="0"/>
      <p:bldP spid="20" grpId="1"/>
      <p:bldP spid="21" grpId="0"/>
      <p:bldP spid="21"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25" y="2532063"/>
            <a:ext cx="9629775" cy="1793875"/>
          </a:xfrm>
          <a:noFill/>
        </p:spPr>
        <p:txBody>
          <a:bodyPr/>
          <a:lstStyle/>
          <a:p>
            <a:r>
              <a:rPr lang="en-US" sz="4000" dirty="0">
                <a:latin typeface="Segoe UI Semibold" panose="020B0702040204020203" pitchFamily="34" charset="0"/>
                <a:cs typeface="Segoe UI Semibold" panose="020B0702040204020203" pitchFamily="34" charset="0"/>
              </a:rPr>
              <a:t>Tasks</a:t>
            </a:r>
            <a:endParaRPr lang="en-US" sz="4000" dirty="0"/>
          </a:p>
        </p:txBody>
      </p:sp>
    </p:spTree>
    <p:extLst>
      <p:ext uri="{BB962C8B-B14F-4D97-AF65-F5344CB8AC3E}">
        <p14:creationId xmlns:p14="http://schemas.microsoft.com/office/powerpoint/2010/main" val="9167810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Autofit/>
          </a:bodyPr>
          <a:lstStyle/>
          <a:p>
            <a:r>
              <a:rPr lang="en-US" sz="2750" dirty="0"/>
              <a:t>Task 1</a:t>
            </a:r>
            <a:br>
              <a:rPr lang="en-US" sz="2750" dirty="0"/>
            </a:br>
            <a:r>
              <a:rPr lang="en-US" sz="2750" dirty="0">
                <a:solidFill>
                  <a:schemeClr val="tx2"/>
                </a:solidFill>
              </a:rPr>
              <a:t>Define your strategy together</a:t>
            </a:r>
            <a:r>
              <a:rPr lang="en-US" sz="2750" dirty="0">
                <a:solidFill>
                  <a:schemeClr val="tx1"/>
                </a:solidFill>
              </a:rPr>
              <a:t>—using </a:t>
            </a:r>
            <a:r>
              <a:rPr lang="en-US" sz="2800" dirty="0">
                <a:solidFill>
                  <a:schemeClr val="tx1"/>
                </a:solidFill>
                <a:cs typeface="Segoe UI Semilight" panose="020B0402040204020203" pitchFamily="34" charset="0"/>
              </a:rPr>
              <a:t>the </a:t>
            </a:r>
            <a:r>
              <a:rPr lang="en-US" sz="2800" b="0" i="0" u="sng" dirty="0">
                <a:solidFill>
                  <a:schemeClr val="accent4"/>
                </a:solidFill>
                <a:effectLst/>
                <a:cs typeface="Segoe UI Semilight" panose="020B0402040204020203" pitchFamily="34" charset="0"/>
                <a:hlinkClick r:id="rId3">
                  <a:extLst>
                    <a:ext uri="{A12FA001-AC4F-418D-AE19-62706E023703}">
                      <ahyp:hlinkClr xmlns:ahyp="http://schemas.microsoft.com/office/drawing/2018/hyperlinkcolor" val="tx"/>
                    </a:ext>
                  </a:extLst>
                </a:hlinkClick>
              </a:rPr>
              <a:t>Strategy and plan template</a:t>
            </a:r>
            <a:endParaRPr lang="en-US" sz="2750" dirty="0">
              <a:solidFill>
                <a:schemeClr val="accent4"/>
              </a:solidFill>
            </a:endParaRPr>
          </a:p>
        </p:txBody>
      </p:sp>
      <p:sp>
        <p:nvSpPr>
          <p:cNvPr id="7" name="TextBox 6">
            <a:extLst>
              <a:ext uri="{FF2B5EF4-FFF2-40B4-BE49-F238E27FC236}">
                <a16:creationId xmlns:a16="http://schemas.microsoft.com/office/drawing/2014/main" id="{D2A58681-CF13-4BAF-B8BF-87E2D8D3110C}"/>
              </a:ext>
            </a:extLst>
          </p:cNvPr>
          <p:cNvSpPr txBox="1"/>
          <p:nvPr/>
        </p:nvSpPr>
        <p:spPr>
          <a:xfrm>
            <a:off x="455995" y="1832531"/>
            <a:ext cx="11713756"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Engage business leaders and stakeholders</a:t>
            </a:r>
            <a:r>
              <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2400" b="0" i="0" u="none" strike="noStrike" kern="1200" cap="none" spc="0" normalizeH="0" baseline="0" noProof="0" dirty="0">
                <a:ln>
                  <a:noFill/>
                </a:ln>
                <a:solidFill>
                  <a:srgbClr val="171717"/>
                </a:solidFill>
                <a:effectLst/>
                <a:uLnTx/>
                <a:uFillTx/>
                <a:latin typeface="Segoe UI Semilight" panose="020B0402040204020203" pitchFamily="34" charset="0"/>
                <a:ea typeface="+mn-ea"/>
                <a:cs typeface="Segoe UI Semilight" panose="020B0402040204020203" pitchFamily="34" charset="0"/>
              </a:rPr>
              <a:t>in outcome-focused discussions</a:t>
            </a:r>
            <a:br>
              <a:rPr kumimoji="0" lang="en-US" sz="2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br>
            <a:r>
              <a:rPr kumimoji="0" lang="en-US" sz="2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Document decisions</a:t>
            </a:r>
            <a:r>
              <a:rPr kumimoji="0" lang="en-US" sz="2400" b="0" i="0" u="none" strike="noStrike" kern="1200" cap="none" spc="0" normalizeH="0" baseline="0" noProof="0" dirty="0">
                <a:ln>
                  <a:noFill/>
                </a:ln>
                <a:solidFill>
                  <a:srgbClr val="171717"/>
                </a:solidFill>
                <a:effectLst/>
                <a:uLnTx/>
                <a:uFillTx/>
                <a:latin typeface="Segoe UI Semilight" panose="020B0402040204020203" pitchFamily="34" charset="0"/>
                <a:ea typeface="+mn-ea"/>
                <a:cs typeface="Segoe UI Semilight" panose="020B0402040204020203" pitchFamily="34" charset="0"/>
              </a:rPr>
              <a:t>—and execute your cloud adoption strategy and plan</a:t>
            </a:r>
            <a:endParaRPr kumimoji="0" lang="en-US" sz="24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6" name="Text Placeholder 5">
            <a:extLst>
              <a:ext uri="{FF2B5EF4-FFF2-40B4-BE49-F238E27FC236}">
                <a16:creationId xmlns:a16="http://schemas.microsoft.com/office/drawing/2014/main" id="{94249D4E-491C-49B9-8E2B-4D12E0FBB203}"/>
              </a:ext>
            </a:extLst>
          </p:cNvPr>
          <p:cNvSpPr>
            <a:spLocks noGrp="1"/>
          </p:cNvSpPr>
          <p:nvPr>
            <p:ph type="body" sz="quarter" idx="10"/>
          </p:nvPr>
        </p:nvSpPr>
        <p:spPr>
          <a:xfrm>
            <a:off x="503238" y="2856608"/>
            <a:ext cx="11582400" cy="3539430"/>
          </a:xfrm>
        </p:spPr>
        <p:txBody>
          <a:bodyPr/>
          <a:lstStyle/>
          <a:p>
            <a:pPr>
              <a:buFont typeface="Wingdings" panose="05000000000000000000" pitchFamily="2" charset="2"/>
              <a:buChar char="§"/>
            </a:pPr>
            <a:r>
              <a:rPr lang="en-US" sz="2000" dirty="0"/>
              <a:t>What are your expectations from your move to the cloud?</a:t>
            </a:r>
          </a:p>
          <a:p>
            <a:pPr>
              <a:buFont typeface="Wingdings" panose="05000000000000000000" pitchFamily="2" charset="2"/>
              <a:buChar char="§"/>
            </a:pPr>
            <a:r>
              <a:rPr lang="en-US" sz="2000" dirty="0"/>
              <a:t>What applications and databases are you moving to the cloud?</a:t>
            </a:r>
          </a:p>
          <a:p>
            <a:pPr>
              <a:buFont typeface="Wingdings" panose="05000000000000000000" pitchFamily="2" charset="2"/>
              <a:buChar char="§"/>
            </a:pPr>
            <a:r>
              <a:rPr lang="en-US" sz="2000" dirty="0"/>
              <a:t>Have you prioritized certain kinds of workloads for migration?</a:t>
            </a:r>
          </a:p>
          <a:p>
            <a:pPr>
              <a:buFont typeface="Wingdings" panose="05000000000000000000" pitchFamily="2" charset="2"/>
              <a:buChar char="§"/>
            </a:pPr>
            <a:r>
              <a:rPr lang="en-US" sz="2000" dirty="0"/>
              <a:t>How has your transition to the cloud changed your organization?</a:t>
            </a:r>
          </a:p>
          <a:p>
            <a:pPr>
              <a:buFont typeface="Wingdings" panose="05000000000000000000" pitchFamily="2" charset="2"/>
              <a:buChar char="§"/>
            </a:pPr>
            <a:r>
              <a:rPr lang="en-US" sz="2000" dirty="0"/>
              <a:t>What are your short, medium, and long-term objectives?</a:t>
            </a:r>
          </a:p>
          <a:p>
            <a:pPr>
              <a:buFont typeface="Wingdings" panose="05000000000000000000" pitchFamily="2" charset="2"/>
              <a:buChar char="§"/>
            </a:pPr>
            <a:r>
              <a:rPr lang="en-US" sz="2000" dirty="0"/>
              <a:t>Are you thinking about a hybrid and </a:t>
            </a:r>
            <a:r>
              <a:rPr lang="en-US" sz="2000" dirty="0" err="1"/>
              <a:t>multicloud</a:t>
            </a:r>
            <a:r>
              <a:rPr lang="en-US" sz="2000" dirty="0"/>
              <a:t> implementation?</a:t>
            </a:r>
          </a:p>
          <a:p>
            <a:pPr>
              <a:buFont typeface="Wingdings" panose="05000000000000000000" pitchFamily="2" charset="2"/>
              <a:buChar char="§"/>
            </a:pPr>
            <a:r>
              <a:rPr lang="en-US" sz="2000" dirty="0"/>
              <a:t>What criteria outline where your apps and data will reside?</a:t>
            </a:r>
          </a:p>
          <a:p>
            <a:pPr>
              <a:buFont typeface="Wingdings" panose="05000000000000000000" pitchFamily="2" charset="2"/>
              <a:buChar char="§"/>
            </a:pPr>
            <a:r>
              <a:rPr lang="en-US" sz="2000" dirty="0"/>
              <a:t>What kinds of business risks have you identified?</a:t>
            </a:r>
          </a:p>
        </p:txBody>
      </p:sp>
    </p:spTree>
    <p:extLst>
      <p:ext uri="{BB962C8B-B14F-4D97-AF65-F5344CB8AC3E}">
        <p14:creationId xmlns:p14="http://schemas.microsoft.com/office/powerpoint/2010/main" val="240027584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Autofit/>
          </a:bodyPr>
          <a:lstStyle/>
          <a:p>
            <a:r>
              <a:rPr lang="en-US" sz="2750" dirty="0"/>
              <a:t>Task 2</a:t>
            </a:r>
            <a:br>
              <a:rPr lang="en-US" sz="2750" dirty="0"/>
            </a:br>
            <a:r>
              <a:rPr lang="en-US" sz="2750" dirty="0">
                <a:solidFill>
                  <a:schemeClr val="tx2"/>
                </a:solidFill>
              </a:rPr>
              <a:t>Define your business case for cloud adoption</a:t>
            </a:r>
          </a:p>
        </p:txBody>
      </p:sp>
      <p:sp>
        <p:nvSpPr>
          <p:cNvPr id="6" name="Text Placeholder 5">
            <a:extLst>
              <a:ext uri="{FF2B5EF4-FFF2-40B4-BE49-F238E27FC236}">
                <a16:creationId xmlns:a16="http://schemas.microsoft.com/office/drawing/2014/main" id="{94249D4E-491C-49B9-8E2B-4D12E0FBB203}"/>
              </a:ext>
            </a:extLst>
          </p:cNvPr>
          <p:cNvSpPr>
            <a:spLocks noGrp="1"/>
          </p:cNvSpPr>
          <p:nvPr>
            <p:ph type="body" sz="quarter" idx="10"/>
          </p:nvPr>
        </p:nvSpPr>
        <p:spPr>
          <a:xfrm>
            <a:off x="427038" y="2201863"/>
            <a:ext cx="11582400" cy="3693319"/>
          </a:xfrm>
        </p:spPr>
        <p:txBody>
          <a:bodyPr/>
          <a:lstStyle/>
          <a:p>
            <a:pPr marL="0" indent="0">
              <a:buNone/>
            </a:pPr>
            <a:r>
              <a:rPr lang="en-US" sz="2000" dirty="0">
                <a:solidFill>
                  <a:schemeClr val="tx2"/>
                </a:solidFill>
                <a:latin typeface="+mj-lt"/>
              </a:rPr>
              <a:t>Key components:</a:t>
            </a:r>
          </a:p>
          <a:p>
            <a:pPr marL="342900" indent="-342900"/>
            <a:r>
              <a:rPr lang="en-US" sz="2000" dirty="0"/>
              <a:t>Identify your environment, technical and financial scope</a:t>
            </a:r>
          </a:p>
          <a:p>
            <a:pPr marL="342900" indent="-342900">
              <a:spcAft>
                <a:spcPts val="2400"/>
              </a:spcAft>
            </a:pPr>
            <a:r>
              <a:rPr lang="en-US" sz="2000" dirty="0"/>
              <a:t>Baseline your financial data, find the cost to run your environment today</a:t>
            </a:r>
          </a:p>
          <a:p>
            <a:pPr marL="0" indent="0">
              <a:buNone/>
            </a:pPr>
            <a:r>
              <a:rPr lang="en-US" sz="2000" dirty="0">
                <a:solidFill>
                  <a:schemeClr val="tx2"/>
                </a:solidFill>
                <a:latin typeface="+mj-lt"/>
              </a:rPr>
              <a:t>Common questions:</a:t>
            </a:r>
          </a:p>
          <a:p>
            <a:pPr marL="342900" indent="-342900"/>
            <a:r>
              <a:rPr lang="en-US" sz="2000" dirty="0"/>
              <a:t>How much does it cost to run your environment today?</a:t>
            </a:r>
          </a:p>
          <a:p>
            <a:pPr marL="342900" indent="-342900"/>
            <a:r>
              <a:rPr lang="en-US" sz="2000" dirty="0"/>
              <a:t>What am I spending on servers in an average year?</a:t>
            </a:r>
          </a:p>
          <a:p>
            <a:pPr marL="342900" indent="-342900"/>
            <a:r>
              <a:rPr lang="en-US" sz="2000" dirty="0"/>
              <a:t>What am I spending in my data center operations categories, for example, power or lease costs?</a:t>
            </a:r>
          </a:p>
          <a:p>
            <a:pPr marL="342900" indent="-342900"/>
            <a:r>
              <a:rPr lang="en-US" sz="2000" dirty="0"/>
              <a:t>When is the next hardware refresh?</a:t>
            </a:r>
          </a:p>
        </p:txBody>
      </p:sp>
    </p:spTree>
    <p:extLst>
      <p:ext uri="{BB962C8B-B14F-4D97-AF65-F5344CB8AC3E}">
        <p14:creationId xmlns:p14="http://schemas.microsoft.com/office/powerpoint/2010/main" val="378829245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449263"/>
            <a:ext cx="2743200" cy="3931906"/>
          </a:xfrm>
        </p:spPr>
        <p:txBody>
          <a:bodyPr anchor="ctr">
            <a:noAutofit/>
          </a:bodyPr>
          <a:lstStyle/>
          <a:p>
            <a:r>
              <a:rPr lang="en-US" sz="4000" dirty="0">
                <a:latin typeface="Segoe UI Semibold (headings)"/>
              </a:rPr>
              <a:t>Tools</a:t>
            </a:r>
          </a:p>
        </p:txBody>
      </p:sp>
      <p:sp>
        <p:nvSpPr>
          <p:cNvPr id="9" name="Rectangle 8">
            <a:extLst>
              <a:ext uri="{FF2B5EF4-FFF2-40B4-BE49-F238E27FC236}">
                <a16:creationId xmlns:a16="http://schemas.microsoft.com/office/drawing/2014/main" id="{8D0D70F2-A221-43B2-B7A8-8550AA40E205}"/>
              </a:ext>
              <a:ext uri="{C183D7F6-B498-43B3-948B-1728B52AA6E4}">
                <adec:decorative xmlns:adec="http://schemas.microsoft.com/office/drawing/2017/decorative" val="1"/>
              </a:ext>
            </a:extLst>
          </p:cNvPr>
          <p:cNvSpPr/>
          <p:nvPr/>
        </p:nvSpPr>
        <p:spPr bwMode="auto">
          <a:xfrm>
            <a:off x="3350246" y="3465924"/>
            <a:ext cx="2743200" cy="307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97119BBE-48FE-4ACA-B49D-89553E10B96B}"/>
              </a:ext>
              <a:ext uri="{C183D7F6-B498-43B3-948B-1728B52AA6E4}">
                <adec:decorative xmlns:adec="http://schemas.microsoft.com/office/drawing/2017/decorative" val="1"/>
              </a:ext>
            </a:extLst>
          </p:cNvPr>
          <p:cNvSpPr/>
          <p:nvPr/>
        </p:nvSpPr>
        <p:spPr bwMode="auto">
          <a:xfrm>
            <a:off x="6308242" y="3465924"/>
            <a:ext cx="2743200" cy="307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52E860C-13BF-4D49-A234-4387F2A0E7CD}"/>
              </a:ext>
              <a:ext uri="{C183D7F6-B498-43B3-948B-1728B52AA6E4}">
                <adec:decorative xmlns:adec="http://schemas.microsoft.com/office/drawing/2017/decorative" val="1"/>
              </a:ext>
            </a:extLst>
          </p:cNvPr>
          <p:cNvSpPr/>
          <p:nvPr/>
        </p:nvSpPr>
        <p:spPr bwMode="auto">
          <a:xfrm>
            <a:off x="9266238" y="3465924"/>
            <a:ext cx="2743200" cy="307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CFD812D5-5012-4005-A8F2-2F0F75D22BD5}"/>
              </a:ext>
              <a:ext uri="{C183D7F6-B498-43B3-948B-1728B52AA6E4}">
                <adec:decorative xmlns:adec="http://schemas.microsoft.com/office/drawing/2017/decorative" val="1"/>
              </a:ext>
            </a:extLst>
          </p:cNvPr>
          <p:cNvGrpSpPr/>
          <p:nvPr/>
        </p:nvGrpSpPr>
        <p:grpSpPr>
          <a:xfrm>
            <a:off x="3511578" y="2825607"/>
            <a:ext cx="1211262" cy="1211262"/>
            <a:chOff x="3511578" y="2514167"/>
            <a:chExt cx="1211262" cy="1211262"/>
          </a:xfrm>
        </p:grpSpPr>
        <p:sp>
          <p:nvSpPr>
            <p:cNvPr id="8" name="Oval 7">
              <a:extLst>
                <a:ext uri="{FF2B5EF4-FFF2-40B4-BE49-F238E27FC236}">
                  <a16:creationId xmlns:a16="http://schemas.microsoft.com/office/drawing/2014/main" id="{4F4FE772-BAEC-4069-803D-8BCAE5166691}"/>
                </a:ext>
              </a:extLst>
            </p:cNvPr>
            <p:cNvSpPr/>
            <p:nvPr/>
          </p:nvSpPr>
          <p:spPr bwMode="auto">
            <a:xfrm>
              <a:off x="3511578" y="2514167"/>
              <a:ext cx="1211262" cy="121126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E6DC8D86-0AA6-4579-BD34-AAA3A8ED9B2C}"/>
                </a:ext>
              </a:extLst>
            </p:cNvPr>
            <p:cNvGrpSpPr/>
            <p:nvPr/>
          </p:nvGrpSpPr>
          <p:grpSpPr>
            <a:xfrm>
              <a:off x="3896003" y="2793727"/>
              <a:ext cx="529670" cy="749508"/>
              <a:chOff x="6360595" y="578360"/>
              <a:chExt cx="1200625" cy="1698940"/>
            </a:xfrm>
          </p:grpSpPr>
          <p:sp>
            <p:nvSpPr>
              <p:cNvPr id="57" name="Freeform: Shape 56">
                <a:extLst>
                  <a:ext uri="{FF2B5EF4-FFF2-40B4-BE49-F238E27FC236}">
                    <a16:creationId xmlns:a16="http://schemas.microsoft.com/office/drawing/2014/main" id="{2FE8E2CE-526D-4BA3-8613-3799EF3A3CBD}"/>
                  </a:ext>
                </a:extLst>
              </p:cNvPr>
              <p:cNvSpPr>
                <a:spLocks noChangeArrowheads="1"/>
              </p:cNvSpPr>
              <p:nvPr/>
            </p:nvSpPr>
            <p:spPr bwMode="auto">
              <a:xfrm>
                <a:off x="6360595" y="682423"/>
                <a:ext cx="970508" cy="1449667"/>
              </a:xfrm>
              <a:custGeom>
                <a:avLst/>
                <a:gdLst>
                  <a:gd name="connsiteX0" fmla="*/ 128513 w 970508"/>
                  <a:gd name="connsiteY0" fmla="*/ 876033 h 1449667"/>
                  <a:gd name="connsiteX1" fmla="*/ 128513 w 970508"/>
                  <a:gd name="connsiteY1" fmla="*/ 985761 h 1449667"/>
                  <a:gd name="connsiteX2" fmla="*/ 841996 w 970508"/>
                  <a:gd name="connsiteY2" fmla="*/ 985761 h 1449667"/>
                  <a:gd name="connsiteX3" fmla="*/ 841996 w 970508"/>
                  <a:gd name="connsiteY3" fmla="*/ 876033 h 1449667"/>
                  <a:gd name="connsiteX4" fmla="*/ 128513 w 970508"/>
                  <a:gd name="connsiteY4" fmla="*/ 629543 h 1449667"/>
                  <a:gd name="connsiteX5" fmla="*/ 128513 w 970508"/>
                  <a:gd name="connsiteY5" fmla="*/ 739271 h 1449667"/>
                  <a:gd name="connsiteX6" fmla="*/ 841996 w 970508"/>
                  <a:gd name="connsiteY6" fmla="*/ 739271 h 1449667"/>
                  <a:gd name="connsiteX7" fmla="*/ 841996 w 970508"/>
                  <a:gd name="connsiteY7" fmla="*/ 629543 h 1449667"/>
                  <a:gd name="connsiteX8" fmla="*/ 128513 w 970508"/>
                  <a:gd name="connsiteY8" fmla="*/ 383052 h 1449667"/>
                  <a:gd name="connsiteX9" fmla="*/ 128513 w 970508"/>
                  <a:gd name="connsiteY9" fmla="*/ 492780 h 1449667"/>
                  <a:gd name="connsiteX10" fmla="*/ 841996 w 970508"/>
                  <a:gd name="connsiteY10" fmla="*/ 492780 h 1449667"/>
                  <a:gd name="connsiteX11" fmla="*/ 841996 w 970508"/>
                  <a:gd name="connsiteY11" fmla="*/ 383052 h 1449667"/>
                  <a:gd name="connsiteX12" fmla="*/ 0 w 970508"/>
                  <a:gd name="connsiteY12" fmla="*/ 0 h 1449667"/>
                  <a:gd name="connsiteX13" fmla="*/ 970508 w 970508"/>
                  <a:gd name="connsiteY13" fmla="*/ 0 h 1449667"/>
                  <a:gd name="connsiteX14" fmla="*/ 970508 w 970508"/>
                  <a:gd name="connsiteY14" fmla="*/ 1449667 h 1449667"/>
                  <a:gd name="connsiteX15" fmla="*/ 0 w 970508"/>
                  <a:gd name="connsiteY15" fmla="*/ 1449667 h 14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0508" h="1449667">
                    <a:moveTo>
                      <a:pt x="128513" y="876033"/>
                    </a:moveTo>
                    <a:lnTo>
                      <a:pt x="128513" y="985761"/>
                    </a:lnTo>
                    <a:lnTo>
                      <a:pt x="841996" y="985761"/>
                    </a:lnTo>
                    <a:lnTo>
                      <a:pt x="841996" y="876033"/>
                    </a:lnTo>
                    <a:close/>
                    <a:moveTo>
                      <a:pt x="128513" y="629543"/>
                    </a:moveTo>
                    <a:lnTo>
                      <a:pt x="128513" y="739271"/>
                    </a:lnTo>
                    <a:lnTo>
                      <a:pt x="841996" y="739271"/>
                    </a:lnTo>
                    <a:lnTo>
                      <a:pt x="841996" y="629543"/>
                    </a:lnTo>
                    <a:close/>
                    <a:moveTo>
                      <a:pt x="128513" y="383052"/>
                    </a:moveTo>
                    <a:lnTo>
                      <a:pt x="128513" y="492780"/>
                    </a:lnTo>
                    <a:lnTo>
                      <a:pt x="841996" y="492780"/>
                    </a:lnTo>
                    <a:lnTo>
                      <a:pt x="841996" y="383052"/>
                    </a:lnTo>
                    <a:close/>
                    <a:moveTo>
                      <a:pt x="0" y="0"/>
                    </a:moveTo>
                    <a:lnTo>
                      <a:pt x="970508" y="0"/>
                    </a:lnTo>
                    <a:lnTo>
                      <a:pt x="970508" y="1449667"/>
                    </a:lnTo>
                    <a:lnTo>
                      <a:pt x="0" y="1449667"/>
                    </a:lnTo>
                    <a:close/>
                  </a:path>
                </a:pathLst>
              </a:custGeom>
              <a:solidFill>
                <a:schemeClr val="bg1"/>
              </a:solidFill>
              <a:ln>
                <a:noFill/>
              </a:ln>
            </p:spPr>
            <p:txBody>
              <a:bodyPr vert="horz" wrap="square" lIns="89642" tIns="44821" rIns="89642" bIns="44821" numCol="1" anchor="t" anchorCtr="0" compatLnSpc="1">
                <a:prstTxWarp prst="textNoShape">
                  <a:avLst/>
                </a:prstTxWarp>
                <a:noAutofit/>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87">
                <a:extLst>
                  <a:ext uri="{FF2B5EF4-FFF2-40B4-BE49-F238E27FC236}">
                    <a16:creationId xmlns:a16="http://schemas.microsoft.com/office/drawing/2014/main" id="{6F3A5575-FF3C-4B4D-875F-0554E18A91ED}"/>
                  </a:ext>
                </a:extLst>
              </p:cNvPr>
              <p:cNvSpPr>
                <a:spLocks noChangeArrowheads="1"/>
              </p:cNvSpPr>
              <p:nvPr/>
            </p:nvSpPr>
            <p:spPr bwMode="auto">
              <a:xfrm>
                <a:off x="6523024" y="578360"/>
                <a:ext cx="645651" cy="209959"/>
              </a:xfrm>
              <a:prstGeom prst="rect">
                <a:avLst/>
              </a:prstGeom>
              <a:solidFill>
                <a:srgbClr val="3B3B40"/>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14D3995-D10E-4D44-AFB5-D8AB4B4BE8E9}"/>
                  </a:ext>
                </a:extLst>
              </p:cNvPr>
              <p:cNvSpPr/>
              <p:nvPr/>
            </p:nvSpPr>
            <p:spPr bwMode="auto">
              <a:xfrm rot="16200000">
                <a:off x="6642787" y="1358868"/>
                <a:ext cx="1316863" cy="520002"/>
              </a:xfrm>
              <a:custGeom>
                <a:avLst/>
                <a:gdLst>
                  <a:gd name="connsiteX0" fmla="*/ 139306 w 1570607"/>
                  <a:gd name="connsiteY0" fmla="*/ 255235 h 620200"/>
                  <a:gd name="connsiteX1" fmla="*/ 84442 w 1570607"/>
                  <a:gd name="connsiteY1" fmla="*/ 310099 h 620200"/>
                  <a:gd name="connsiteX2" fmla="*/ 139306 w 1570607"/>
                  <a:gd name="connsiteY2" fmla="*/ 364963 h 620200"/>
                  <a:gd name="connsiteX3" fmla="*/ 194170 w 1570607"/>
                  <a:gd name="connsiteY3" fmla="*/ 310099 h 620200"/>
                  <a:gd name="connsiteX4" fmla="*/ 139306 w 1570607"/>
                  <a:gd name="connsiteY4" fmla="*/ 255235 h 620200"/>
                  <a:gd name="connsiteX5" fmla="*/ 1283380 w 1570607"/>
                  <a:gd name="connsiteY5" fmla="*/ 0 h 620200"/>
                  <a:gd name="connsiteX6" fmla="*/ 1569111 w 1570607"/>
                  <a:gd name="connsiteY6" fmla="*/ 189395 h 620200"/>
                  <a:gd name="connsiteX7" fmla="*/ 1570607 w 1570607"/>
                  <a:gd name="connsiteY7" fmla="*/ 194213 h 620200"/>
                  <a:gd name="connsiteX8" fmla="*/ 1463042 w 1570607"/>
                  <a:gd name="connsiteY8" fmla="*/ 194213 h 620200"/>
                  <a:gd name="connsiteX9" fmla="*/ 1347499 w 1570607"/>
                  <a:gd name="connsiteY9" fmla="*/ 194213 h 620200"/>
                  <a:gd name="connsiteX10" fmla="*/ 1347499 w 1570607"/>
                  <a:gd name="connsiteY10" fmla="*/ 289183 h 620200"/>
                  <a:gd name="connsiteX11" fmla="*/ 1351722 w 1570607"/>
                  <a:gd name="connsiteY11" fmla="*/ 310100 h 620200"/>
                  <a:gd name="connsiteX12" fmla="*/ 1351721 w 1570607"/>
                  <a:gd name="connsiteY12" fmla="*/ 310100 h 620200"/>
                  <a:gd name="connsiteX13" fmla="*/ 1347499 w 1570607"/>
                  <a:gd name="connsiteY13" fmla="*/ 331012 h 620200"/>
                  <a:gd name="connsiteX14" fmla="*/ 1347499 w 1570607"/>
                  <a:gd name="connsiteY14" fmla="*/ 425988 h 620200"/>
                  <a:gd name="connsiteX15" fmla="*/ 1463042 w 1570607"/>
                  <a:gd name="connsiteY15" fmla="*/ 425988 h 620200"/>
                  <a:gd name="connsiteX16" fmla="*/ 1570606 w 1570607"/>
                  <a:gd name="connsiteY16" fmla="*/ 425988 h 620200"/>
                  <a:gd name="connsiteX17" fmla="*/ 1569111 w 1570607"/>
                  <a:gd name="connsiteY17" fmla="*/ 430805 h 620200"/>
                  <a:gd name="connsiteX18" fmla="*/ 1283380 w 1570607"/>
                  <a:gd name="connsiteY18" fmla="*/ 620200 h 620200"/>
                  <a:gd name="connsiteX19" fmla="*/ 997649 w 1570607"/>
                  <a:gd name="connsiteY19" fmla="*/ 430805 h 620200"/>
                  <a:gd name="connsiteX20" fmla="*/ 996677 w 1570607"/>
                  <a:gd name="connsiteY20" fmla="*/ 425988 h 620200"/>
                  <a:gd name="connsiteX21" fmla="*/ 115888 w 1570607"/>
                  <a:gd name="connsiteY21" fmla="*/ 425987 h 620200"/>
                  <a:gd name="connsiteX22" fmla="*/ 9107 w 1570607"/>
                  <a:gd name="connsiteY22" fmla="*/ 355208 h 620200"/>
                  <a:gd name="connsiteX23" fmla="*/ 0 w 1570607"/>
                  <a:gd name="connsiteY23" fmla="*/ 310100 h 620200"/>
                  <a:gd name="connsiteX24" fmla="*/ 9107 w 1570607"/>
                  <a:gd name="connsiteY24" fmla="*/ 264991 h 620200"/>
                  <a:gd name="connsiteX25" fmla="*/ 115888 w 1570607"/>
                  <a:gd name="connsiteY25" fmla="*/ 194212 h 620200"/>
                  <a:gd name="connsiteX26" fmla="*/ 996677 w 1570607"/>
                  <a:gd name="connsiteY26" fmla="*/ 194212 h 620200"/>
                  <a:gd name="connsiteX27" fmla="*/ 997649 w 1570607"/>
                  <a:gd name="connsiteY27" fmla="*/ 189395 h 620200"/>
                  <a:gd name="connsiteX28" fmla="*/ 1283380 w 1570607"/>
                  <a:gd name="connsiteY28" fmla="*/ 0 h 62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70607" h="620200">
                    <a:moveTo>
                      <a:pt x="139306" y="255235"/>
                    </a:moveTo>
                    <a:cubicBezTo>
                      <a:pt x="109005" y="255235"/>
                      <a:pt x="84442" y="279798"/>
                      <a:pt x="84442" y="310099"/>
                    </a:cubicBezTo>
                    <a:cubicBezTo>
                      <a:pt x="84442" y="340400"/>
                      <a:pt x="109005" y="364963"/>
                      <a:pt x="139306" y="364963"/>
                    </a:cubicBezTo>
                    <a:cubicBezTo>
                      <a:pt x="169607" y="364963"/>
                      <a:pt x="194170" y="340400"/>
                      <a:pt x="194170" y="310099"/>
                    </a:cubicBezTo>
                    <a:cubicBezTo>
                      <a:pt x="194170" y="279798"/>
                      <a:pt x="169607" y="255235"/>
                      <a:pt x="139306" y="255235"/>
                    </a:cubicBezTo>
                    <a:close/>
                    <a:moveTo>
                      <a:pt x="1283380" y="0"/>
                    </a:moveTo>
                    <a:cubicBezTo>
                      <a:pt x="1411828" y="0"/>
                      <a:pt x="1522035" y="78095"/>
                      <a:pt x="1569111" y="189395"/>
                    </a:cubicBezTo>
                    <a:lnTo>
                      <a:pt x="1570607" y="194213"/>
                    </a:lnTo>
                    <a:lnTo>
                      <a:pt x="1463042" y="194213"/>
                    </a:lnTo>
                    <a:lnTo>
                      <a:pt x="1347499" y="194213"/>
                    </a:lnTo>
                    <a:lnTo>
                      <a:pt x="1347499" y="289183"/>
                    </a:lnTo>
                    <a:lnTo>
                      <a:pt x="1351722" y="310100"/>
                    </a:lnTo>
                    <a:lnTo>
                      <a:pt x="1351721" y="310100"/>
                    </a:lnTo>
                    <a:lnTo>
                      <a:pt x="1347499" y="331012"/>
                    </a:lnTo>
                    <a:lnTo>
                      <a:pt x="1347499" y="425988"/>
                    </a:lnTo>
                    <a:lnTo>
                      <a:pt x="1463042" y="425988"/>
                    </a:lnTo>
                    <a:lnTo>
                      <a:pt x="1570606" y="425988"/>
                    </a:lnTo>
                    <a:lnTo>
                      <a:pt x="1569111" y="430805"/>
                    </a:lnTo>
                    <a:cubicBezTo>
                      <a:pt x="1522035" y="542105"/>
                      <a:pt x="1411828" y="620200"/>
                      <a:pt x="1283380" y="620200"/>
                    </a:cubicBezTo>
                    <a:cubicBezTo>
                      <a:pt x="1154932" y="620200"/>
                      <a:pt x="1044725" y="542105"/>
                      <a:pt x="997649" y="430805"/>
                    </a:cubicBezTo>
                    <a:lnTo>
                      <a:pt x="996677" y="425988"/>
                    </a:lnTo>
                    <a:lnTo>
                      <a:pt x="115888" y="425987"/>
                    </a:lnTo>
                    <a:cubicBezTo>
                      <a:pt x="67886" y="425987"/>
                      <a:pt x="26700" y="396802"/>
                      <a:pt x="9107" y="355208"/>
                    </a:cubicBezTo>
                    <a:lnTo>
                      <a:pt x="0" y="310100"/>
                    </a:lnTo>
                    <a:lnTo>
                      <a:pt x="9107" y="264991"/>
                    </a:lnTo>
                    <a:cubicBezTo>
                      <a:pt x="26700" y="223397"/>
                      <a:pt x="67886" y="194212"/>
                      <a:pt x="115888" y="194212"/>
                    </a:cubicBezTo>
                    <a:lnTo>
                      <a:pt x="996677" y="194212"/>
                    </a:lnTo>
                    <a:lnTo>
                      <a:pt x="997649" y="189395"/>
                    </a:lnTo>
                    <a:cubicBezTo>
                      <a:pt x="1044725" y="78095"/>
                      <a:pt x="1154932" y="0"/>
                      <a:pt x="1283380"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86A987C9-6176-4836-BCA9-EEB1682B9421}"/>
              </a:ext>
              <a:ext uri="{C183D7F6-B498-43B3-948B-1728B52AA6E4}">
                <adec:decorative xmlns:adec="http://schemas.microsoft.com/office/drawing/2017/decorative" val="1"/>
              </a:ext>
            </a:extLst>
          </p:cNvPr>
          <p:cNvGrpSpPr/>
          <p:nvPr/>
        </p:nvGrpSpPr>
        <p:grpSpPr>
          <a:xfrm>
            <a:off x="6455192" y="2825607"/>
            <a:ext cx="1211262" cy="1211262"/>
            <a:chOff x="6455192" y="2514167"/>
            <a:chExt cx="1211262" cy="1211262"/>
          </a:xfrm>
        </p:grpSpPr>
        <p:sp>
          <p:nvSpPr>
            <p:cNvPr id="25" name="Oval 24">
              <a:extLst>
                <a:ext uri="{FF2B5EF4-FFF2-40B4-BE49-F238E27FC236}">
                  <a16:creationId xmlns:a16="http://schemas.microsoft.com/office/drawing/2014/main" id="{1AED2850-2A5F-496D-98E8-1162B6E88C2A}"/>
                </a:ext>
              </a:extLst>
            </p:cNvPr>
            <p:cNvSpPr/>
            <p:nvPr/>
          </p:nvSpPr>
          <p:spPr bwMode="auto">
            <a:xfrm>
              <a:off x="6455192" y="2514167"/>
              <a:ext cx="1211262" cy="121126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C586ED14-47C4-4D4A-B207-538B5D6E3AD3}"/>
                </a:ext>
              </a:extLst>
            </p:cNvPr>
            <p:cNvSpPr/>
            <p:nvPr/>
          </p:nvSpPr>
          <p:spPr bwMode="auto">
            <a:xfrm>
              <a:off x="6672128" y="2773139"/>
              <a:ext cx="805639" cy="500281"/>
            </a:xfrm>
            <a:custGeom>
              <a:avLst/>
              <a:gdLst>
                <a:gd name="connsiteX0" fmla="*/ 1480400 w 2796093"/>
                <a:gd name="connsiteY0" fmla="*/ 0 h 1736302"/>
                <a:gd name="connsiteX1" fmla="*/ 2330914 w 2796093"/>
                <a:gd name="connsiteY1" fmla="*/ 693188 h 1736302"/>
                <a:gd name="connsiteX2" fmla="*/ 2332478 w 2796093"/>
                <a:gd name="connsiteY2" fmla="*/ 708704 h 1736302"/>
                <a:gd name="connsiteX3" fmla="*/ 2383716 w 2796093"/>
                <a:gd name="connsiteY3" fmla="*/ 713870 h 1736302"/>
                <a:gd name="connsiteX4" fmla="*/ 2796093 w 2796093"/>
                <a:gd name="connsiteY4" fmla="*/ 1219839 h 1736302"/>
                <a:gd name="connsiteX5" fmla="*/ 2279631 w 2796093"/>
                <a:gd name="connsiteY5" fmla="*/ 1736301 h 1736302"/>
                <a:gd name="connsiteX6" fmla="*/ 1480420 w 2796093"/>
                <a:gd name="connsiteY6" fmla="*/ 1736301 h 1736302"/>
                <a:gd name="connsiteX7" fmla="*/ 1480400 w 2796093"/>
                <a:gd name="connsiteY7" fmla="*/ 1736302 h 1736302"/>
                <a:gd name="connsiteX8" fmla="*/ 1480381 w 2796093"/>
                <a:gd name="connsiteY8" fmla="*/ 1736301 h 1736302"/>
                <a:gd name="connsiteX9" fmla="*/ 716628 w 2796093"/>
                <a:gd name="connsiteY9" fmla="*/ 1736301 h 1736302"/>
                <a:gd name="connsiteX10" fmla="*/ 706517 w 2796093"/>
                <a:gd name="connsiteY10" fmla="*/ 1736301 h 1736302"/>
                <a:gd name="connsiteX11" fmla="*/ 696370 w 2796093"/>
                <a:gd name="connsiteY11" fmla="*/ 1735278 h 1736302"/>
                <a:gd name="connsiteX12" fmla="*/ 643357 w 2796093"/>
                <a:gd name="connsiteY12" fmla="*/ 1732601 h 1736302"/>
                <a:gd name="connsiteX13" fmla="*/ 0 w 2796093"/>
                <a:gd name="connsiteY13" fmla="*/ 1019673 h 1736302"/>
                <a:gd name="connsiteX14" fmla="*/ 716628 w 2796093"/>
                <a:gd name="connsiteY14" fmla="*/ 303045 h 1736302"/>
                <a:gd name="connsiteX15" fmla="*/ 789899 w 2796093"/>
                <a:gd name="connsiteY15" fmla="*/ 306745 h 1736302"/>
                <a:gd name="connsiteX16" fmla="*/ 819505 w 2796093"/>
                <a:gd name="connsiteY16" fmla="*/ 311263 h 1736302"/>
                <a:gd name="connsiteX17" fmla="*/ 866525 w 2796093"/>
                <a:gd name="connsiteY17" fmla="*/ 254275 h 1736302"/>
                <a:gd name="connsiteX18" fmla="*/ 1480400 w 2796093"/>
                <a:gd name="connsiteY18" fmla="*/ 0 h 17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96093" h="1736302">
                  <a:moveTo>
                    <a:pt x="1480400" y="0"/>
                  </a:moveTo>
                  <a:cubicBezTo>
                    <a:pt x="1899934" y="0"/>
                    <a:pt x="2249962" y="297586"/>
                    <a:pt x="2330914" y="693188"/>
                  </a:cubicBezTo>
                  <a:lnTo>
                    <a:pt x="2332478" y="708704"/>
                  </a:lnTo>
                  <a:lnTo>
                    <a:pt x="2383716" y="713870"/>
                  </a:lnTo>
                  <a:cubicBezTo>
                    <a:pt x="2619059" y="762028"/>
                    <a:pt x="2796093" y="970259"/>
                    <a:pt x="2796093" y="1219839"/>
                  </a:cubicBezTo>
                  <a:cubicBezTo>
                    <a:pt x="2796093" y="1505073"/>
                    <a:pt x="2564865" y="1736301"/>
                    <a:pt x="2279631" y="1736301"/>
                  </a:cubicBezTo>
                  <a:lnTo>
                    <a:pt x="1480420" y="1736301"/>
                  </a:lnTo>
                  <a:lnTo>
                    <a:pt x="1480400" y="1736302"/>
                  </a:lnTo>
                  <a:lnTo>
                    <a:pt x="1480381" y="1736301"/>
                  </a:lnTo>
                  <a:lnTo>
                    <a:pt x="716628" y="1736301"/>
                  </a:lnTo>
                  <a:lnTo>
                    <a:pt x="706517" y="1736301"/>
                  </a:lnTo>
                  <a:lnTo>
                    <a:pt x="696370" y="1735278"/>
                  </a:lnTo>
                  <a:lnTo>
                    <a:pt x="643357" y="1732601"/>
                  </a:lnTo>
                  <a:cubicBezTo>
                    <a:pt x="281992" y="1695903"/>
                    <a:pt x="0" y="1390720"/>
                    <a:pt x="0" y="1019673"/>
                  </a:cubicBezTo>
                  <a:cubicBezTo>
                    <a:pt x="0" y="623890"/>
                    <a:pt x="320845" y="303045"/>
                    <a:pt x="716628" y="303045"/>
                  </a:cubicBezTo>
                  <a:cubicBezTo>
                    <a:pt x="741365" y="303045"/>
                    <a:pt x="765808" y="304298"/>
                    <a:pt x="789899" y="306745"/>
                  </a:cubicBezTo>
                  <a:lnTo>
                    <a:pt x="819505" y="311263"/>
                  </a:lnTo>
                  <a:lnTo>
                    <a:pt x="866525" y="254275"/>
                  </a:lnTo>
                  <a:cubicBezTo>
                    <a:pt x="1023629" y="97171"/>
                    <a:pt x="1240667" y="0"/>
                    <a:pt x="14804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EC65B5DC-D65B-4D9B-BE45-1E5484FE9AE4}"/>
                </a:ext>
              </a:extLst>
            </p:cNvPr>
            <p:cNvGrpSpPr/>
            <p:nvPr/>
          </p:nvGrpSpPr>
          <p:grpSpPr>
            <a:xfrm>
              <a:off x="6777139" y="2937738"/>
              <a:ext cx="511991" cy="528710"/>
              <a:chOff x="7323151" y="712876"/>
              <a:chExt cx="908181" cy="937837"/>
            </a:xfrm>
          </p:grpSpPr>
          <p:sp>
            <p:nvSpPr>
              <p:cNvPr id="45" name="Freeform: Shape 44">
                <a:extLst>
                  <a:ext uri="{FF2B5EF4-FFF2-40B4-BE49-F238E27FC236}">
                    <a16:creationId xmlns:a16="http://schemas.microsoft.com/office/drawing/2014/main" id="{622171D4-F71D-4226-88FA-F371F07032FC}"/>
                  </a:ext>
                </a:extLst>
              </p:cNvPr>
              <p:cNvSpPr/>
              <p:nvPr/>
            </p:nvSpPr>
            <p:spPr>
              <a:xfrm>
                <a:off x="8094172" y="1453328"/>
                <a:ext cx="137160" cy="190430"/>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6CEF5A9-30D9-4CEB-9DBD-DDF53DA5BE4E}"/>
                  </a:ext>
                </a:extLst>
              </p:cNvPr>
              <p:cNvSpPr/>
              <p:nvPr/>
            </p:nvSpPr>
            <p:spPr>
              <a:xfrm>
                <a:off x="7900687" y="1358597"/>
                <a:ext cx="137160" cy="28564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4C1A1D6-E4ED-4F75-BCF5-C22F8F76C8E4}"/>
                  </a:ext>
                </a:extLst>
              </p:cNvPr>
              <p:cNvSpPr/>
              <p:nvPr/>
            </p:nvSpPr>
            <p:spPr>
              <a:xfrm>
                <a:off x="7516793" y="924290"/>
                <a:ext cx="137160" cy="723632"/>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9435A3-71E4-411C-88E7-796CDEA72980}"/>
                  </a:ext>
                </a:extLst>
              </p:cNvPr>
              <p:cNvSpPr/>
              <p:nvPr/>
            </p:nvSpPr>
            <p:spPr>
              <a:xfrm>
                <a:off x="7710423" y="1165117"/>
                <a:ext cx="137160" cy="485596"/>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BFA5725-B278-4934-B3B8-575FFD292E17}"/>
                  </a:ext>
                </a:extLst>
              </p:cNvPr>
              <p:cNvSpPr/>
              <p:nvPr/>
            </p:nvSpPr>
            <p:spPr>
              <a:xfrm>
                <a:off x="7323151" y="733712"/>
                <a:ext cx="137160" cy="914062"/>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3B3B40"/>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1F88002-E336-4DED-A019-4A8146A15DDA}"/>
                  </a:ext>
                </a:extLst>
              </p:cNvPr>
              <p:cNvSpPr/>
              <p:nvPr/>
            </p:nvSpPr>
            <p:spPr>
              <a:xfrm>
                <a:off x="7942680" y="712876"/>
                <a:ext cx="275324" cy="550637"/>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5"/>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8AF02E4-86A1-4872-BE66-6BD5CD21EDD8}"/>
              </a:ext>
              <a:ext uri="{C183D7F6-B498-43B3-948B-1728B52AA6E4}">
                <adec:decorative xmlns:adec="http://schemas.microsoft.com/office/drawing/2017/decorative" val="1"/>
              </a:ext>
            </a:extLst>
          </p:cNvPr>
          <p:cNvGrpSpPr/>
          <p:nvPr/>
        </p:nvGrpSpPr>
        <p:grpSpPr>
          <a:xfrm>
            <a:off x="9398806" y="2825607"/>
            <a:ext cx="1211262" cy="1211262"/>
            <a:chOff x="9398806" y="2514167"/>
            <a:chExt cx="1211262" cy="1211262"/>
          </a:xfrm>
        </p:grpSpPr>
        <p:sp>
          <p:nvSpPr>
            <p:cNvPr id="27" name="Oval 26">
              <a:extLst>
                <a:ext uri="{FF2B5EF4-FFF2-40B4-BE49-F238E27FC236}">
                  <a16:creationId xmlns:a16="http://schemas.microsoft.com/office/drawing/2014/main" id="{016D89E4-2178-423F-B864-C8D0545D18B6}"/>
                </a:ext>
              </a:extLst>
            </p:cNvPr>
            <p:cNvSpPr/>
            <p:nvPr/>
          </p:nvSpPr>
          <p:spPr bwMode="auto">
            <a:xfrm>
              <a:off x="9398806" y="2514167"/>
              <a:ext cx="1211262" cy="121126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05FF116F-0F32-4A63-B4D4-A7A791EA312F}"/>
                </a:ext>
              </a:extLst>
            </p:cNvPr>
            <p:cNvGrpSpPr/>
            <p:nvPr/>
          </p:nvGrpSpPr>
          <p:grpSpPr>
            <a:xfrm>
              <a:off x="9585777" y="2734502"/>
              <a:ext cx="804211" cy="813807"/>
              <a:chOff x="9617581" y="2742453"/>
              <a:chExt cx="804211" cy="813807"/>
            </a:xfrm>
          </p:grpSpPr>
          <p:sp>
            <p:nvSpPr>
              <p:cNvPr id="31" name="Rectangle 30">
                <a:extLst>
                  <a:ext uri="{FF2B5EF4-FFF2-40B4-BE49-F238E27FC236}">
                    <a16:creationId xmlns:a16="http://schemas.microsoft.com/office/drawing/2014/main" id="{7D251A5F-4F4B-4116-9C4C-7748499E477D}"/>
                  </a:ext>
                </a:extLst>
              </p:cNvPr>
              <p:cNvSpPr/>
              <p:nvPr/>
            </p:nvSpPr>
            <p:spPr bwMode="auto">
              <a:xfrm>
                <a:off x="9835763" y="2886353"/>
                <a:ext cx="358341" cy="1705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5E6E801-51B5-4D40-BF62-2A7C9FF6C3AE}"/>
                  </a:ext>
                </a:extLst>
              </p:cNvPr>
              <p:cNvSpPr/>
              <p:nvPr/>
            </p:nvSpPr>
            <p:spPr bwMode="auto">
              <a:xfrm>
                <a:off x="9835763" y="3056924"/>
                <a:ext cx="374829" cy="372076"/>
              </a:xfrm>
              <a:prstGeom prst="rect">
                <a:avLst/>
              </a:prstGeom>
              <a:solidFill>
                <a:srgbClr val="3B3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Calculator with solid fill">
                <a:extLst>
                  <a:ext uri="{FF2B5EF4-FFF2-40B4-BE49-F238E27FC236}">
                    <a16:creationId xmlns:a16="http://schemas.microsoft.com/office/drawing/2014/main" id="{79FF1D35-5505-44CF-B48E-D3018222C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581" y="2742453"/>
                <a:ext cx="804211" cy="804211"/>
              </a:xfrm>
              <a:prstGeom prst="rect">
                <a:avLst/>
              </a:prstGeom>
            </p:spPr>
          </p:pic>
          <p:grpSp>
            <p:nvGrpSpPr>
              <p:cNvPr id="30" name="Group 29">
                <a:extLst>
                  <a:ext uri="{FF2B5EF4-FFF2-40B4-BE49-F238E27FC236}">
                    <a16:creationId xmlns:a16="http://schemas.microsoft.com/office/drawing/2014/main" id="{82966988-1D5C-4911-B946-2C29EA7A68AE}"/>
                  </a:ext>
                </a:extLst>
              </p:cNvPr>
              <p:cNvGrpSpPr/>
              <p:nvPr/>
            </p:nvGrpSpPr>
            <p:grpSpPr>
              <a:xfrm>
                <a:off x="10037763" y="3257681"/>
                <a:ext cx="298579" cy="298579"/>
                <a:chOff x="14040282" y="3257518"/>
                <a:chExt cx="348426" cy="348426"/>
              </a:xfrm>
            </p:grpSpPr>
            <p:sp>
              <p:nvSpPr>
                <p:cNvPr id="54" name="Freeform: Shape 53">
                  <a:extLst>
                    <a:ext uri="{FF2B5EF4-FFF2-40B4-BE49-F238E27FC236}">
                      <a16:creationId xmlns:a16="http://schemas.microsoft.com/office/drawing/2014/main" id="{8AE7D46B-0B52-47F8-B4DE-DC8D6A198524}"/>
                    </a:ext>
                  </a:extLst>
                </p:cNvPr>
                <p:cNvSpPr/>
                <p:nvPr/>
              </p:nvSpPr>
              <p:spPr>
                <a:xfrm>
                  <a:off x="14040282" y="3257518"/>
                  <a:ext cx="348426" cy="348426"/>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2857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0790D82-61BB-4671-8F77-4601EBB6F7D4}"/>
                    </a:ext>
                  </a:extLst>
                </p:cNvPr>
                <p:cNvSpPr/>
                <p:nvPr/>
              </p:nvSpPr>
              <p:spPr>
                <a:xfrm>
                  <a:off x="14160165" y="3322437"/>
                  <a:ext cx="112513" cy="210508"/>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3B3B40"/>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 name="TextBox 2">
            <a:extLst>
              <a:ext uri="{FF2B5EF4-FFF2-40B4-BE49-F238E27FC236}">
                <a16:creationId xmlns:a16="http://schemas.microsoft.com/office/drawing/2014/main" id="{813CBA1E-7E58-489C-AE83-C054179473F9}"/>
              </a:ext>
            </a:extLst>
          </p:cNvPr>
          <p:cNvSpPr txBox="1"/>
          <p:nvPr/>
        </p:nvSpPr>
        <p:spPr>
          <a:xfrm>
            <a:off x="3622896" y="4484987"/>
            <a:ext cx="1766302"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5"/>
              </a:rPr>
              <a:t>Retail Rates Prices API</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43852EF4-094A-4EF8-A21C-BAA41DF23934}"/>
              </a:ext>
            </a:extLst>
          </p:cNvPr>
          <p:cNvSpPr txBox="1"/>
          <p:nvPr/>
        </p:nvSpPr>
        <p:spPr>
          <a:xfrm>
            <a:off x="6566510" y="4484987"/>
            <a:ext cx="2476569"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6"/>
              </a:rPr>
              <a:t>Azure Total Cost of Ownership (TCO) Calculator</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558AC955-BDCF-4BDC-B483-30DA0F6DB361}"/>
              </a:ext>
            </a:extLst>
          </p:cNvPr>
          <p:cNvSpPr txBox="1"/>
          <p:nvPr/>
        </p:nvSpPr>
        <p:spPr>
          <a:xfrm>
            <a:off x="9510124" y="4484987"/>
            <a:ext cx="1904210"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hlinkClick r:id="rId7"/>
              </a:rPr>
              <a:t>Azure Pricing Calculator</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3577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decel="10000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6" grpId="0" animBg="1"/>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197893"/>
            <a:ext cx="4685887" cy="246221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rgbClr val="FFFFFF"/>
                    </a:gs>
                    <a:gs pos="100000">
                      <a:srgbClr val="FFFFFF"/>
                    </a:gs>
                  </a:gsLst>
                  <a:lin ang="0" scaled="0"/>
                </a:gradFill>
                <a:effectLst/>
                <a:uLnTx/>
                <a:uFillTx/>
                <a:latin typeface="Segoe UI Semibold"/>
                <a:ea typeface="+mn-ea"/>
                <a:cs typeface="Segoe UI" pitchFamily="34" charset="0"/>
              </a:rPr>
              <a:t>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rgbClr val="FFFFFF"/>
                    </a:gs>
                    <a:gs pos="100000">
                      <a:srgbClr val="FFFFFF"/>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rgbClr val="FFFFFF"/>
                    </a:gs>
                    <a:gs pos="100000">
                      <a:srgbClr val="FFFFFF"/>
                    </a:gs>
                  </a:gsLst>
                  <a:lin ang="0" scaled="0"/>
                </a:gra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radical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It requires leaders to adapt, </a:t>
            </a:r>
            <a:b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take risks, and learn quickly.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a culture shift</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within your organization,</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84" y="5723977"/>
            <a:ext cx="8161433"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42846" y="671616"/>
            <a:ext cx="11306308" cy="402674"/>
          </a:xfrm>
        </p:spPr>
        <p:txBody>
          <a:bodyPr/>
          <a:lstStyle/>
          <a:p>
            <a:r>
              <a:rPr lang="en-US" sz="3600"/>
              <a:t>Microsoft Cloud Adoption Framework for Azure</a:t>
            </a:r>
            <a:endParaRPr lang="en-IN">
              <a:solidFill>
                <a:schemeClr val="tx2"/>
              </a:solidFill>
            </a:endParaRPr>
          </a:p>
        </p:txBody>
      </p:sp>
      <p:sp>
        <p:nvSpPr>
          <p:cNvPr id="56"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1354" y="1891413"/>
            <a:ext cx="2280123" cy="2465088"/>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Financial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Technical considerations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Create a business case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573"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47"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64"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setup guide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landing zone</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46"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4113" y="1891413"/>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63"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2790" y="5037056"/>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374"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1099" y="5052619"/>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374"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42"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82" y="1528561"/>
            <a:ext cx="8328089" cy="3128892"/>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341439" y="4780453"/>
            <a:ext cx="5430664" cy="1898596"/>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695" y="3123956"/>
            <a:ext cx="468838"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8187" y="2921238"/>
            <a:ext cx="505404" cy="202719"/>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8187" y="3123958"/>
            <a:ext cx="505404" cy="295780"/>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09979"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298" y="1910044"/>
            <a:ext cx="539468" cy="378352"/>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693"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178" y="1886703"/>
            <a:ext cx="337930" cy="41884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405"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55201" y="1815631"/>
            <a:ext cx="568724" cy="56675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5119" y="1689782"/>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7151" y="1880757"/>
            <a:ext cx="406575" cy="424790"/>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19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7195" y="4853824"/>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2001" y="5068263"/>
            <a:ext cx="388857" cy="388849"/>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54" y="4853824"/>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601" y="5006177"/>
            <a:ext cx="439700" cy="448058"/>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28" tIns="44813" rIns="89628" bIns="44813" numCol="1" anchor="t" anchorCtr="0" compatLnSpc="1">
              <a:prstTxWarp prst="textNoShape">
                <a:avLst/>
              </a:prstTxWarp>
            </a:bodyPr>
            <a:lstStyle/>
            <a:p>
              <a:pPr marL="0" marR="0" lvl="0" indent="0" algn="ctr" defTabSz="896189"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l" defTabSz="9139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Oval 10">
            <a:extLst>
              <a:ext uri="{FF2B5EF4-FFF2-40B4-BE49-F238E27FC236}">
                <a16:creationId xmlns:a16="http://schemas.microsoft.com/office/drawing/2014/main" id="{EAB73080-28E4-4A9E-9E67-33F98AB36ECC}"/>
              </a:ext>
              <a:ext uri="{C183D7F6-B498-43B3-948B-1728B52AA6E4}">
                <adec:decorative xmlns:adec="http://schemas.microsoft.com/office/drawing/2017/decorative" val="1"/>
              </a:ext>
            </a:extLst>
          </p:cNvPr>
          <p:cNvSpPr/>
          <p:nvPr/>
        </p:nvSpPr>
        <p:spPr bwMode="auto">
          <a:xfrm>
            <a:off x="2806761" y="3021502"/>
            <a:ext cx="168638" cy="16863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4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478" y="3123956"/>
            <a:ext cx="477196"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4BFBA1D-6B9E-4FC3-8D5D-556BBC8C102D}"/>
              </a:ext>
              <a:ext uri="{C183D7F6-B498-43B3-948B-1728B52AA6E4}">
                <adec:decorative xmlns:adec="http://schemas.microsoft.com/office/drawing/2017/decorative" val="1"/>
              </a:ext>
            </a:extLst>
          </p:cNvPr>
          <p:cNvSpPr/>
          <p:nvPr/>
        </p:nvSpPr>
        <p:spPr bwMode="auto">
          <a:xfrm>
            <a:off x="2929400" y="1528562"/>
            <a:ext cx="2664739" cy="3128892"/>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E044A09-A62F-4F64-8C3F-625007E8F4A3}"/>
              </a:ext>
            </a:extLst>
          </p:cNvPr>
          <p:cNvSpPr txBox="1"/>
          <p:nvPr/>
        </p:nvSpPr>
        <p:spPr>
          <a:xfrm>
            <a:off x="619150" y="6245736"/>
            <a:ext cx="349490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08626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63" grpId="0" animBg="1"/>
      <p:bldP spid="74" grpId="0" animBg="1"/>
      <p:bldP spid="51" grpId="0" animBg="1"/>
      <p:bldP spid="59" grpId="0" animBg="1"/>
      <p:bldP spid="2" grpId="0" animBg="1"/>
      <p:bldP spid="141" grpId="0" animBg="1"/>
      <p:bldP spid="142" grpId="0" animBg="1"/>
      <p:bldP spid="143" grpId="0" animBg="1"/>
      <p:bldP spid="144" grpId="0" animBg="1"/>
      <p:bldP spid="14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4707-13CD-4598-941B-03695010990F}"/>
              </a:ext>
            </a:extLst>
          </p:cNvPr>
          <p:cNvSpPr>
            <a:spLocks noGrp="1"/>
          </p:cNvSpPr>
          <p:nvPr>
            <p:ph type="title"/>
          </p:nvPr>
        </p:nvSpPr>
        <p:spPr/>
        <p:txBody>
          <a:bodyPr/>
          <a:lstStyle/>
          <a:p>
            <a:r>
              <a:rPr lang="en-US"/>
              <a:t>Plan</a:t>
            </a:r>
          </a:p>
        </p:txBody>
      </p:sp>
      <p:sp>
        <p:nvSpPr>
          <p:cNvPr id="3" name="Content Placeholder 2">
            <a:extLst>
              <a:ext uri="{FF2B5EF4-FFF2-40B4-BE49-F238E27FC236}">
                <a16:creationId xmlns:a16="http://schemas.microsoft.com/office/drawing/2014/main" id="{35174116-CAD6-4A7E-B636-7A1BE9C174DB}"/>
              </a:ext>
            </a:extLst>
          </p:cNvPr>
          <p:cNvSpPr>
            <a:spLocks noGrp="1"/>
          </p:cNvSpPr>
          <p:nvPr>
            <p:ph type="body" sz="quarter" idx="10"/>
          </p:nvPr>
        </p:nvSpPr>
        <p:spPr>
          <a:xfrm>
            <a:off x="455995" y="1922587"/>
            <a:ext cx="11306469" cy="595548"/>
          </a:xfrm>
        </p:spPr>
        <p:txBody>
          <a:bodyPr/>
          <a:lstStyle/>
          <a:p>
            <a:pPr marL="0" indent="0">
              <a:buNone/>
            </a:pPr>
            <a:r>
              <a:rPr lang="en-US"/>
              <a:t>Cloud adoption plans convert the aspirational goals of the cloud adoption strategy into actions. </a:t>
            </a:r>
            <a:br>
              <a:rPr lang="en-US"/>
            </a:br>
            <a:r>
              <a:rPr lang="en-US"/>
              <a:t>It will help guide technical efforts, in alignment with the business strategy.</a:t>
            </a:r>
          </a:p>
        </p:txBody>
      </p:sp>
      <p:sp>
        <p:nvSpPr>
          <p:cNvPr id="14" name="TextBox 13">
            <a:extLst>
              <a:ext uri="{FF2B5EF4-FFF2-40B4-BE49-F238E27FC236}">
                <a16:creationId xmlns:a16="http://schemas.microsoft.com/office/drawing/2014/main" id="{24DABF43-5CBC-47DB-8DF6-8F697CF9C49E}"/>
              </a:ext>
            </a:extLst>
          </p:cNvPr>
          <p:cNvSpPr txBox="1"/>
          <p:nvPr/>
        </p:nvSpPr>
        <p:spPr>
          <a:xfrm>
            <a:off x="1701864" y="2937539"/>
            <a:ext cx="206788"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78D3"/>
                </a:solidFill>
                <a:effectLst/>
                <a:uLnTx/>
                <a:uFillTx/>
                <a:latin typeface="Segoe UI Semibold"/>
                <a:ea typeface="+mn-ea"/>
                <a:cs typeface="+mn-cs"/>
              </a:rPr>
              <a:t>1</a:t>
            </a:r>
          </a:p>
        </p:txBody>
      </p:sp>
      <p:sp>
        <p:nvSpPr>
          <p:cNvPr id="7" name="TextBox 6">
            <a:extLst>
              <a:ext uri="{FF2B5EF4-FFF2-40B4-BE49-F238E27FC236}">
                <a16:creationId xmlns:a16="http://schemas.microsoft.com/office/drawing/2014/main" id="{2DB85C15-05D7-4D66-9098-692B2C23F871}"/>
              </a:ext>
            </a:extLst>
          </p:cNvPr>
          <p:cNvSpPr txBox="1"/>
          <p:nvPr/>
        </p:nvSpPr>
        <p:spPr>
          <a:xfrm>
            <a:off x="2266604" y="2941423"/>
            <a:ext cx="3324976" cy="120032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Rationalize digital estate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Rationalize your digital estate to determine best approach to cloud adoption.</a:t>
            </a:r>
          </a:p>
        </p:txBody>
      </p:sp>
      <p:sp>
        <p:nvSpPr>
          <p:cNvPr id="15" name="TextBox 14">
            <a:extLst>
              <a:ext uri="{FF2B5EF4-FFF2-40B4-BE49-F238E27FC236}">
                <a16:creationId xmlns:a16="http://schemas.microsoft.com/office/drawing/2014/main" id="{77B990E6-DAF1-4B07-8067-5ADF4C50B2C8}"/>
              </a:ext>
            </a:extLst>
          </p:cNvPr>
          <p:cNvSpPr txBox="1"/>
          <p:nvPr/>
        </p:nvSpPr>
        <p:spPr>
          <a:xfrm>
            <a:off x="6435726" y="2937539"/>
            <a:ext cx="28533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78D3"/>
                </a:solidFill>
                <a:effectLst/>
                <a:uLnTx/>
                <a:uFillTx/>
                <a:latin typeface="Segoe UI Semibold"/>
                <a:ea typeface="+mn-ea"/>
                <a:cs typeface="+mn-cs"/>
              </a:rPr>
              <a:t>2</a:t>
            </a:r>
          </a:p>
        </p:txBody>
      </p:sp>
      <p:sp>
        <p:nvSpPr>
          <p:cNvPr id="11" name="TextBox 10">
            <a:extLst>
              <a:ext uri="{FF2B5EF4-FFF2-40B4-BE49-F238E27FC236}">
                <a16:creationId xmlns:a16="http://schemas.microsoft.com/office/drawing/2014/main" id="{CB68C5DA-2416-4CFB-9D28-D360EFA4BB5A}"/>
              </a:ext>
            </a:extLst>
          </p:cNvPr>
          <p:cNvSpPr txBox="1"/>
          <p:nvPr/>
        </p:nvSpPr>
        <p:spPr>
          <a:xfrm>
            <a:off x="6871510" y="2941423"/>
            <a:ext cx="3718518" cy="92333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Initial org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Align governance and cloud adoption to mitigate risks.</a:t>
            </a:r>
          </a:p>
        </p:txBody>
      </p:sp>
      <p:sp>
        <p:nvSpPr>
          <p:cNvPr id="16" name="TextBox 15">
            <a:extLst>
              <a:ext uri="{FF2B5EF4-FFF2-40B4-BE49-F238E27FC236}">
                <a16:creationId xmlns:a16="http://schemas.microsoft.com/office/drawing/2014/main" id="{E8028D92-401C-4B0F-BE60-6CBADCA9F701}"/>
              </a:ext>
            </a:extLst>
          </p:cNvPr>
          <p:cNvSpPr txBox="1"/>
          <p:nvPr/>
        </p:nvSpPr>
        <p:spPr>
          <a:xfrm>
            <a:off x="1701864" y="4817637"/>
            <a:ext cx="28533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78D3"/>
                </a:solidFill>
                <a:effectLst/>
                <a:uLnTx/>
                <a:uFillTx/>
                <a:latin typeface="Segoe UI Semibold"/>
                <a:ea typeface="+mn-ea"/>
                <a:cs typeface="+mn-cs"/>
              </a:rPr>
              <a:t>3</a:t>
            </a:r>
          </a:p>
        </p:txBody>
      </p:sp>
      <p:sp>
        <p:nvSpPr>
          <p:cNvPr id="9" name="TextBox 8">
            <a:extLst>
              <a:ext uri="{FF2B5EF4-FFF2-40B4-BE49-F238E27FC236}">
                <a16:creationId xmlns:a16="http://schemas.microsoft.com/office/drawing/2014/main" id="{F0851F22-258E-48DF-8355-C120DC59B6B8}"/>
              </a:ext>
            </a:extLst>
          </p:cNvPr>
          <p:cNvSpPr txBox="1"/>
          <p:nvPr/>
        </p:nvSpPr>
        <p:spPr>
          <a:xfrm>
            <a:off x="2266604" y="4759157"/>
            <a:ext cx="3397005" cy="92333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Skills readiness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Get your people ready by identifying skills gap and plan.</a:t>
            </a:r>
          </a:p>
        </p:txBody>
      </p:sp>
      <p:sp>
        <p:nvSpPr>
          <p:cNvPr id="17" name="TextBox 16">
            <a:extLst>
              <a:ext uri="{FF2B5EF4-FFF2-40B4-BE49-F238E27FC236}">
                <a16:creationId xmlns:a16="http://schemas.microsoft.com/office/drawing/2014/main" id="{1040E344-B7FD-4E87-91CC-A54CF11D2FC1}"/>
              </a:ext>
            </a:extLst>
          </p:cNvPr>
          <p:cNvSpPr txBox="1"/>
          <p:nvPr/>
        </p:nvSpPr>
        <p:spPr>
          <a:xfrm>
            <a:off x="6354764" y="4759157"/>
            <a:ext cx="29495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78D3"/>
                </a:solidFill>
                <a:effectLst/>
                <a:uLnTx/>
                <a:uFillTx/>
                <a:latin typeface="Segoe UI Semibold"/>
                <a:ea typeface="+mn-ea"/>
                <a:cs typeface="+mn-cs"/>
              </a:rPr>
              <a:t>4</a:t>
            </a:r>
          </a:p>
        </p:txBody>
      </p:sp>
      <p:sp>
        <p:nvSpPr>
          <p:cNvPr id="13" name="TextBox 12">
            <a:extLst>
              <a:ext uri="{FF2B5EF4-FFF2-40B4-BE49-F238E27FC236}">
                <a16:creationId xmlns:a16="http://schemas.microsoft.com/office/drawing/2014/main" id="{7C1259A1-A763-4444-87DA-986837E50A1B}"/>
              </a:ext>
            </a:extLst>
          </p:cNvPr>
          <p:cNvSpPr txBox="1"/>
          <p:nvPr/>
        </p:nvSpPr>
        <p:spPr>
          <a:xfrm>
            <a:off x="6871510" y="4759157"/>
            <a:ext cx="3718518" cy="120032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Cloud adoption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Create an actionable cloud adoption plan that aligns to your business strategy. </a:t>
            </a:r>
          </a:p>
        </p:txBody>
      </p:sp>
    </p:spTree>
    <p:extLst>
      <p:ext uri="{BB962C8B-B14F-4D97-AF65-F5344CB8AC3E}">
        <p14:creationId xmlns:p14="http://schemas.microsoft.com/office/powerpoint/2010/main" val="427497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4" presetClass="path" presetSubtype="0" decel="100000" fill="hold" grpId="1" nodeType="withEffect">
                                  <p:stCondLst>
                                    <p:cond delay="0"/>
                                  </p:stCondLst>
                                  <p:childTnLst>
                                    <p:animMotion origin="layout" path="M 3.125E-6 0.10023 L 3.125E-6 1.85185E-6 " pathEditMode="relative" rAng="0" ptsTypes="AA">
                                      <p:cBhvr>
                                        <p:cTn id="9" dur="750" fill="hold"/>
                                        <p:tgtEl>
                                          <p:spTgt spid="14"/>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grpId="1" nodeType="withEffect">
                                  <p:stCondLst>
                                    <p:cond delay="0"/>
                                  </p:stCondLst>
                                  <p:childTnLst>
                                    <p:animMotion origin="layout" path="M 4.375E-6 0.10023 L 4.375E-6 4.81481E-6 " pathEditMode="relative" rAng="0" ptsTypes="AA">
                                      <p:cBhvr>
                                        <p:cTn id="14" dur="750" fill="hold"/>
                                        <p:tgtEl>
                                          <p:spTgt spid="7"/>
                                        </p:tgtEl>
                                        <p:attrNameLst>
                                          <p:attrName>ppt_x</p:attrName>
                                          <p:attrName>ppt_y</p:attrName>
                                        </p:attrNameLst>
                                      </p:cBhvr>
                                      <p:rCtr x="0" y="-5023"/>
                                    </p:animMotion>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64" presetClass="path" presetSubtype="0" decel="100000" fill="hold" grpId="1" nodeType="withEffect">
                                  <p:stCondLst>
                                    <p:cond delay="0"/>
                                  </p:stCondLst>
                                  <p:childTnLst>
                                    <p:animMotion origin="layout" path="M -3.33333E-6 0.10023 L -3.33333E-6 1.85185E-6 " pathEditMode="relative" rAng="0" ptsTypes="AA">
                                      <p:cBhvr>
                                        <p:cTn id="20" dur="750" fill="hold"/>
                                        <p:tgtEl>
                                          <p:spTgt spid="15"/>
                                        </p:tgtEl>
                                        <p:attrNameLst>
                                          <p:attrName>ppt_x</p:attrName>
                                          <p:attrName>ppt_y</p:attrName>
                                        </p:attrNameLst>
                                      </p:cBhvr>
                                      <p:rCtr x="0" y="-5023"/>
                                    </p:animMotion>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64" presetClass="path" presetSubtype="0" decel="100000" fill="hold" grpId="1" nodeType="withEffect">
                                  <p:stCondLst>
                                    <p:cond delay="0"/>
                                  </p:stCondLst>
                                  <p:childTnLst>
                                    <p:animMotion origin="layout" path="M 4.16667E-6 0.10024 L 4.16667E-6 -4.81481E-6 " pathEditMode="relative" rAng="0" ptsTypes="AA">
                                      <p:cBhvr>
                                        <p:cTn id="25" dur="750" fill="hold"/>
                                        <p:tgtEl>
                                          <p:spTgt spid="11"/>
                                        </p:tgtEl>
                                        <p:attrNameLst>
                                          <p:attrName>ppt_x</p:attrName>
                                          <p:attrName>ppt_y</p:attrName>
                                        </p:attrNameLst>
                                      </p:cBhvr>
                                      <p:rCtr x="0" y="-5023"/>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64" presetClass="path" presetSubtype="0" decel="100000" fill="hold" grpId="1" nodeType="withEffect">
                                  <p:stCondLst>
                                    <p:cond delay="0"/>
                                  </p:stCondLst>
                                  <p:childTnLst>
                                    <p:animMotion origin="layout" path="M -2.08333E-6 0.10023 L -2.08333E-6 -2.22222E-6 " pathEditMode="relative" rAng="0" ptsTypes="AA">
                                      <p:cBhvr>
                                        <p:cTn id="31" dur="750" fill="hold"/>
                                        <p:tgtEl>
                                          <p:spTgt spid="16"/>
                                        </p:tgtEl>
                                        <p:attrNameLst>
                                          <p:attrName>ppt_x</p:attrName>
                                          <p:attrName>ppt_y</p:attrName>
                                        </p:attrNameLst>
                                      </p:cBhvr>
                                      <p:rCtr x="0" y="-5023"/>
                                    </p:animMotion>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64" presetClass="path" presetSubtype="0" decel="100000" fill="hold" grpId="1" nodeType="withEffect">
                                  <p:stCondLst>
                                    <p:cond delay="0"/>
                                  </p:stCondLst>
                                  <p:childTnLst>
                                    <p:animMotion origin="layout" path="M -4.16667E-7 0.10023 L -4.16667E-7 -2.59259E-6 " pathEditMode="relative" rAng="0" ptsTypes="AA">
                                      <p:cBhvr>
                                        <p:cTn id="36" dur="750" fill="hold"/>
                                        <p:tgtEl>
                                          <p:spTgt spid="9"/>
                                        </p:tgtEl>
                                        <p:attrNameLst>
                                          <p:attrName>ppt_x</p:attrName>
                                          <p:attrName>ppt_y</p:attrName>
                                        </p:attrNameLst>
                                      </p:cBhvr>
                                      <p:rCtr x="0" y="-5023"/>
                                    </p:animMotion>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64" presetClass="path" presetSubtype="0" decel="100000" fill="hold" grpId="1" nodeType="withEffect">
                                  <p:stCondLst>
                                    <p:cond delay="0"/>
                                  </p:stCondLst>
                                  <p:childTnLst>
                                    <p:animMotion origin="layout" path="M -3.33333E-6 0.10023 L -3.33333E-6 1.11111E-6 " pathEditMode="relative" rAng="0" ptsTypes="AA">
                                      <p:cBhvr>
                                        <p:cTn id="42" dur="750" fill="hold"/>
                                        <p:tgtEl>
                                          <p:spTgt spid="17"/>
                                        </p:tgtEl>
                                        <p:attrNameLst>
                                          <p:attrName>ppt_x</p:attrName>
                                          <p:attrName>ppt_y</p:attrName>
                                        </p:attrNameLst>
                                      </p:cBhvr>
                                      <p:rCtr x="0" y="-5023"/>
                                    </p:animMotion>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64" presetClass="path" presetSubtype="0" decel="100000" fill="hold" grpId="1" nodeType="withEffect">
                                  <p:stCondLst>
                                    <p:cond delay="0"/>
                                  </p:stCondLst>
                                  <p:childTnLst>
                                    <p:animMotion origin="layout" path="M 4.16667E-6 0.10023 L 4.16667E-6 -1.48148E-6 " pathEditMode="relative" rAng="0" ptsTypes="AA">
                                      <p:cBhvr>
                                        <p:cTn id="47" dur="750" fill="hold"/>
                                        <p:tgtEl>
                                          <p:spTgt spid="13"/>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7" grpId="0"/>
      <p:bldP spid="7" grpId="1"/>
      <p:bldP spid="15" grpId="0"/>
      <p:bldP spid="15" grpId="1"/>
      <p:bldP spid="11" grpId="0"/>
      <p:bldP spid="11" grpId="1"/>
      <p:bldP spid="16" grpId="0"/>
      <p:bldP spid="16" grpId="1"/>
      <p:bldP spid="9" grpId="0"/>
      <p:bldP spid="9" grpId="1"/>
      <p:bldP spid="17" grpId="0"/>
      <p:bldP spid="17" grpId="1"/>
      <p:bldP spid="13" grpId="0"/>
      <p:bldP spid="13"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EED8-34F4-424F-A76E-97D217D4E81D}"/>
              </a:ext>
            </a:extLst>
          </p:cNvPr>
          <p:cNvSpPr>
            <a:spLocks noGrp="1"/>
          </p:cNvSpPr>
          <p:nvPr>
            <p:ph type="title"/>
          </p:nvPr>
        </p:nvSpPr>
        <p:spPr/>
        <p:txBody>
          <a:bodyPr/>
          <a:lstStyle/>
          <a:p>
            <a:r>
              <a:rPr lang="en-US"/>
              <a:t>Plan | </a:t>
            </a:r>
            <a:r>
              <a:rPr lang="en-US">
                <a:solidFill>
                  <a:schemeClr val="tx2"/>
                </a:solidFill>
              </a:rPr>
              <a:t>Rationalize digital estate</a:t>
            </a:r>
          </a:p>
        </p:txBody>
      </p:sp>
      <p:sp>
        <p:nvSpPr>
          <p:cNvPr id="8" name="Text Placeholder 7">
            <a:extLst>
              <a:ext uri="{FF2B5EF4-FFF2-40B4-BE49-F238E27FC236}">
                <a16:creationId xmlns:a16="http://schemas.microsoft.com/office/drawing/2014/main" id="{9615BEC8-B9AC-4578-9A47-266565041560}"/>
              </a:ext>
            </a:extLst>
          </p:cNvPr>
          <p:cNvSpPr>
            <a:spLocks noGrp="1"/>
          </p:cNvSpPr>
          <p:nvPr>
            <p:ph type="body" sz="quarter" idx="10"/>
          </p:nvPr>
        </p:nvSpPr>
        <p:spPr>
          <a:xfrm>
            <a:off x="455995" y="1922586"/>
            <a:ext cx="10119240" cy="3780907"/>
          </a:xfrm>
        </p:spPr>
        <p:txBody>
          <a:bodyPr/>
          <a:lstStyle/>
          <a:p>
            <a:pPr>
              <a:lnSpc>
                <a:spcPct val="100000"/>
              </a:lnSpc>
              <a:spcAft>
                <a:spcPts val="1200"/>
              </a:spcAft>
              <a:buClr>
                <a:schemeClr val="tx1"/>
              </a:buClr>
            </a:pPr>
            <a:r>
              <a:rPr lang="en-US">
                <a:solidFill>
                  <a:schemeClr val="tx2"/>
                </a:solidFill>
              </a:rPr>
              <a:t>Cloud rationalization </a:t>
            </a:r>
            <a:r>
              <a:rPr lang="en-US"/>
              <a:t>is the process of evaluating assets to determine the best approach to hosting them in the cloud (public or hybrid)</a:t>
            </a:r>
          </a:p>
          <a:p>
            <a:pPr>
              <a:lnSpc>
                <a:spcPct val="100000"/>
              </a:lnSpc>
              <a:spcAft>
                <a:spcPts val="1200"/>
              </a:spcAft>
              <a:buClr>
                <a:schemeClr val="tx1"/>
              </a:buClr>
            </a:pPr>
            <a:r>
              <a:rPr lang="en-US"/>
              <a:t>Rationalization can take place using an </a:t>
            </a:r>
            <a:r>
              <a:rPr lang="en-US">
                <a:solidFill>
                  <a:schemeClr val="tx2"/>
                </a:solidFill>
              </a:rPr>
              <a:t>incremental approach </a:t>
            </a:r>
            <a:r>
              <a:rPr lang="en-US"/>
              <a:t>or ‘Power of 10’ where the cloud strategy team selects the first 10 applications to be migrated which are a mix of simple and complex workloads; (recommended approach)</a:t>
            </a:r>
          </a:p>
          <a:p>
            <a:pPr>
              <a:lnSpc>
                <a:spcPct val="100000"/>
              </a:lnSpc>
              <a:spcAft>
                <a:spcPts val="1200"/>
              </a:spcAft>
              <a:buClr>
                <a:schemeClr val="tx1"/>
              </a:buClr>
            </a:pPr>
            <a:r>
              <a:rPr lang="en-US"/>
              <a:t>The output of a rationalization effort is a prioritized backlog of all assets that are affected by the chosen transformation.</a:t>
            </a:r>
          </a:p>
          <a:p>
            <a:pPr>
              <a:lnSpc>
                <a:spcPct val="100000"/>
              </a:lnSpc>
              <a:spcAft>
                <a:spcPts val="1200"/>
              </a:spcAft>
              <a:buClr>
                <a:schemeClr val="tx1"/>
              </a:buClr>
            </a:pPr>
            <a:r>
              <a:rPr lang="en-US"/>
              <a:t>Use costing models from your chosen cloud provider to forecast costs for your prioritized backlog; for Azure, we have pricing tools like Azure Migrate, Azure pricing calculator and Azure cost management. Ensure that hybrid is incorporated into the costing models.</a:t>
            </a:r>
          </a:p>
        </p:txBody>
      </p:sp>
    </p:spTree>
    <p:extLst>
      <p:ext uri="{BB962C8B-B14F-4D97-AF65-F5344CB8AC3E}">
        <p14:creationId xmlns:p14="http://schemas.microsoft.com/office/powerpoint/2010/main" val="371432136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p:txBody>
          <a:bodyPr/>
          <a:lstStyle/>
          <a:p>
            <a:r>
              <a:rPr lang="en-US"/>
              <a:t>Plan | </a:t>
            </a:r>
            <a:r>
              <a:rPr lang="en-US">
                <a:solidFill>
                  <a:schemeClr val="tx2"/>
                </a:solidFill>
              </a:rPr>
              <a:t>Initial organization alignment</a:t>
            </a:r>
          </a:p>
        </p:txBody>
      </p:sp>
      <p:sp>
        <p:nvSpPr>
          <p:cNvPr id="35" name="Rectangle 34">
            <a:extLst>
              <a:ext uri="{FF2B5EF4-FFF2-40B4-BE49-F238E27FC236}">
                <a16:creationId xmlns:a16="http://schemas.microsoft.com/office/drawing/2014/main" id="{75C046FA-F248-4B27-8EA5-75F7F78E089D}"/>
              </a:ext>
              <a:ext uri="{C183D7F6-B498-43B3-948B-1728B52AA6E4}">
                <adec:decorative xmlns:adec="http://schemas.microsoft.com/office/drawing/2017/decorative" val="1"/>
              </a:ext>
            </a:extLst>
          </p:cNvPr>
          <p:cNvSpPr/>
          <p:nvPr/>
        </p:nvSpPr>
        <p:spPr bwMode="auto">
          <a:xfrm>
            <a:off x="860140" y="2337700"/>
            <a:ext cx="10471720" cy="23456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 Placeholder 16">
            <a:extLst>
              <a:ext uri="{FF2B5EF4-FFF2-40B4-BE49-F238E27FC236}">
                <a16:creationId xmlns:a16="http://schemas.microsoft.com/office/drawing/2014/main" id="{5BB2EED4-8733-46D5-8553-6DF95A03AD98}"/>
              </a:ext>
            </a:extLst>
          </p:cNvPr>
          <p:cNvSpPr>
            <a:spLocks noGrp="1"/>
          </p:cNvSpPr>
          <p:nvPr>
            <p:ph type="body" sz="quarter" idx="10"/>
          </p:nvPr>
        </p:nvSpPr>
        <p:spPr>
          <a:xfrm>
            <a:off x="456076" y="1453026"/>
            <a:ext cx="9384314" cy="615544"/>
          </a:xfrm>
        </p:spPr>
        <p:txBody>
          <a:bodyPr/>
          <a:lstStyle/>
          <a:p>
            <a:pPr marL="0" indent="0">
              <a:buNone/>
            </a:pPr>
            <a:r>
              <a:rPr lang="en-US" sz="2000">
                <a:latin typeface="Segoe UI "/>
              </a:rPr>
              <a:t>Implementing Cloud adoption plan requires some initial alignment of different stakeholders who will make the plan a reality.</a:t>
            </a:r>
            <a:endParaRPr lang="en-US"/>
          </a:p>
        </p:txBody>
      </p:sp>
      <p:grpSp>
        <p:nvGrpSpPr>
          <p:cNvPr id="32" name="Group 31" descr="Cloud Adoption Team">
            <a:extLst>
              <a:ext uri="{FF2B5EF4-FFF2-40B4-BE49-F238E27FC236}">
                <a16:creationId xmlns:a16="http://schemas.microsoft.com/office/drawing/2014/main" id="{1DA1BBF0-A77E-4456-882F-F543A6D322B4}"/>
              </a:ext>
            </a:extLst>
          </p:cNvPr>
          <p:cNvGrpSpPr/>
          <p:nvPr/>
        </p:nvGrpSpPr>
        <p:grpSpPr>
          <a:xfrm>
            <a:off x="1220800" y="2617264"/>
            <a:ext cx="3055497" cy="1666670"/>
            <a:chOff x="1254290" y="2592015"/>
            <a:chExt cx="3055540" cy="1666693"/>
          </a:xfrm>
        </p:grpSpPr>
        <p:pic>
          <p:nvPicPr>
            <p:cNvPr id="19" name="Graphic 18" descr="Users">
              <a:extLst>
                <a:ext uri="{FF2B5EF4-FFF2-40B4-BE49-F238E27FC236}">
                  <a16:creationId xmlns:a16="http://schemas.microsoft.com/office/drawing/2014/main" id="{328ADBB8-6F1A-4F7C-9076-630C478364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3804" y="2592015"/>
              <a:ext cx="1476513" cy="1476513"/>
            </a:xfrm>
            <a:prstGeom prst="rect">
              <a:avLst/>
            </a:prstGeom>
          </p:spPr>
        </p:pic>
        <p:sp>
          <p:nvSpPr>
            <p:cNvPr id="27" name="TextBox 26">
              <a:extLst>
                <a:ext uri="{FF2B5EF4-FFF2-40B4-BE49-F238E27FC236}">
                  <a16:creationId xmlns:a16="http://schemas.microsoft.com/office/drawing/2014/main" id="{1FBE5C0F-6A53-4A54-9356-84601D8C5462}"/>
                </a:ext>
              </a:extLst>
            </p:cNvPr>
            <p:cNvSpPr txBox="1"/>
            <p:nvPr/>
          </p:nvSpPr>
          <p:spPr>
            <a:xfrm>
              <a:off x="1254290" y="3883862"/>
              <a:ext cx="3055540" cy="374846"/>
            </a:xfrm>
            <a:prstGeom prst="rect">
              <a:avLst/>
            </a:prstGeom>
            <a:noFill/>
          </p:spPr>
          <p:txBody>
            <a:bodyPr wrap="square">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Cloud Adoption Team</a:t>
              </a:r>
            </a:p>
          </p:txBody>
        </p:sp>
      </p:grpSp>
      <p:grpSp>
        <p:nvGrpSpPr>
          <p:cNvPr id="31" name="Group 30" descr="Speed vs Control">
            <a:extLst>
              <a:ext uri="{FF2B5EF4-FFF2-40B4-BE49-F238E27FC236}">
                <a16:creationId xmlns:a16="http://schemas.microsoft.com/office/drawing/2014/main" id="{DB2D11C3-98FD-467A-A18D-5D4381979ADB}"/>
              </a:ext>
            </a:extLst>
          </p:cNvPr>
          <p:cNvGrpSpPr/>
          <p:nvPr/>
        </p:nvGrpSpPr>
        <p:grpSpPr>
          <a:xfrm>
            <a:off x="4765364" y="2617263"/>
            <a:ext cx="2661274" cy="1839670"/>
            <a:chOff x="4670957" y="2592015"/>
            <a:chExt cx="2661312" cy="1839696"/>
          </a:xfrm>
        </p:grpSpPr>
        <p:sp>
          <p:nvSpPr>
            <p:cNvPr id="14" name="TextBox 13">
              <a:extLst>
                <a:ext uri="{FF2B5EF4-FFF2-40B4-BE49-F238E27FC236}">
                  <a16:creationId xmlns:a16="http://schemas.microsoft.com/office/drawing/2014/main" id="{AE2871FA-F8B4-4B23-99F5-A7DDB3059300}"/>
                </a:ext>
              </a:extLst>
            </p:cNvPr>
            <p:cNvSpPr txBox="1"/>
            <p:nvPr/>
          </p:nvSpPr>
          <p:spPr>
            <a:xfrm>
              <a:off x="4670957" y="4025446"/>
              <a:ext cx="2661312" cy="406265"/>
            </a:xfrm>
            <a:prstGeom prst="rect">
              <a:avLst/>
            </a:prstGeom>
            <a:noFill/>
          </p:spPr>
          <p:txBody>
            <a:bodyPr wrap="square"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Speed vs. Control </a:t>
              </a:r>
            </a:p>
          </p:txBody>
        </p:sp>
        <p:pic>
          <p:nvPicPr>
            <p:cNvPr id="20" name="Graphic 19">
              <a:extLst>
                <a:ext uri="{FF2B5EF4-FFF2-40B4-BE49-F238E27FC236}">
                  <a16:creationId xmlns:a16="http://schemas.microsoft.com/office/drawing/2014/main" id="{DD59A373-D05A-4BE9-83CF-C1BE4E6FA8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7176" y="2592015"/>
              <a:ext cx="2128874" cy="1310076"/>
            </a:xfrm>
            <a:prstGeom prst="rect">
              <a:avLst/>
            </a:prstGeom>
          </p:spPr>
        </p:pic>
      </p:grpSp>
      <p:grpSp>
        <p:nvGrpSpPr>
          <p:cNvPr id="33" name="Group 32" descr="Cloud Governance Team&#10;">
            <a:extLst>
              <a:ext uri="{FF2B5EF4-FFF2-40B4-BE49-F238E27FC236}">
                <a16:creationId xmlns:a16="http://schemas.microsoft.com/office/drawing/2014/main" id="{3F3B2D5C-5943-4AE5-999C-34999930E8CC}"/>
              </a:ext>
            </a:extLst>
          </p:cNvPr>
          <p:cNvGrpSpPr/>
          <p:nvPr/>
        </p:nvGrpSpPr>
        <p:grpSpPr>
          <a:xfrm>
            <a:off x="7915704" y="2617264"/>
            <a:ext cx="3055497" cy="1666670"/>
            <a:chOff x="7949289" y="2592015"/>
            <a:chExt cx="3055540" cy="1666693"/>
          </a:xfrm>
        </p:grpSpPr>
        <p:pic>
          <p:nvPicPr>
            <p:cNvPr id="28" name="Graphic 27" descr="Users">
              <a:extLst>
                <a:ext uri="{FF2B5EF4-FFF2-40B4-BE49-F238E27FC236}">
                  <a16:creationId xmlns:a16="http://schemas.microsoft.com/office/drawing/2014/main" id="{FFC66FD1-758C-4EE1-9C97-9A2D98FA0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803" y="2592015"/>
              <a:ext cx="1476513" cy="1476513"/>
            </a:xfrm>
            <a:prstGeom prst="rect">
              <a:avLst/>
            </a:prstGeom>
          </p:spPr>
        </p:pic>
        <p:sp>
          <p:nvSpPr>
            <p:cNvPr id="29" name="TextBox 28">
              <a:extLst>
                <a:ext uri="{FF2B5EF4-FFF2-40B4-BE49-F238E27FC236}">
                  <a16:creationId xmlns:a16="http://schemas.microsoft.com/office/drawing/2014/main" id="{DBC6E855-49DF-45F9-8AE8-8B4B43C286DA}"/>
                </a:ext>
              </a:extLst>
            </p:cNvPr>
            <p:cNvSpPr txBox="1"/>
            <p:nvPr/>
          </p:nvSpPr>
          <p:spPr>
            <a:xfrm>
              <a:off x="7949289" y="3883862"/>
              <a:ext cx="3055540" cy="374846"/>
            </a:xfrm>
            <a:prstGeom prst="rect">
              <a:avLst/>
            </a:prstGeom>
            <a:noFill/>
          </p:spPr>
          <p:txBody>
            <a:bodyPr wrap="square">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Cloud Governance Team</a:t>
              </a:r>
            </a:p>
          </p:txBody>
        </p:sp>
      </p:grpSp>
      <p:sp>
        <p:nvSpPr>
          <p:cNvPr id="15" name="TextBox 14">
            <a:extLst>
              <a:ext uri="{FF2B5EF4-FFF2-40B4-BE49-F238E27FC236}">
                <a16:creationId xmlns:a16="http://schemas.microsoft.com/office/drawing/2014/main" id="{26B46987-19BF-4EBA-814D-0EC3FEB0CBDC}"/>
              </a:ext>
            </a:extLst>
          </p:cNvPr>
          <p:cNvSpPr txBox="1"/>
          <p:nvPr/>
        </p:nvSpPr>
        <p:spPr>
          <a:xfrm>
            <a:off x="456076" y="4847739"/>
            <a:ext cx="10875785" cy="1501929"/>
          </a:xfrm>
          <a:prstGeom prst="rect">
            <a:avLst/>
          </a:prstGeom>
          <a:noFill/>
        </p:spPr>
        <p:txBody>
          <a:bodyPr wrap="square" rtlCol="0">
            <a:spAutoFit/>
          </a:bodyPr>
          <a:lstStyle/>
          <a:p>
            <a:pPr marL="342904" marR="0" lvl="0" indent="-342904" algn="l" defTabSz="914411"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Create a balance between speed or </a:t>
            </a:r>
            <a:r>
              <a:rPr kumimoji="0" lang="en-US" sz="2000" b="0" i="0" u="none" strike="noStrike" kern="1200" cap="none" spc="0" normalizeH="0" baseline="0" noProof="0">
                <a:ln>
                  <a:noFill/>
                </a:ln>
                <a:solidFill>
                  <a:srgbClr val="0078D3"/>
                </a:solidFill>
                <a:effectLst/>
                <a:uLnTx/>
                <a:uFillTx/>
                <a:latin typeface="Segoe UI "/>
                <a:ea typeface="+mn-ea"/>
                <a:cs typeface="+mn-cs"/>
              </a:rPr>
              <a:t>moving quickly </a:t>
            </a:r>
            <a:r>
              <a:rPr kumimoji="0" lang="en-US" sz="2000" b="0" i="0" u="none" strike="noStrike" kern="1200" cap="none" spc="0" normalizeH="0" baseline="0" noProof="0">
                <a:ln>
                  <a:noFill/>
                </a:ln>
                <a:solidFill>
                  <a:srgbClr val="000000"/>
                </a:solidFill>
                <a:effectLst/>
                <a:uLnTx/>
                <a:uFillTx/>
                <a:latin typeface="Segoe UI "/>
                <a:ea typeface="+mn-ea"/>
                <a:cs typeface="+mn-cs"/>
              </a:rPr>
              <a:t>and control or </a:t>
            </a:r>
            <a:r>
              <a:rPr kumimoji="0" lang="en-US" sz="2000" b="0" i="0" u="none" strike="noStrike" kern="1200" cap="none" spc="0" normalizeH="0" baseline="0" noProof="0">
                <a:ln>
                  <a:noFill/>
                </a:ln>
                <a:solidFill>
                  <a:srgbClr val="0078D3"/>
                </a:solidFill>
                <a:effectLst/>
                <a:uLnTx/>
                <a:uFillTx/>
                <a:latin typeface="Segoe UI "/>
                <a:ea typeface="+mn-ea"/>
                <a:cs typeface="+mn-cs"/>
              </a:rPr>
              <a:t>reducing risks </a:t>
            </a:r>
            <a:r>
              <a:rPr kumimoji="0" lang="en-US" sz="2000" b="0" i="0" u="none" strike="noStrike" kern="1200" cap="none" spc="0" normalizeH="0" baseline="0" noProof="0">
                <a:ln>
                  <a:noFill/>
                </a:ln>
                <a:solidFill>
                  <a:srgbClr val="000000"/>
                </a:solidFill>
                <a:effectLst/>
                <a:uLnTx/>
                <a:uFillTx/>
                <a:latin typeface="Segoe UI "/>
                <a:ea typeface="+mn-ea"/>
                <a:cs typeface="+mn-cs"/>
              </a:rPr>
              <a:t>by have teams accountable for adoption and governance. </a:t>
            </a:r>
          </a:p>
          <a:p>
            <a:pPr marL="342904" marR="0" lvl="0" indent="-342904" algn="l" defTabSz="914411"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While cloud adoption team is required to execute cloud adoption tasks, governance team ensures processes and controls are implemented.</a:t>
            </a:r>
            <a:endParaRPr kumimoji="0" lang="en-US" sz="2200" b="0" i="0" u="none" strike="noStrike" kern="1200" cap="none" spc="0" normalizeH="0" baseline="0" noProof="0">
              <a:ln>
                <a:noFill/>
              </a:ln>
              <a:solidFill>
                <a:srgbClr val="000000"/>
              </a:solidFill>
              <a:effectLst/>
              <a:uLnTx/>
              <a:uFillTx/>
              <a:latin typeface="Segoe UI "/>
              <a:ea typeface="+mn-ea"/>
              <a:cs typeface="+mn-cs"/>
            </a:endParaRPr>
          </a:p>
        </p:txBody>
      </p:sp>
      <p:sp>
        <p:nvSpPr>
          <p:cNvPr id="22" name="Freeform: Shape 21">
            <a:extLst>
              <a:ext uri="{FF2B5EF4-FFF2-40B4-BE49-F238E27FC236}">
                <a16:creationId xmlns:a16="http://schemas.microsoft.com/office/drawing/2014/main" id="{5C3BE831-96B4-420B-94DD-10CC9A6F2AB7}"/>
              </a:ext>
              <a:ext uri="{C183D7F6-B498-43B3-948B-1728B52AA6E4}">
                <adec:decorative xmlns:adec="http://schemas.microsoft.com/office/drawing/2017/decorative" val="1"/>
              </a:ext>
            </a:extLst>
          </p:cNvPr>
          <p:cNvSpPr/>
          <p:nvPr/>
        </p:nvSpPr>
        <p:spPr bwMode="auto">
          <a:xfrm>
            <a:off x="4385018" y="2920600"/>
            <a:ext cx="271626" cy="930069"/>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516B018-0F6D-4E8F-BDDD-1734385D8C53}"/>
              </a:ext>
              <a:ext uri="{C183D7F6-B498-43B3-948B-1728B52AA6E4}">
                <adec:decorative xmlns:adec="http://schemas.microsoft.com/office/drawing/2017/decorative" val="1"/>
              </a:ext>
            </a:extLst>
          </p:cNvPr>
          <p:cNvSpPr/>
          <p:nvPr/>
        </p:nvSpPr>
        <p:spPr bwMode="auto">
          <a:xfrm flipH="1">
            <a:off x="7535360" y="2920600"/>
            <a:ext cx="271626" cy="930069"/>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17747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p:tgtEl>
                                          <p:spTgt spid="22"/>
                                        </p:tgtEl>
                                        <p:attrNameLst>
                                          <p:attrName>ppt_x</p:attrName>
                                        </p:attrNameLst>
                                      </p:cBhvr>
                                      <p:tavLst>
                                        <p:tav tm="0">
                                          <p:val>
                                            <p:strVal val="#ppt_x-#ppt_w*1.125000"/>
                                          </p:val>
                                        </p:tav>
                                        <p:tav tm="100000">
                                          <p:val>
                                            <p:strVal val="#ppt_x"/>
                                          </p:val>
                                        </p:tav>
                                      </p:tavLst>
                                    </p:anim>
                                    <p:animEffect transition="in" filter="wipe(right)">
                                      <p:cBhvr>
                                        <p:cTn id="18" dur="500"/>
                                        <p:tgtEl>
                                          <p:spTgt spid="22"/>
                                        </p:tgtEl>
                                      </p:cBhvr>
                                    </p:animEffect>
                                  </p:childTnLst>
                                </p:cTn>
                              </p:par>
                              <p:par>
                                <p:cTn id="19" presetID="12" presetClass="entr" presetSubtype="2"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p:tgtEl>
                                          <p:spTgt spid="30"/>
                                        </p:tgtEl>
                                        <p:attrNameLst>
                                          <p:attrName>ppt_x</p:attrName>
                                        </p:attrNameLst>
                                      </p:cBhvr>
                                      <p:tavLst>
                                        <p:tav tm="0">
                                          <p:val>
                                            <p:strVal val="#ppt_x+#ppt_w*1.125000"/>
                                          </p:val>
                                        </p:tav>
                                        <p:tav tm="100000">
                                          <p:val>
                                            <p:strVal val="#ppt_x"/>
                                          </p:val>
                                        </p:tav>
                                      </p:tavLst>
                                    </p:anim>
                                    <p:animEffect transition="in" filter="wipe(left)">
                                      <p:cBhvr>
                                        <p:cTn id="22" dur="500"/>
                                        <p:tgtEl>
                                          <p:spTgt spid="30"/>
                                        </p:tgtEl>
                                      </p:cBhvr>
                                    </p:animEffect>
                                  </p:childTnLst>
                                </p:cTn>
                              </p:par>
                            </p:childTnLst>
                          </p:cTn>
                        </p:par>
                        <p:par>
                          <p:cTn id="23" fill="hold">
                            <p:stCondLst>
                              <p:cond delay="1000"/>
                            </p:stCondLst>
                            <p:childTnLst>
                              <p:par>
                                <p:cTn id="24" presetID="53" presetClass="entr" presetSubtype="528"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anim calcmode="lin" valueType="num">
                                      <p:cBhvr>
                                        <p:cTn id="29" dur="500" fill="hold"/>
                                        <p:tgtEl>
                                          <p:spTgt spid="31"/>
                                        </p:tgtEl>
                                        <p:attrNameLst>
                                          <p:attrName>ppt_x</p:attrName>
                                        </p:attrNameLst>
                                      </p:cBhvr>
                                      <p:tavLst>
                                        <p:tav tm="0">
                                          <p:val>
                                            <p:fltVal val="0.5"/>
                                          </p:val>
                                        </p:tav>
                                        <p:tav tm="100000">
                                          <p:val>
                                            <p:strVal val="#ppt_x"/>
                                          </p:val>
                                        </p:tav>
                                      </p:tavLst>
                                    </p:anim>
                                    <p:anim calcmode="lin" valueType="num">
                                      <p:cBhvr>
                                        <p:cTn id="30"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2" grpId="0" animBg="1"/>
      <p:bldP spid="3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302DFFC5-3EC0-4799-B0FE-81CE3987B0C6}"/>
              </a:ext>
              <a:ext uri="{C183D7F6-B498-43B3-948B-1728B52AA6E4}">
                <adec:decorative xmlns:adec="http://schemas.microsoft.com/office/drawing/2017/decorative" val="1"/>
              </a:ext>
            </a:extLst>
          </p:cNvPr>
          <p:cNvCxnSpPr>
            <a:cxnSpLocks/>
          </p:cNvCxnSpPr>
          <p:nvPr/>
        </p:nvCxnSpPr>
        <p:spPr>
          <a:xfrm>
            <a:off x="455995" y="5826507"/>
            <a:ext cx="1140735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D72943-12E9-4FFC-B915-C6E911BCC9B4}"/>
              </a:ext>
              <a:ext uri="{C183D7F6-B498-43B3-948B-1728B52AA6E4}">
                <adec:decorative xmlns:adec="http://schemas.microsoft.com/office/drawing/2017/decorative" val="1"/>
              </a:ext>
            </a:extLst>
          </p:cNvPr>
          <p:cNvCxnSpPr>
            <a:cxnSpLocks/>
          </p:cNvCxnSpPr>
          <p:nvPr/>
        </p:nvCxnSpPr>
        <p:spPr>
          <a:xfrm>
            <a:off x="455995" y="2206793"/>
            <a:ext cx="11407351" cy="0"/>
          </a:xfrm>
          <a:prstGeom prst="line">
            <a:avLst/>
          </a:prstGeom>
          <a:ln w="12700">
            <a:solidFill>
              <a:schemeClr val="accent1">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p:txBody>
          <a:bodyPr/>
          <a:lstStyle/>
          <a:p>
            <a:r>
              <a:rPr lang="en-US"/>
              <a:t>Plan | </a:t>
            </a:r>
            <a:r>
              <a:rPr lang="en-US">
                <a:solidFill>
                  <a:schemeClr val="tx2"/>
                </a:solidFill>
              </a:rPr>
              <a:t>Skills readiness plan</a:t>
            </a:r>
          </a:p>
        </p:txBody>
      </p:sp>
      <p:sp>
        <p:nvSpPr>
          <p:cNvPr id="15" name="Text Placeholder 16">
            <a:extLst>
              <a:ext uri="{FF2B5EF4-FFF2-40B4-BE49-F238E27FC236}">
                <a16:creationId xmlns:a16="http://schemas.microsoft.com/office/drawing/2014/main" id="{4F951441-E7B9-4B41-B95E-1DD9AF27AA06}"/>
              </a:ext>
            </a:extLst>
          </p:cNvPr>
          <p:cNvSpPr>
            <a:spLocks noGrp="1"/>
          </p:cNvSpPr>
          <p:nvPr>
            <p:ph type="body" sz="quarter" idx="10"/>
          </p:nvPr>
        </p:nvSpPr>
        <p:spPr>
          <a:xfrm>
            <a:off x="455995" y="1459217"/>
            <a:ext cx="11407351" cy="615553"/>
          </a:xfrm>
        </p:spPr>
        <p:txBody>
          <a:bodyPr/>
          <a:lstStyle/>
          <a:p>
            <a:pPr marL="0" indent="0">
              <a:buNone/>
            </a:pPr>
            <a:r>
              <a:rPr lang="en-US" sz="2000">
                <a:latin typeface="Segoe UI "/>
              </a:rPr>
              <a:t>Cloud computing is a technology shift, and a new set of skills are required to support cloud solutions.</a:t>
            </a:r>
          </a:p>
        </p:txBody>
      </p:sp>
      <p:sp>
        <p:nvSpPr>
          <p:cNvPr id="16" name="Text Placeholder 16">
            <a:extLst>
              <a:ext uri="{FF2B5EF4-FFF2-40B4-BE49-F238E27FC236}">
                <a16:creationId xmlns:a16="http://schemas.microsoft.com/office/drawing/2014/main" id="{E089D38B-6999-4819-B3A1-D497201E61C5}"/>
              </a:ext>
            </a:extLst>
          </p:cNvPr>
          <p:cNvSpPr txBox="1">
            <a:spLocks/>
          </p:cNvSpPr>
          <p:nvPr/>
        </p:nvSpPr>
        <p:spPr>
          <a:xfrm>
            <a:off x="4953000" y="2050388"/>
            <a:ext cx="2286000" cy="277320"/>
          </a:xfrm>
          <a:prstGeom prst="rect">
            <a:avLst/>
          </a:prstGeom>
          <a:solidFill>
            <a:schemeClr val="bg1"/>
          </a:solidFill>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1" i="0" u="none" strike="noStrike" kern="1200" cap="none" spc="0" normalizeH="0" baseline="0" noProof="0">
                <a:ln>
                  <a:noFill/>
                </a:ln>
                <a:solidFill>
                  <a:srgbClr val="EBEBEB">
                    <a:lumMod val="10000"/>
                  </a:srgbClr>
                </a:solidFill>
                <a:effectLst/>
                <a:uLnTx/>
                <a:uFillTx/>
                <a:latin typeface="Segoe UI "/>
                <a:ea typeface="+mn-ea"/>
                <a:cs typeface="+mn-cs"/>
              </a:rPr>
              <a:t>Commoditized skills</a:t>
            </a:r>
          </a:p>
        </p:txBody>
      </p:sp>
      <p:sp>
        <p:nvSpPr>
          <p:cNvPr id="17" name="Rectangle 16">
            <a:extLst>
              <a:ext uri="{FF2B5EF4-FFF2-40B4-BE49-F238E27FC236}">
                <a16:creationId xmlns:a16="http://schemas.microsoft.com/office/drawing/2014/main" id="{7BB51EE1-874F-4D50-AFEE-600A8FA23700}"/>
              </a:ext>
            </a:extLst>
          </p:cNvPr>
          <p:cNvSpPr/>
          <p:nvPr/>
        </p:nvSpPr>
        <p:spPr bwMode="auto">
          <a:xfrm>
            <a:off x="455995"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Solution Manager</a:t>
            </a:r>
          </a:p>
        </p:txBody>
      </p:sp>
      <p:sp>
        <p:nvSpPr>
          <p:cNvPr id="18" name="Rectangle 17">
            <a:extLst>
              <a:ext uri="{FF2B5EF4-FFF2-40B4-BE49-F238E27FC236}">
                <a16:creationId xmlns:a16="http://schemas.microsoft.com/office/drawing/2014/main" id="{0AFC133F-7C8A-4DAB-979D-7D5C0D054A23}"/>
              </a:ext>
            </a:extLst>
          </p:cNvPr>
          <p:cNvSpPr/>
          <p:nvPr/>
        </p:nvSpPr>
        <p:spPr bwMode="auto">
          <a:xfrm>
            <a:off x="1893278"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UI Designer</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UX Designer</a:t>
            </a:r>
          </a:p>
        </p:txBody>
      </p:sp>
      <p:sp>
        <p:nvSpPr>
          <p:cNvPr id="19" name="Rectangle 18">
            <a:extLst>
              <a:ext uri="{FF2B5EF4-FFF2-40B4-BE49-F238E27FC236}">
                <a16:creationId xmlns:a16="http://schemas.microsoft.com/office/drawing/2014/main" id="{FBD81E7F-62AA-4210-86FB-7870B63B48B1}"/>
              </a:ext>
            </a:extLst>
          </p:cNvPr>
          <p:cNvSpPr/>
          <p:nvPr/>
        </p:nvSpPr>
        <p:spPr bwMode="auto">
          <a:xfrm>
            <a:off x="3330561"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Tester</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SDET</a:t>
            </a:r>
          </a:p>
        </p:txBody>
      </p:sp>
      <p:sp>
        <p:nvSpPr>
          <p:cNvPr id="20" name="Rectangle 19">
            <a:extLst>
              <a:ext uri="{FF2B5EF4-FFF2-40B4-BE49-F238E27FC236}">
                <a16:creationId xmlns:a16="http://schemas.microsoft.com/office/drawing/2014/main" id="{300AA0DD-7457-4828-AA31-45B52D75CE74}"/>
              </a:ext>
            </a:extLst>
          </p:cNvPr>
          <p:cNvSpPr/>
          <p:nvPr/>
        </p:nvSpPr>
        <p:spPr bwMode="auto">
          <a:xfrm>
            <a:off x="4767844"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a:t>
            </a:r>
          </a:p>
        </p:txBody>
      </p:sp>
      <p:sp>
        <p:nvSpPr>
          <p:cNvPr id="21" name="Rectangle 20">
            <a:extLst>
              <a:ext uri="{FF2B5EF4-FFF2-40B4-BE49-F238E27FC236}">
                <a16:creationId xmlns:a16="http://schemas.microsoft.com/office/drawing/2014/main" id="{53C384E8-48AD-48DE-8FB3-B8DB67A6756D}"/>
              </a:ext>
            </a:extLst>
          </p:cNvPr>
          <p:cNvSpPr/>
          <p:nvPr/>
        </p:nvSpPr>
        <p:spPr bwMode="auto">
          <a:xfrm>
            <a:off x="6205127"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Operation &amp; Support</a:t>
            </a:r>
          </a:p>
        </p:txBody>
      </p:sp>
      <p:sp>
        <p:nvSpPr>
          <p:cNvPr id="23" name="Rectangle 22">
            <a:extLst>
              <a:ext uri="{FF2B5EF4-FFF2-40B4-BE49-F238E27FC236}">
                <a16:creationId xmlns:a16="http://schemas.microsoft.com/office/drawing/2014/main" id="{BF759F6E-9FB5-4A82-A6F4-17A3484AD295}"/>
              </a:ext>
            </a:extLst>
          </p:cNvPr>
          <p:cNvSpPr/>
          <p:nvPr/>
        </p:nvSpPr>
        <p:spPr bwMode="auto">
          <a:xfrm>
            <a:off x="7642410"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Datacenter Engineer</a:t>
            </a:r>
          </a:p>
        </p:txBody>
      </p:sp>
      <p:sp>
        <p:nvSpPr>
          <p:cNvPr id="24" name="Rectangle 23">
            <a:extLst>
              <a:ext uri="{FF2B5EF4-FFF2-40B4-BE49-F238E27FC236}">
                <a16:creationId xmlns:a16="http://schemas.microsoft.com/office/drawing/2014/main" id="{EB179CAF-6285-4E06-8022-D41381D49F00}"/>
              </a:ext>
            </a:extLst>
          </p:cNvPr>
          <p:cNvSpPr/>
          <p:nvPr/>
        </p:nvSpPr>
        <p:spPr bwMode="auto">
          <a:xfrm>
            <a:off x="9079693"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Statistician</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Analyst</a:t>
            </a:r>
          </a:p>
        </p:txBody>
      </p:sp>
      <p:sp>
        <p:nvSpPr>
          <p:cNvPr id="25" name="Rectangle 24">
            <a:extLst>
              <a:ext uri="{FF2B5EF4-FFF2-40B4-BE49-F238E27FC236}">
                <a16:creationId xmlns:a16="http://schemas.microsoft.com/office/drawing/2014/main" id="{977D27AB-2ED4-4871-A0CF-468AEBA0EA4D}"/>
              </a:ext>
            </a:extLst>
          </p:cNvPr>
          <p:cNvSpPr/>
          <p:nvPr/>
        </p:nvSpPr>
        <p:spPr bwMode="auto">
          <a:xfrm>
            <a:off x="10516977"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DBA</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Analyst</a:t>
            </a:r>
          </a:p>
        </p:txBody>
      </p:sp>
      <p:sp>
        <p:nvSpPr>
          <p:cNvPr id="38" name="Text Placeholder 16">
            <a:extLst>
              <a:ext uri="{FF2B5EF4-FFF2-40B4-BE49-F238E27FC236}">
                <a16:creationId xmlns:a16="http://schemas.microsoft.com/office/drawing/2014/main" id="{620CAE15-2E56-4DD9-A023-8F044A1F6C81}"/>
              </a:ext>
            </a:extLst>
          </p:cNvPr>
          <p:cNvSpPr txBox="1">
            <a:spLocks/>
          </p:cNvSpPr>
          <p:nvPr/>
        </p:nvSpPr>
        <p:spPr>
          <a:xfrm>
            <a:off x="4312257" y="5670102"/>
            <a:ext cx="3567486" cy="277320"/>
          </a:xfrm>
          <a:prstGeom prst="rect">
            <a:avLst/>
          </a:prstGeom>
          <a:solidFill>
            <a:schemeClr val="bg1"/>
          </a:solidFill>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1" i="0" u="none" strike="noStrike" kern="1200" cap="none" spc="0" normalizeH="0" baseline="0" noProof="0">
                <a:ln>
                  <a:noFill/>
                </a:ln>
                <a:solidFill>
                  <a:srgbClr val="0078D3"/>
                </a:solidFill>
                <a:effectLst/>
                <a:uLnTx/>
                <a:uFillTx/>
                <a:latin typeface="Segoe UI "/>
                <a:ea typeface="+mn-ea"/>
                <a:cs typeface="+mn-cs"/>
              </a:rPr>
              <a:t>Strategic skills for the new era</a:t>
            </a:r>
          </a:p>
        </p:txBody>
      </p:sp>
      <p:sp>
        <p:nvSpPr>
          <p:cNvPr id="29" name="Rectangle 28">
            <a:extLst>
              <a:ext uri="{FF2B5EF4-FFF2-40B4-BE49-F238E27FC236}">
                <a16:creationId xmlns:a16="http://schemas.microsoft.com/office/drawing/2014/main" id="{D82A15D2-49E6-4333-A53D-D40B540B8EE5}"/>
              </a:ext>
            </a:extLst>
          </p:cNvPr>
          <p:cNvSpPr/>
          <p:nvPr/>
        </p:nvSpPr>
        <p:spPr bwMode="auto">
          <a:xfrm>
            <a:off x="455995"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Relationship Manager</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Trusted Advisor</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BB674BA-7062-48AB-A300-5F41CEE976B1}"/>
              </a:ext>
            </a:extLst>
          </p:cNvPr>
          <p:cNvSpPr/>
          <p:nvPr/>
        </p:nvSpPr>
        <p:spPr bwMode="auto">
          <a:xfrm>
            <a:off x="1893278"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Business Architect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Best use of assets</a:t>
            </a:r>
          </a:p>
        </p:txBody>
      </p:sp>
      <p:sp>
        <p:nvSpPr>
          <p:cNvPr id="31" name="Rectangle 30">
            <a:extLst>
              <a:ext uri="{FF2B5EF4-FFF2-40B4-BE49-F238E27FC236}">
                <a16:creationId xmlns:a16="http://schemas.microsoft.com/office/drawing/2014/main" id="{92FA6185-6475-41A7-9399-DF0CFCBC27B7}"/>
              </a:ext>
            </a:extLst>
          </p:cNvPr>
          <p:cNvSpPr/>
          <p:nvPr/>
        </p:nvSpPr>
        <p:spPr bwMode="auto">
          <a:xfrm>
            <a:off x="3330561"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Process Engineer</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Real-enough time</a:t>
            </a:r>
          </a:p>
        </p:txBody>
      </p:sp>
      <p:sp>
        <p:nvSpPr>
          <p:cNvPr id="32" name="Rectangle 31">
            <a:extLst>
              <a:ext uri="{FF2B5EF4-FFF2-40B4-BE49-F238E27FC236}">
                <a16:creationId xmlns:a16="http://schemas.microsoft.com/office/drawing/2014/main" id="{2DD75324-C11A-46DA-A94F-4CF6E2927BA5}"/>
              </a:ext>
            </a:extLst>
          </p:cNvPr>
          <p:cNvSpPr/>
          <p:nvPr/>
        </p:nvSpPr>
        <p:spPr bwMode="auto">
          <a:xfrm>
            <a:off x="4767844"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Engineering &amp; DevOps</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works, build for monitoring self-healing</a:t>
            </a:r>
          </a:p>
        </p:txBody>
      </p:sp>
      <p:cxnSp>
        <p:nvCxnSpPr>
          <p:cNvPr id="40" name="Straight Connector 39">
            <a:extLst>
              <a:ext uri="{FF2B5EF4-FFF2-40B4-BE49-F238E27FC236}">
                <a16:creationId xmlns:a16="http://schemas.microsoft.com/office/drawing/2014/main" id="{EFE44E73-F4DB-4912-BC34-9AF671822B4A}"/>
              </a:ext>
              <a:ext uri="{C183D7F6-B498-43B3-948B-1728B52AA6E4}">
                <adec:decorative xmlns:adec="http://schemas.microsoft.com/office/drawing/2017/decorative" val="1"/>
              </a:ext>
            </a:extLst>
          </p:cNvPr>
          <p:cNvCxnSpPr>
            <a:stCxn id="17" idx="2"/>
            <a:endCxn id="29" idx="0"/>
          </p:cNvCxnSpPr>
          <p:nvPr/>
        </p:nvCxnSpPr>
        <p:spPr>
          <a:xfrm>
            <a:off x="1141795"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467A5F8-F0C8-42E3-95E5-72AB5875DE72}"/>
              </a:ext>
            </a:extLst>
          </p:cNvPr>
          <p:cNvSpPr/>
          <p:nvPr/>
        </p:nvSpPr>
        <p:spPr bwMode="auto">
          <a:xfrm>
            <a:off x="6205127"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Edge/Wireless Networking</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Secure, anywhere access</a:t>
            </a:r>
          </a:p>
        </p:txBody>
      </p:sp>
      <p:sp>
        <p:nvSpPr>
          <p:cNvPr id="34" name="Rectangle 33">
            <a:extLst>
              <a:ext uri="{FF2B5EF4-FFF2-40B4-BE49-F238E27FC236}">
                <a16:creationId xmlns:a16="http://schemas.microsoft.com/office/drawing/2014/main" id="{3FA88F22-2862-4194-A574-6646AA2B6C41}"/>
              </a:ext>
            </a:extLst>
          </p:cNvPr>
          <p:cNvSpPr/>
          <p:nvPr/>
        </p:nvSpPr>
        <p:spPr bwMode="auto">
          <a:xfrm>
            <a:off x="7642410"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Cloud Architect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Secure, Anywhere access</a:t>
            </a:r>
          </a:p>
        </p:txBody>
      </p:sp>
      <p:sp>
        <p:nvSpPr>
          <p:cNvPr id="35" name="Rectangle 34">
            <a:extLst>
              <a:ext uri="{FF2B5EF4-FFF2-40B4-BE49-F238E27FC236}">
                <a16:creationId xmlns:a16="http://schemas.microsoft.com/office/drawing/2014/main" id="{EBF354FF-D684-44AC-B57A-E420C37B2EBD}"/>
              </a:ext>
            </a:extLst>
          </p:cNvPr>
          <p:cNvSpPr/>
          <p:nvPr/>
        </p:nvSpPr>
        <p:spPr bwMode="auto">
          <a:xfrm>
            <a:off x="9079693"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 Scientist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Business Insight</a:t>
            </a:r>
          </a:p>
        </p:txBody>
      </p:sp>
      <p:sp>
        <p:nvSpPr>
          <p:cNvPr id="36" name="Rectangle 35">
            <a:extLst>
              <a:ext uri="{FF2B5EF4-FFF2-40B4-BE49-F238E27FC236}">
                <a16:creationId xmlns:a16="http://schemas.microsoft.com/office/drawing/2014/main" id="{FC46A804-94AB-4CCF-A272-D878B094F9CB}"/>
              </a:ext>
            </a:extLst>
          </p:cNvPr>
          <p:cNvSpPr/>
          <p:nvPr/>
        </p:nvSpPr>
        <p:spPr bwMode="auto">
          <a:xfrm>
            <a:off x="10516977"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Information Architect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Trustworthy data</a:t>
            </a:r>
          </a:p>
        </p:txBody>
      </p:sp>
      <p:cxnSp>
        <p:nvCxnSpPr>
          <p:cNvPr id="42" name="Straight Connector 41">
            <a:extLst>
              <a:ext uri="{FF2B5EF4-FFF2-40B4-BE49-F238E27FC236}">
                <a16:creationId xmlns:a16="http://schemas.microsoft.com/office/drawing/2014/main" id="{6BF8DF5F-DA99-409D-BAAD-CFB6CDD54512}"/>
              </a:ext>
              <a:ext uri="{C183D7F6-B498-43B3-948B-1728B52AA6E4}">
                <adec:decorative xmlns:adec="http://schemas.microsoft.com/office/drawing/2017/decorative" val="1"/>
              </a:ext>
            </a:extLst>
          </p:cNvPr>
          <p:cNvCxnSpPr>
            <a:stCxn id="17" idx="2"/>
            <a:endCxn id="30" idx="0"/>
          </p:cNvCxnSpPr>
          <p:nvPr/>
        </p:nvCxnSpPr>
        <p:spPr>
          <a:xfrm>
            <a:off x="1141795" y="3671622"/>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F6B687-6376-4E23-88BA-48AFB6563A2D}"/>
              </a:ext>
              <a:ext uri="{C183D7F6-B498-43B3-948B-1728B52AA6E4}">
                <adec:decorative xmlns:adec="http://schemas.microsoft.com/office/drawing/2017/decorative" val="1"/>
              </a:ext>
            </a:extLst>
          </p:cNvPr>
          <p:cNvCxnSpPr>
            <a:stCxn id="17" idx="2"/>
            <a:endCxn id="31" idx="0"/>
          </p:cNvCxnSpPr>
          <p:nvPr/>
        </p:nvCxnSpPr>
        <p:spPr>
          <a:xfrm>
            <a:off x="1141795" y="3671622"/>
            <a:ext cx="2874566"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09B6F4-D433-4550-A6D1-D355613B6E07}"/>
              </a:ext>
              <a:ext uri="{C183D7F6-B498-43B3-948B-1728B52AA6E4}">
                <adec:decorative xmlns:adec="http://schemas.microsoft.com/office/drawing/2017/decorative" val="1"/>
              </a:ext>
            </a:extLst>
          </p:cNvPr>
          <p:cNvCxnSpPr>
            <a:stCxn id="18" idx="2"/>
            <a:endCxn id="32" idx="0"/>
          </p:cNvCxnSpPr>
          <p:nvPr/>
        </p:nvCxnSpPr>
        <p:spPr>
          <a:xfrm>
            <a:off x="2579078" y="3671622"/>
            <a:ext cx="2874566"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6C1FB3-84B1-47CA-A128-1E87947E0FA5}"/>
              </a:ext>
              <a:ext uri="{C183D7F6-B498-43B3-948B-1728B52AA6E4}">
                <adec:decorative xmlns:adec="http://schemas.microsoft.com/office/drawing/2017/decorative" val="1"/>
              </a:ext>
            </a:extLst>
          </p:cNvPr>
          <p:cNvCxnSpPr>
            <a:stCxn id="19" idx="2"/>
            <a:endCxn id="32" idx="0"/>
          </p:cNvCxnSpPr>
          <p:nvPr/>
        </p:nvCxnSpPr>
        <p:spPr>
          <a:xfrm>
            <a:off x="4016361" y="3671622"/>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00EE869-9C3F-43D2-AFAF-19E94FE818EE}"/>
              </a:ext>
              <a:ext uri="{C183D7F6-B498-43B3-948B-1728B52AA6E4}">
                <adec:decorative xmlns:adec="http://schemas.microsoft.com/office/drawing/2017/decorative" val="1"/>
              </a:ext>
            </a:extLst>
          </p:cNvPr>
          <p:cNvCxnSpPr>
            <a:stCxn id="20" idx="2"/>
            <a:endCxn id="32" idx="0"/>
          </p:cNvCxnSpPr>
          <p:nvPr/>
        </p:nvCxnSpPr>
        <p:spPr>
          <a:xfrm>
            <a:off x="5453644"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631A6F-324A-410F-8EB8-286DC6413BA0}"/>
              </a:ext>
              <a:ext uri="{C183D7F6-B498-43B3-948B-1728B52AA6E4}">
                <adec:decorative xmlns:adec="http://schemas.microsoft.com/office/drawing/2017/decorative" val="1"/>
              </a:ext>
            </a:extLst>
          </p:cNvPr>
          <p:cNvCxnSpPr>
            <a:stCxn id="21" idx="2"/>
            <a:endCxn id="32" idx="0"/>
          </p:cNvCxnSpPr>
          <p:nvPr/>
        </p:nvCxnSpPr>
        <p:spPr>
          <a:xfrm flipH="1">
            <a:off x="5453644" y="3671622"/>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45ED4DC-F2AA-454D-B178-A4A302F7705A}"/>
              </a:ext>
              <a:ext uri="{C183D7F6-B498-43B3-948B-1728B52AA6E4}">
                <adec:decorative xmlns:adec="http://schemas.microsoft.com/office/drawing/2017/decorative" val="1"/>
              </a:ext>
            </a:extLst>
          </p:cNvPr>
          <p:cNvCxnSpPr>
            <a:stCxn id="23" idx="2"/>
            <a:endCxn id="34" idx="0"/>
          </p:cNvCxnSpPr>
          <p:nvPr/>
        </p:nvCxnSpPr>
        <p:spPr>
          <a:xfrm>
            <a:off x="8328210"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F6BC-7665-44EF-8691-3FF407467D28}"/>
              </a:ext>
              <a:ext uri="{C183D7F6-B498-43B3-948B-1728B52AA6E4}">
                <adec:decorative xmlns:adec="http://schemas.microsoft.com/office/drawing/2017/decorative" val="1"/>
              </a:ext>
            </a:extLst>
          </p:cNvPr>
          <p:cNvCxnSpPr>
            <a:stCxn id="23" idx="2"/>
            <a:endCxn id="33" idx="0"/>
          </p:cNvCxnSpPr>
          <p:nvPr/>
        </p:nvCxnSpPr>
        <p:spPr>
          <a:xfrm flipH="1">
            <a:off x="6890927" y="3671622"/>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C414893-53B0-4F04-AD64-D3A8C15BCBF6}"/>
              </a:ext>
              <a:ext uri="{C183D7F6-B498-43B3-948B-1728B52AA6E4}">
                <adec:decorative xmlns:adec="http://schemas.microsoft.com/office/drawing/2017/decorative" val="1"/>
              </a:ext>
            </a:extLst>
          </p:cNvPr>
          <p:cNvCxnSpPr>
            <a:stCxn id="24" idx="2"/>
            <a:endCxn id="35" idx="0"/>
          </p:cNvCxnSpPr>
          <p:nvPr/>
        </p:nvCxnSpPr>
        <p:spPr>
          <a:xfrm>
            <a:off x="9765493"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5003524-BB21-41A1-9899-F9AF55C165E0}"/>
              </a:ext>
              <a:ext uri="{C183D7F6-B498-43B3-948B-1728B52AA6E4}">
                <adec:decorative xmlns:adec="http://schemas.microsoft.com/office/drawing/2017/decorative" val="1"/>
              </a:ext>
            </a:extLst>
          </p:cNvPr>
          <p:cNvCxnSpPr>
            <a:stCxn id="25" idx="2"/>
            <a:endCxn id="36" idx="0"/>
          </p:cNvCxnSpPr>
          <p:nvPr/>
        </p:nvCxnSpPr>
        <p:spPr>
          <a:xfrm>
            <a:off x="11202777"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6AF293-CE41-41E3-A952-5DB03398A770}"/>
              </a:ext>
              <a:ext uri="{C183D7F6-B498-43B3-948B-1728B52AA6E4}">
                <adec:decorative xmlns:adec="http://schemas.microsoft.com/office/drawing/2017/decorative" val="1"/>
              </a:ext>
            </a:extLst>
          </p:cNvPr>
          <p:cNvCxnSpPr>
            <a:stCxn id="25" idx="2"/>
            <a:endCxn id="35" idx="0"/>
          </p:cNvCxnSpPr>
          <p:nvPr/>
        </p:nvCxnSpPr>
        <p:spPr>
          <a:xfrm flipH="1">
            <a:off x="9765493" y="3671622"/>
            <a:ext cx="1437284"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2E8C162C-A418-4C0D-B0F1-C81AB9E3D881}"/>
              </a:ext>
            </a:extLst>
          </p:cNvPr>
          <p:cNvSpPr txBox="1">
            <a:spLocks/>
          </p:cNvSpPr>
          <p:nvPr/>
        </p:nvSpPr>
        <p:spPr>
          <a:xfrm>
            <a:off x="1673284" y="6112462"/>
            <a:ext cx="3106189"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
                <a:ea typeface="+mn-ea"/>
                <a:cs typeface="+mn-cs"/>
              </a:rPr>
              <a:t>1. Identify the gaps</a:t>
            </a:r>
          </a:p>
        </p:txBody>
      </p:sp>
      <p:sp>
        <p:nvSpPr>
          <p:cNvPr id="66" name="Text Placeholder 16">
            <a:extLst>
              <a:ext uri="{FF2B5EF4-FFF2-40B4-BE49-F238E27FC236}">
                <a16:creationId xmlns:a16="http://schemas.microsoft.com/office/drawing/2014/main" id="{88758F04-C452-4105-9A18-947BF98F7AF2}"/>
              </a:ext>
            </a:extLst>
          </p:cNvPr>
          <p:cNvSpPr txBox="1">
            <a:spLocks/>
          </p:cNvSpPr>
          <p:nvPr/>
        </p:nvSpPr>
        <p:spPr>
          <a:xfrm>
            <a:off x="3858175" y="6112462"/>
            <a:ext cx="3106189"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
                <a:ea typeface="+mn-ea"/>
                <a:cs typeface="+mn-cs"/>
              </a:rPr>
              <a:t>2. Look across teams</a:t>
            </a:r>
          </a:p>
        </p:txBody>
      </p:sp>
      <p:sp>
        <p:nvSpPr>
          <p:cNvPr id="67" name="Text Placeholder 16">
            <a:extLst>
              <a:ext uri="{FF2B5EF4-FFF2-40B4-BE49-F238E27FC236}">
                <a16:creationId xmlns:a16="http://schemas.microsoft.com/office/drawing/2014/main" id="{F37E4B00-B58C-41D6-B347-697652160721}"/>
              </a:ext>
            </a:extLst>
          </p:cNvPr>
          <p:cNvSpPr txBox="1">
            <a:spLocks/>
          </p:cNvSpPr>
          <p:nvPr/>
        </p:nvSpPr>
        <p:spPr>
          <a:xfrm>
            <a:off x="6227784" y="6112462"/>
            <a:ext cx="4290933"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
                <a:ea typeface="+mn-ea"/>
                <a:cs typeface="+mn-cs"/>
              </a:rPr>
              <a:t>3. Create an org-wide learning plan</a:t>
            </a:r>
          </a:p>
        </p:txBody>
      </p:sp>
    </p:spTree>
    <p:extLst>
      <p:ext uri="{BB962C8B-B14F-4D97-AF65-F5344CB8AC3E}">
        <p14:creationId xmlns:p14="http://schemas.microsoft.com/office/powerpoint/2010/main" val="22828844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0616-73E6-46EE-AF5B-FBCE3FF862E4}"/>
              </a:ext>
            </a:extLst>
          </p:cNvPr>
          <p:cNvSpPr>
            <a:spLocks noGrp="1"/>
          </p:cNvSpPr>
          <p:nvPr>
            <p:ph type="title"/>
          </p:nvPr>
        </p:nvSpPr>
        <p:spPr/>
        <p:txBody>
          <a:bodyPr/>
          <a:lstStyle/>
          <a:p>
            <a:r>
              <a:rPr lang="en-US"/>
              <a:t>Plan | </a:t>
            </a:r>
            <a:r>
              <a:rPr lang="en-US">
                <a:solidFill>
                  <a:schemeClr val="tx2"/>
                </a:solidFill>
              </a:rPr>
              <a:t>Cloud Adoption Plan </a:t>
            </a:r>
          </a:p>
        </p:txBody>
      </p:sp>
      <p:sp>
        <p:nvSpPr>
          <p:cNvPr id="7" name="Text Placeholder 6">
            <a:extLst>
              <a:ext uri="{FF2B5EF4-FFF2-40B4-BE49-F238E27FC236}">
                <a16:creationId xmlns:a16="http://schemas.microsoft.com/office/drawing/2014/main" id="{4E36230A-0206-4A79-92BC-01D466697D9D}"/>
              </a:ext>
            </a:extLst>
          </p:cNvPr>
          <p:cNvSpPr>
            <a:spLocks noGrp="1"/>
          </p:cNvSpPr>
          <p:nvPr>
            <p:ph type="body" sz="quarter" idx="10"/>
          </p:nvPr>
        </p:nvSpPr>
        <p:spPr>
          <a:xfrm>
            <a:off x="455996" y="2065709"/>
            <a:ext cx="11469304" cy="4088683"/>
          </a:xfrm>
        </p:spPr>
        <p:txBody>
          <a:bodyPr/>
          <a:lstStyle/>
          <a:p>
            <a:pPr>
              <a:lnSpc>
                <a:spcPct val="100000"/>
              </a:lnSpc>
              <a:spcAft>
                <a:spcPts val="1200"/>
              </a:spcAft>
              <a:buClr>
                <a:schemeClr val="tx1"/>
              </a:buClr>
            </a:pPr>
            <a:r>
              <a:rPr lang="en-US">
                <a:solidFill>
                  <a:schemeClr val="tx2"/>
                </a:solidFill>
              </a:rPr>
              <a:t>Prerequisites:</a:t>
            </a:r>
            <a:r>
              <a:rPr lang="en-US"/>
              <a:t> Confirm that all prerequisite steps have been completed before you create your plan.</a:t>
            </a:r>
          </a:p>
          <a:p>
            <a:pPr>
              <a:lnSpc>
                <a:spcPct val="100000"/>
              </a:lnSpc>
              <a:spcAft>
                <a:spcPts val="1200"/>
              </a:spcAft>
              <a:buClr>
                <a:schemeClr val="tx1"/>
              </a:buClr>
            </a:pPr>
            <a:r>
              <a:rPr lang="en-US">
                <a:solidFill>
                  <a:schemeClr val="tx2"/>
                </a:solidFill>
              </a:rPr>
              <a:t>Define and prioritize workloads: </a:t>
            </a:r>
            <a:r>
              <a:rPr lang="en-US"/>
              <a:t>Prioritize your first 10 workloads to establish an initial </a:t>
            </a:r>
            <a:br>
              <a:rPr lang="en-US"/>
            </a:br>
            <a:r>
              <a:rPr lang="en-US"/>
              <a:t>adoption backlog.</a:t>
            </a:r>
          </a:p>
          <a:p>
            <a:pPr>
              <a:lnSpc>
                <a:spcPct val="100000"/>
              </a:lnSpc>
              <a:spcAft>
                <a:spcPts val="1200"/>
              </a:spcAft>
              <a:buClr>
                <a:schemeClr val="tx1"/>
              </a:buClr>
            </a:pPr>
            <a:r>
              <a:rPr lang="en-US">
                <a:solidFill>
                  <a:schemeClr val="tx2"/>
                </a:solidFill>
              </a:rPr>
              <a:t>Align assets: </a:t>
            </a:r>
            <a:r>
              <a:rPr lang="en-US"/>
              <a:t>Identify which assets (proposed or existing) are required to support the </a:t>
            </a:r>
            <a:br>
              <a:rPr lang="en-US"/>
            </a:br>
            <a:r>
              <a:rPr lang="en-US"/>
              <a:t>prioritized workloads.</a:t>
            </a:r>
          </a:p>
          <a:p>
            <a:pPr>
              <a:lnSpc>
                <a:spcPct val="100000"/>
              </a:lnSpc>
              <a:spcAft>
                <a:spcPts val="1200"/>
              </a:spcAft>
              <a:buClr>
                <a:schemeClr val="tx1"/>
              </a:buClr>
            </a:pPr>
            <a:r>
              <a:rPr lang="en-US">
                <a:solidFill>
                  <a:schemeClr val="tx2"/>
                </a:solidFill>
              </a:rPr>
              <a:t>Review rationalization</a:t>
            </a:r>
            <a:r>
              <a:rPr lang="en-US"/>
              <a:t>: Review rationalization decisions to refine adoption-path decisions: </a:t>
            </a:r>
            <a:br>
              <a:rPr lang="en-US"/>
            </a:br>
            <a:r>
              <a:rPr lang="en-US"/>
              <a:t>Migrate or Innovate.</a:t>
            </a:r>
          </a:p>
          <a:p>
            <a:pPr>
              <a:lnSpc>
                <a:spcPct val="100000"/>
              </a:lnSpc>
              <a:spcAft>
                <a:spcPts val="1200"/>
              </a:spcAft>
              <a:buClr>
                <a:schemeClr val="tx1"/>
              </a:buClr>
            </a:pPr>
            <a:r>
              <a:rPr lang="en-US">
                <a:solidFill>
                  <a:schemeClr val="tx2"/>
                </a:solidFill>
              </a:rPr>
              <a:t>Define iterations and releases: </a:t>
            </a:r>
            <a:r>
              <a:rPr lang="en-US"/>
              <a:t>Iterations are the time blocks allocated to do work. Releases are the definition of the work to be done before triggering a change to production processes.</a:t>
            </a:r>
          </a:p>
          <a:p>
            <a:pPr>
              <a:lnSpc>
                <a:spcPct val="100000"/>
              </a:lnSpc>
              <a:spcAft>
                <a:spcPts val="1200"/>
              </a:spcAft>
              <a:buClr>
                <a:schemeClr val="tx1"/>
              </a:buClr>
            </a:pPr>
            <a:r>
              <a:rPr lang="en-US">
                <a:solidFill>
                  <a:schemeClr val="tx2"/>
                </a:solidFill>
              </a:rPr>
              <a:t>Estimate timelines:</a:t>
            </a:r>
            <a:r>
              <a:rPr lang="en-US"/>
              <a:t> Establish rough timelines for release planning purposes, </a:t>
            </a:r>
            <a:br>
              <a:rPr lang="en-US"/>
            </a:br>
            <a:r>
              <a:rPr lang="en-US"/>
              <a:t>based on initial estimates.</a:t>
            </a:r>
          </a:p>
        </p:txBody>
      </p:sp>
      <p:sp>
        <p:nvSpPr>
          <p:cNvPr id="8" name="Text Placeholder 16">
            <a:extLst>
              <a:ext uri="{FF2B5EF4-FFF2-40B4-BE49-F238E27FC236}">
                <a16:creationId xmlns:a16="http://schemas.microsoft.com/office/drawing/2014/main" id="{497139FB-543A-4586-87D1-8FB6310BB4CB}"/>
              </a:ext>
            </a:extLst>
          </p:cNvPr>
          <p:cNvSpPr txBox="1">
            <a:spLocks/>
          </p:cNvSpPr>
          <p:nvPr/>
        </p:nvSpPr>
        <p:spPr>
          <a:xfrm>
            <a:off x="455995" y="1452997"/>
            <a:ext cx="938444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Translate strategy and effort into an actionable cloud adoption plan.</a:t>
            </a:r>
          </a:p>
        </p:txBody>
      </p:sp>
    </p:spTree>
    <p:extLst>
      <p:ext uri="{BB962C8B-B14F-4D97-AF65-F5344CB8AC3E}">
        <p14:creationId xmlns:p14="http://schemas.microsoft.com/office/powerpoint/2010/main" val="175488583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6CB4-6B6C-4B66-A56C-7D1EFBB30FD4}"/>
              </a:ext>
            </a:extLst>
          </p:cNvPr>
          <p:cNvSpPr>
            <a:spLocks noGrp="1"/>
          </p:cNvSpPr>
          <p:nvPr>
            <p:ph type="title"/>
          </p:nvPr>
        </p:nvSpPr>
        <p:spPr/>
        <p:txBody>
          <a:bodyPr/>
          <a:lstStyle/>
          <a:p>
            <a:r>
              <a:rPr lang="en-US">
                <a:solidFill>
                  <a:schemeClr val="tx1"/>
                </a:solidFill>
              </a:rPr>
              <a:t>Strategy and Plan template</a:t>
            </a:r>
          </a:p>
        </p:txBody>
      </p:sp>
      <p:sp>
        <p:nvSpPr>
          <p:cNvPr id="7" name="Text Placeholder 6">
            <a:extLst>
              <a:ext uri="{FF2B5EF4-FFF2-40B4-BE49-F238E27FC236}">
                <a16:creationId xmlns:a16="http://schemas.microsoft.com/office/drawing/2014/main" id="{4F4E49C5-E804-4687-929E-10C6FCD863E2}"/>
              </a:ext>
            </a:extLst>
          </p:cNvPr>
          <p:cNvSpPr>
            <a:spLocks noGrp="1"/>
          </p:cNvSpPr>
          <p:nvPr>
            <p:ph type="body" sz="quarter" idx="10"/>
          </p:nvPr>
        </p:nvSpPr>
        <p:spPr>
          <a:xfrm>
            <a:off x="456076" y="1922608"/>
            <a:ext cx="5662149" cy="2764218"/>
          </a:xfrm>
        </p:spPr>
        <p:txBody>
          <a:bodyPr/>
          <a:lstStyle/>
          <a:p>
            <a:pPr marL="342904" indent="-342904" defTabSz="914411">
              <a:lnSpc>
                <a:spcPct val="107000"/>
              </a:lnSpc>
              <a:spcAft>
                <a:spcPts val="800"/>
              </a:spcAft>
            </a:pPr>
            <a:r>
              <a:rPr lang="en-US">
                <a:solidFill>
                  <a:prstClr val="black"/>
                </a:solidFill>
                <a:latin typeface="Segoe UI "/>
              </a:rPr>
              <a:t>The Strategy and Plan template converts the aspirational goals of the cloud adoption strategy into an actionable plan</a:t>
            </a:r>
          </a:p>
          <a:p>
            <a:pPr marL="342904" indent="-342904" defTabSz="914411">
              <a:lnSpc>
                <a:spcPct val="107000"/>
              </a:lnSpc>
              <a:spcAft>
                <a:spcPts val="800"/>
              </a:spcAft>
            </a:pPr>
            <a:r>
              <a:rPr lang="en-US">
                <a:solidFill>
                  <a:prstClr val="black"/>
                </a:solidFill>
                <a:latin typeface="Segoe UI "/>
              </a:rPr>
              <a:t>All the cloud teams leverage the cloud adoption plan to guide technical efforts, in alignment with business outcomes. </a:t>
            </a:r>
          </a:p>
          <a:p>
            <a:pPr marL="342904" indent="-342904" defTabSz="914411">
              <a:lnSpc>
                <a:spcPct val="107000"/>
              </a:lnSpc>
              <a:spcAft>
                <a:spcPts val="800"/>
              </a:spcAft>
            </a:pPr>
            <a:r>
              <a:rPr lang="en-US">
                <a:solidFill>
                  <a:prstClr val="black"/>
                </a:solidFill>
                <a:latin typeface="Segoe UI "/>
              </a:rPr>
              <a:t>Download the </a:t>
            </a:r>
            <a:r>
              <a:rPr lang="en-US">
                <a:solidFill>
                  <a:prstClr val="black"/>
                </a:solidFill>
                <a:latin typeface="Segoe UI "/>
                <a:hlinkClick r:id="rId3"/>
              </a:rPr>
              <a:t>template</a:t>
            </a:r>
            <a:r>
              <a:rPr lang="en-US">
                <a:solidFill>
                  <a:prstClr val="black"/>
                </a:solidFill>
                <a:latin typeface="Segoe UI "/>
              </a:rPr>
              <a:t> and get started with creating your plan. </a:t>
            </a:r>
          </a:p>
        </p:txBody>
      </p:sp>
      <p:pic>
        <p:nvPicPr>
          <p:cNvPr id="4" name="Picture 3" descr="Screenshot: Strategy Plan Template">
            <a:extLst>
              <a:ext uri="{FF2B5EF4-FFF2-40B4-BE49-F238E27FC236}">
                <a16:creationId xmlns:a16="http://schemas.microsoft.com/office/drawing/2014/main" id="{DB7D42B0-0B61-4F5E-B479-23A48C249679}"/>
              </a:ext>
            </a:extLst>
          </p:cNvPr>
          <p:cNvPicPr>
            <a:picLocks noChangeAspect="1"/>
          </p:cNvPicPr>
          <p:nvPr/>
        </p:nvPicPr>
        <p:blipFill>
          <a:blip r:embed="rId4"/>
          <a:stretch>
            <a:fillRect/>
          </a:stretch>
        </p:blipFill>
        <p:spPr>
          <a:xfrm>
            <a:off x="6819306" y="618735"/>
            <a:ext cx="5584640" cy="5771130"/>
          </a:xfrm>
          <a:prstGeom prst="rect">
            <a:avLst/>
          </a:prstGeom>
          <a:ln>
            <a:solidFill>
              <a:schemeClr val="accent1">
                <a:lumMod val="75000"/>
              </a:schemeClr>
            </a:solidFill>
          </a:ln>
          <a:effectLst>
            <a:outerShdw blurRad="152400" dist="50800" dir="2700000" algn="tl" rotWithShape="0">
              <a:srgbClr val="333333">
                <a:alpha val="22000"/>
              </a:srgbClr>
            </a:outerShdw>
          </a:effectLst>
        </p:spPr>
      </p:pic>
    </p:spTree>
    <p:extLst>
      <p:ext uri="{BB962C8B-B14F-4D97-AF65-F5344CB8AC3E}">
        <p14:creationId xmlns:p14="http://schemas.microsoft.com/office/powerpoint/2010/main" val="51234396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85F37-9D32-4C47-A0E3-9B5066797920}"/>
              </a:ext>
            </a:extLst>
          </p:cNvPr>
          <p:cNvSpPr>
            <a:spLocks noGrp="1"/>
          </p:cNvSpPr>
          <p:nvPr>
            <p:ph type="title"/>
          </p:nvPr>
        </p:nvSpPr>
        <p:spPr>
          <a:xfrm>
            <a:off x="456076" y="620468"/>
            <a:ext cx="11306308" cy="403131"/>
          </a:xfrm>
        </p:spPr>
        <p:txBody>
          <a:bodyPr/>
          <a:lstStyle/>
          <a:p>
            <a:r>
              <a:rPr lang="en-US">
                <a:solidFill>
                  <a:schemeClr val="tx2"/>
                </a:solidFill>
              </a:rPr>
              <a:t>Azure DevOps </a:t>
            </a:r>
            <a:r>
              <a:rPr lang="en-US">
                <a:solidFill>
                  <a:schemeClr val="tx1"/>
                </a:solidFill>
              </a:rPr>
              <a:t>cloud adoption plan generator </a:t>
            </a:r>
          </a:p>
        </p:txBody>
      </p:sp>
      <p:sp>
        <p:nvSpPr>
          <p:cNvPr id="7" name="TextBox 6">
            <a:extLst>
              <a:ext uri="{FF2B5EF4-FFF2-40B4-BE49-F238E27FC236}">
                <a16:creationId xmlns:a16="http://schemas.microsoft.com/office/drawing/2014/main" id="{BBFA2860-7BA1-4BD6-B647-66F53FEB643C}"/>
              </a:ext>
            </a:extLst>
          </p:cNvPr>
          <p:cNvSpPr txBox="1"/>
          <p:nvPr/>
        </p:nvSpPr>
        <p:spPr>
          <a:xfrm>
            <a:off x="367610" y="1395104"/>
            <a:ext cx="11456781" cy="392295"/>
          </a:xfrm>
          <a:prstGeom prst="rect">
            <a:avLst/>
          </a:prstGeom>
          <a:noFill/>
        </p:spPr>
        <p:txBody>
          <a:bodyPr wrap="square"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
                <a:ea typeface="+mn-ea"/>
                <a:cs typeface="+mn-cs"/>
              </a:rPr>
              <a:t>Leverage Azure DevOps to log and track your cloud adoption plan: </a:t>
            </a:r>
            <a:r>
              <a:rPr kumimoji="0" lang="en-US" sz="1961" b="0" i="0" u="none" strike="noStrike" kern="1200" cap="none" spc="0" normalizeH="0" baseline="0" noProof="0">
                <a:ln>
                  <a:noFill/>
                </a:ln>
                <a:solidFill>
                  <a:srgbClr val="0078D3"/>
                </a:solidFill>
                <a:effectLst/>
                <a:uLnTx/>
                <a:uFillTx/>
                <a:latin typeface="Segoe UI "/>
                <a:ea typeface="+mn-ea"/>
                <a:cs typeface="+mn-cs"/>
                <a:hlinkClick r:id="rId2"/>
              </a:rPr>
              <a:t>aka.ms/adopt/plan </a:t>
            </a:r>
            <a:endParaRPr kumimoji="0" lang="en-US" sz="1765" b="0" i="0" u="none" strike="noStrike" kern="1200" cap="none" spc="0" normalizeH="0" baseline="0" noProof="0">
              <a:ln>
                <a:noFill/>
              </a:ln>
              <a:solidFill>
                <a:srgbClr val="0078D3"/>
              </a:solidFill>
              <a:effectLst/>
              <a:uLnTx/>
              <a:uFillTx/>
              <a:latin typeface="Segoe UI"/>
              <a:ea typeface="+mn-ea"/>
              <a:cs typeface="+mn-cs"/>
            </a:endParaRPr>
          </a:p>
        </p:txBody>
      </p:sp>
      <p:pic>
        <p:nvPicPr>
          <p:cNvPr id="4" name="Picture 3" descr="Screenshot: DevOps ">
            <a:extLst>
              <a:ext uri="{FF2B5EF4-FFF2-40B4-BE49-F238E27FC236}">
                <a16:creationId xmlns:a16="http://schemas.microsoft.com/office/drawing/2014/main" id="{A386334A-69F1-4B08-AF9B-EB6BEE9D0F14}"/>
              </a:ext>
            </a:extLst>
          </p:cNvPr>
          <p:cNvPicPr>
            <a:picLocks noChangeAspect="1"/>
          </p:cNvPicPr>
          <p:nvPr/>
        </p:nvPicPr>
        <p:blipFill rotWithShape="1">
          <a:blip r:embed="rId3"/>
          <a:srcRect b="13300"/>
          <a:stretch/>
        </p:blipFill>
        <p:spPr>
          <a:xfrm>
            <a:off x="456077" y="2158904"/>
            <a:ext cx="3488042" cy="4441720"/>
          </a:xfrm>
          <a:prstGeom prst="rect">
            <a:avLst/>
          </a:prstGeom>
          <a:ln w="12700">
            <a:solidFill>
              <a:schemeClr val="accent1">
                <a:lumMod val="90000"/>
              </a:schemeClr>
            </a:solidFill>
          </a:ln>
        </p:spPr>
      </p:pic>
      <p:pic>
        <p:nvPicPr>
          <p:cNvPr id="5" name="Picture 4" descr="Screenshot: DevOps&#10;">
            <a:extLst>
              <a:ext uri="{FF2B5EF4-FFF2-40B4-BE49-F238E27FC236}">
                <a16:creationId xmlns:a16="http://schemas.microsoft.com/office/drawing/2014/main" id="{1C8A924F-7AB2-4EDA-BD53-B6C72AF3513A}"/>
              </a:ext>
            </a:extLst>
          </p:cNvPr>
          <p:cNvPicPr>
            <a:picLocks noChangeAspect="1"/>
          </p:cNvPicPr>
          <p:nvPr/>
        </p:nvPicPr>
        <p:blipFill rotWithShape="1">
          <a:blip r:embed="rId4"/>
          <a:srcRect l="646"/>
          <a:stretch/>
        </p:blipFill>
        <p:spPr>
          <a:xfrm>
            <a:off x="5231505" y="3623654"/>
            <a:ext cx="6003496" cy="2976969"/>
          </a:xfrm>
          <a:prstGeom prst="rect">
            <a:avLst/>
          </a:prstGeom>
          <a:ln w="12700">
            <a:solidFill>
              <a:schemeClr val="accent1">
                <a:lumMod val="90000"/>
              </a:schemeClr>
            </a:solidFill>
          </a:ln>
        </p:spPr>
      </p:pic>
    </p:spTree>
    <p:extLst>
      <p:ext uri="{BB962C8B-B14F-4D97-AF65-F5344CB8AC3E}">
        <p14:creationId xmlns:p14="http://schemas.microsoft.com/office/powerpoint/2010/main" val="29142714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rmAutofit fontScale="90000"/>
          </a:bodyPr>
          <a:lstStyle/>
          <a:p>
            <a:r>
              <a:rPr lang="en-US" dirty="0"/>
              <a:t>Task 3</a:t>
            </a:r>
            <a:br>
              <a:rPr lang="en-US" dirty="0"/>
            </a:br>
            <a:r>
              <a:rPr lang="en-US" dirty="0">
                <a:solidFill>
                  <a:schemeClr val="tx2"/>
                </a:solidFill>
              </a:rPr>
              <a:t>Create your cloud adoption plan</a:t>
            </a:r>
          </a:p>
        </p:txBody>
      </p:sp>
      <p:sp>
        <p:nvSpPr>
          <p:cNvPr id="6" name="Text Placeholder 5">
            <a:extLst>
              <a:ext uri="{FF2B5EF4-FFF2-40B4-BE49-F238E27FC236}">
                <a16:creationId xmlns:a16="http://schemas.microsoft.com/office/drawing/2014/main" id="{94249D4E-491C-49B9-8E2B-4D12E0FBB203}"/>
              </a:ext>
            </a:extLst>
          </p:cNvPr>
          <p:cNvSpPr>
            <a:spLocks noGrp="1"/>
          </p:cNvSpPr>
          <p:nvPr>
            <p:ph type="body" sz="quarter" idx="10"/>
          </p:nvPr>
        </p:nvSpPr>
        <p:spPr>
          <a:xfrm>
            <a:off x="455613" y="1922463"/>
            <a:ext cx="5411787" cy="3940822"/>
          </a:xfrm>
        </p:spPr>
        <p:txBody>
          <a:bodyPr/>
          <a:lstStyle/>
          <a:p>
            <a:pPr marL="0" indent="0">
              <a:buNone/>
            </a:pPr>
            <a:r>
              <a:rPr lang="en-US" dirty="0"/>
              <a:t>Example: </a:t>
            </a:r>
          </a:p>
          <a:p>
            <a:r>
              <a:rPr lang="en-US" dirty="0"/>
              <a:t>How are you organizing your people and teams for cloud transformation?</a:t>
            </a:r>
          </a:p>
          <a:p>
            <a:r>
              <a:rPr lang="en-US" dirty="0"/>
              <a:t>Where does accountability reside for application creation and availability?</a:t>
            </a:r>
          </a:p>
          <a:p>
            <a:r>
              <a:rPr lang="en-US" dirty="0"/>
              <a:t>What are the current skills gaps?</a:t>
            </a:r>
          </a:p>
          <a:p>
            <a:r>
              <a:rPr lang="en-US" dirty="0"/>
              <a:t>How do your people train and skill up?</a:t>
            </a:r>
          </a:p>
          <a:p>
            <a:r>
              <a:rPr lang="en-US" dirty="0"/>
              <a:t>What is the prioritized list of applications you are moving to the cloud?</a:t>
            </a:r>
          </a:p>
          <a:p>
            <a:endParaRPr lang="en-US" dirty="0"/>
          </a:p>
        </p:txBody>
      </p:sp>
      <p:pic>
        <p:nvPicPr>
          <p:cNvPr id="10" name="Picture 9">
            <a:extLst>
              <a:ext uri="{FF2B5EF4-FFF2-40B4-BE49-F238E27FC236}">
                <a16:creationId xmlns:a16="http://schemas.microsoft.com/office/drawing/2014/main" id="{13244C81-6A6D-4401-8F9C-3C20419326C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58" r="58"/>
          <a:stretch/>
        </p:blipFill>
        <p:spPr>
          <a:xfrm flipH="1">
            <a:off x="8069262" y="0"/>
            <a:ext cx="4122737" cy="6858000"/>
          </a:xfrm>
          <a:prstGeom prst="rect">
            <a:avLst/>
          </a:prstGeom>
        </p:spPr>
      </p:pic>
    </p:spTree>
    <p:extLst>
      <p:ext uri="{BB962C8B-B14F-4D97-AF65-F5344CB8AC3E}">
        <p14:creationId xmlns:p14="http://schemas.microsoft.com/office/powerpoint/2010/main" val="335853020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5160" y="691502"/>
            <a:ext cx="9947077" cy="54310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147"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5766" y="2910739"/>
            <a:ext cx="25683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lt"/>
                <a:cs typeface="Segoe UI Semibold"/>
              </a:rPr>
              <a:t>Define strategy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dirty="0">
              <a:ln>
                <a:noFill/>
              </a:ln>
              <a:solidFill>
                <a:srgbClr val="000000"/>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513" y="2910739"/>
            <a:ext cx="2422342"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57" y="2910739"/>
            <a:ext cx="2536895"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Ready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004" y="2910739"/>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Adopt</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Migrate</a:t>
            </a:r>
            <a:r>
              <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Innovate</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114"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385" y="4900151"/>
            <a:ext cx="24004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Govern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Comply, control and secure</a:t>
            </a:r>
          </a:p>
          <a:p>
            <a:pPr marL="0" marR="0" lvl="0" indent="0" algn="l" defTabSz="932114"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131" y="4900151"/>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Manage</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9283" y="3225125"/>
            <a:ext cx="642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958"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318" y="3225125"/>
            <a:ext cx="191692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423"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135" y="3225125"/>
            <a:ext cx="1821706"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019"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744729" y="5142251"/>
            <a:ext cx="1993106" cy="15353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48802" y="5123121"/>
            <a:ext cx="1295032" cy="15353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809" y="5209368"/>
            <a:ext cx="1666401"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437" y="2449781"/>
            <a:ext cx="297675" cy="368951"/>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11" y="2408483"/>
            <a:ext cx="453117" cy="451547"/>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481" y="2448395"/>
            <a:ext cx="371463" cy="371718"/>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653" y="4579044"/>
            <a:ext cx="344935" cy="351491"/>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690" y="4605375"/>
            <a:ext cx="333587" cy="333575"/>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937" y="2471667"/>
            <a:ext cx="463644" cy="32517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2331" y="1193263"/>
            <a:ext cx="11016957" cy="923199"/>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9682" marR="0" lvl="1" indent="0" algn="l" defTabSz="896354" rtl="0" eaLnBrk="1" fontAlgn="auto" latinLnBrk="0" hangingPunct="1">
              <a:lnSpc>
                <a:spcPct val="100000"/>
              </a:lnSpc>
              <a:spcBef>
                <a:spcPts val="0"/>
              </a:spcBef>
              <a:spcAft>
                <a:spcPts val="1345"/>
              </a:spcAft>
              <a:buClrTx/>
              <a:buSzPct val="90000"/>
              <a:buFont typeface="Wingdings" panose="05000000000000000000" pitchFamily="2" charset="2"/>
              <a:buNone/>
              <a:tabLst/>
              <a:defRPr/>
            </a:pPr>
            <a:r>
              <a:rPr kumimoji="0" lang="en-US" sz="1961" b="0" i="1" u="none" strike="noStrike" kern="1200" cap="none" spc="0" normalizeH="0" baseline="0" noProof="0" dirty="0">
                <a:ln>
                  <a:noFill/>
                </a:ln>
                <a:solidFill>
                  <a:srgbClr val="0078D3"/>
                </a:solidFill>
                <a:effectLst/>
                <a:uLnTx/>
                <a:uFillTx/>
                <a:latin typeface="Segoe UI "/>
                <a:ea typeface="+mn-ea"/>
                <a:cs typeface="+mn-cs"/>
              </a:rPr>
              <a:t>Proven business and technical guidance to help customers create and implement the </a:t>
            </a:r>
            <a:r>
              <a:rPr kumimoji="0" lang="en-US" sz="1961" b="1" i="1" u="none" strike="noStrike" kern="1200" cap="none" spc="0" normalizeH="0" baseline="0" noProof="0" dirty="0">
                <a:ln>
                  <a:noFill/>
                </a:ln>
                <a:solidFill>
                  <a:srgbClr val="0078D3"/>
                </a:solidFill>
                <a:effectLst/>
                <a:uLnTx/>
                <a:uFillTx/>
                <a:latin typeface="Segoe UI "/>
                <a:ea typeface="+mn-ea"/>
                <a:cs typeface="+mn-cs"/>
              </a:rPr>
              <a:t>business and technology strategies </a:t>
            </a:r>
            <a:r>
              <a:rPr kumimoji="0" lang="en-US" sz="1961" b="0" i="1" u="none" strike="noStrike" kern="1200" cap="none" spc="0" normalizeH="0" baseline="0" noProof="0" dirty="0">
                <a:ln>
                  <a:noFill/>
                </a:ln>
                <a:solidFill>
                  <a:srgbClr val="0078D3"/>
                </a:solidFill>
                <a:effectLst/>
                <a:uLnTx/>
                <a:uFillTx/>
                <a:latin typeface="Segoe UI "/>
                <a:ea typeface="+mn-ea"/>
                <a:cs typeface="+mn-cs"/>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6025907" y="2212077"/>
            <a:ext cx="2718823" cy="2225019"/>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822969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1202" y="2513781"/>
            <a:ext cx="9666247" cy="1661993"/>
          </a:xfrm>
          <a:noFill/>
        </p:spPr>
        <p:txBody>
          <a:bodyPr/>
          <a:lstStyle/>
          <a:p>
            <a:r>
              <a:rPr lang="en-US" sz="4000">
                <a:latin typeface="Segoe UI Semibold" panose="020B0702040204020203" pitchFamily="34" charset="0"/>
                <a:cs typeface="Segoe UI Semibold" panose="020B0702040204020203" pitchFamily="34" charset="0"/>
              </a:rPr>
              <a:t>Overview:</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Microsoft Cloud Adoption Framework</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for Azure</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4781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p:txBody>
          <a:bodyPr/>
          <a:lstStyle/>
          <a:p>
            <a:r>
              <a:rPr lang="en-US" dirty="0"/>
              <a:t>How do you get started?</a:t>
            </a:r>
          </a:p>
        </p:txBody>
      </p:sp>
      <p:sp>
        <p:nvSpPr>
          <p:cNvPr id="28" name="Text Placeholder 7">
            <a:extLst>
              <a:ext uri="{FF2B5EF4-FFF2-40B4-BE49-F238E27FC236}">
                <a16:creationId xmlns:a16="http://schemas.microsoft.com/office/drawing/2014/main" id="{B6F6953C-FB31-4FE2-B3E1-CB268935A633}"/>
              </a:ext>
            </a:extLst>
          </p:cNvPr>
          <p:cNvSpPr txBox="1">
            <a:spLocks/>
          </p:cNvSpPr>
          <p:nvPr/>
        </p:nvSpPr>
        <p:spPr>
          <a:xfrm>
            <a:off x="455995" y="1922586"/>
            <a:ext cx="4287650" cy="51075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Cloud Operating Model</a:t>
            </a:r>
          </a:p>
        </p:txBody>
      </p:sp>
      <p:grpSp>
        <p:nvGrpSpPr>
          <p:cNvPr id="131" name="Group 130">
            <a:extLst>
              <a:ext uri="{FF2B5EF4-FFF2-40B4-BE49-F238E27FC236}">
                <a16:creationId xmlns:a16="http://schemas.microsoft.com/office/drawing/2014/main" id="{E9836393-607F-417C-9AA9-24005C4D0025}"/>
              </a:ext>
            </a:extLst>
          </p:cNvPr>
          <p:cNvGrpSpPr/>
          <p:nvPr/>
        </p:nvGrpSpPr>
        <p:grpSpPr>
          <a:xfrm>
            <a:off x="6062318" y="1633276"/>
            <a:ext cx="3233453" cy="2269973"/>
            <a:chOff x="6062318" y="1633276"/>
            <a:chExt cx="3233453" cy="2269973"/>
          </a:xfrm>
        </p:grpSpPr>
        <p:pic>
          <p:nvPicPr>
            <p:cNvPr id="30" name="Graphic 29" descr="Cloud">
              <a:extLst>
                <a:ext uri="{FF2B5EF4-FFF2-40B4-BE49-F238E27FC236}">
                  <a16:creationId xmlns:a16="http://schemas.microsoft.com/office/drawing/2014/main" id="{B945A471-8B72-4D68-BCBF-23CDEF1DA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6062318" y="1633276"/>
              <a:ext cx="3233453" cy="1912494"/>
            </a:xfrm>
            <a:prstGeom prst="rect">
              <a:avLst/>
            </a:prstGeom>
          </p:spPr>
        </p:pic>
        <p:sp>
          <p:nvSpPr>
            <p:cNvPr id="34" name="Rectangle 33">
              <a:extLst>
                <a:ext uri="{FF2B5EF4-FFF2-40B4-BE49-F238E27FC236}">
                  <a16:creationId xmlns:a16="http://schemas.microsoft.com/office/drawing/2014/main" id="{4A08FA7F-91C3-40EE-A86D-14EE59460021}"/>
                </a:ext>
              </a:extLst>
            </p:cNvPr>
            <p:cNvSpPr/>
            <p:nvPr/>
          </p:nvSpPr>
          <p:spPr bwMode="auto">
            <a:xfrm>
              <a:off x="7121472" y="2935708"/>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F52B27A2-1CB4-4011-B5DD-8C594A368BD7}"/>
                </a:ext>
              </a:extLst>
            </p:cNvPr>
            <p:cNvSpPr txBox="1"/>
            <p:nvPr/>
          </p:nvSpPr>
          <p:spPr>
            <a:xfrm>
              <a:off x="7122783" y="2111061"/>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38" name="TextBox 37">
              <a:extLst>
                <a:ext uri="{FF2B5EF4-FFF2-40B4-BE49-F238E27FC236}">
                  <a16:creationId xmlns:a16="http://schemas.microsoft.com/office/drawing/2014/main" id="{47299A42-AFEB-4051-9DCB-294BD3DF97AD}"/>
                </a:ext>
              </a:extLst>
            </p:cNvPr>
            <p:cNvSpPr txBox="1"/>
            <p:nvPr/>
          </p:nvSpPr>
          <p:spPr>
            <a:xfrm>
              <a:off x="7122783" y="2524242"/>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39" name="TextBox 38">
              <a:extLst>
                <a:ext uri="{FF2B5EF4-FFF2-40B4-BE49-F238E27FC236}">
                  <a16:creationId xmlns:a16="http://schemas.microsoft.com/office/drawing/2014/main" id="{94A44DD6-F2CA-42B3-BA3E-F9D4CED4FFBB}"/>
                </a:ext>
              </a:extLst>
            </p:cNvPr>
            <p:cNvSpPr txBox="1"/>
            <p:nvPr/>
          </p:nvSpPr>
          <p:spPr>
            <a:xfrm>
              <a:off x="7545464" y="2524242"/>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44" name="Rectangle 43">
              <a:extLst>
                <a:ext uri="{FF2B5EF4-FFF2-40B4-BE49-F238E27FC236}">
                  <a16:creationId xmlns:a16="http://schemas.microsoft.com/office/drawing/2014/main" id="{6EDD003E-97A8-4319-A111-D5A7239BE1EF}"/>
                </a:ext>
              </a:extLst>
            </p:cNvPr>
            <p:cNvSpPr/>
            <p:nvPr/>
          </p:nvSpPr>
          <p:spPr bwMode="auto">
            <a:xfrm>
              <a:off x="8056123" y="2935708"/>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A3EBC309-A255-4EEC-81AF-2F4C502D0832}"/>
                </a:ext>
              </a:extLst>
            </p:cNvPr>
            <p:cNvSpPr txBox="1"/>
            <p:nvPr/>
          </p:nvSpPr>
          <p:spPr>
            <a:xfrm>
              <a:off x="8056123" y="2524242"/>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47" name="Rectangle 46">
              <a:extLst>
                <a:ext uri="{FF2B5EF4-FFF2-40B4-BE49-F238E27FC236}">
                  <a16:creationId xmlns:a16="http://schemas.microsoft.com/office/drawing/2014/main" id="{03D7A5D5-97E5-4AA0-942E-807805676B0F}"/>
                </a:ext>
              </a:extLst>
            </p:cNvPr>
            <p:cNvSpPr/>
            <p:nvPr/>
          </p:nvSpPr>
          <p:spPr bwMode="auto">
            <a:xfrm>
              <a:off x="7121471" y="3114594"/>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D312A9AB-1B7F-4DC0-B4EA-4ECF0CEFF5F5}"/>
                </a:ext>
              </a:extLst>
            </p:cNvPr>
            <p:cNvSpPr txBox="1"/>
            <p:nvPr/>
          </p:nvSpPr>
          <p:spPr>
            <a:xfrm>
              <a:off x="6479072" y="3626250"/>
              <a:ext cx="246640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Enterprise Operations</a:t>
              </a:r>
            </a:p>
          </p:txBody>
        </p:sp>
      </p:grpSp>
      <p:grpSp>
        <p:nvGrpSpPr>
          <p:cNvPr id="130" name="Group 129">
            <a:extLst>
              <a:ext uri="{FF2B5EF4-FFF2-40B4-BE49-F238E27FC236}">
                <a16:creationId xmlns:a16="http://schemas.microsoft.com/office/drawing/2014/main" id="{3BB1182B-8217-48C0-ADCC-A7887AD7A0A9}"/>
              </a:ext>
            </a:extLst>
          </p:cNvPr>
          <p:cNvGrpSpPr/>
          <p:nvPr/>
        </p:nvGrpSpPr>
        <p:grpSpPr>
          <a:xfrm>
            <a:off x="3137669" y="2973299"/>
            <a:ext cx="3233453" cy="2269973"/>
            <a:chOff x="3137669" y="2973299"/>
            <a:chExt cx="3233453" cy="2269973"/>
          </a:xfrm>
        </p:grpSpPr>
        <p:pic>
          <p:nvPicPr>
            <p:cNvPr id="60" name="Graphic 59" descr="Cloud">
              <a:extLst>
                <a:ext uri="{FF2B5EF4-FFF2-40B4-BE49-F238E27FC236}">
                  <a16:creationId xmlns:a16="http://schemas.microsoft.com/office/drawing/2014/main" id="{69E196EC-BDA0-4F42-8853-C1DB57494B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3137669" y="2973299"/>
              <a:ext cx="3233453" cy="1912494"/>
            </a:xfrm>
            <a:prstGeom prst="rect">
              <a:avLst/>
            </a:prstGeom>
          </p:spPr>
        </p:pic>
        <p:sp>
          <p:nvSpPr>
            <p:cNvPr id="61" name="Rectangle 60">
              <a:extLst>
                <a:ext uri="{FF2B5EF4-FFF2-40B4-BE49-F238E27FC236}">
                  <a16:creationId xmlns:a16="http://schemas.microsoft.com/office/drawing/2014/main" id="{C7A8BFD3-7AA1-4AE7-814F-77A7727C25A5}"/>
                </a:ext>
              </a:extLst>
            </p:cNvPr>
            <p:cNvSpPr/>
            <p:nvPr/>
          </p:nvSpPr>
          <p:spPr bwMode="auto">
            <a:xfrm>
              <a:off x="4196823" y="4275731"/>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2EECF768-5BE9-4C27-B64F-4003824F7548}"/>
                </a:ext>
              </a:extLst>
            </p:cNvPr>
            <p:cNvSpPr txBox="1"/>
            <p:nvPr/>
          </p:nvSpPr>
          <p:spPr>
            <a:xfrm>
              <a:off x="4198134" y="3451084"/>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64" name="TextBox 63">
              <a:extLst>
                <a:ext uri="{FF2B5EF4-FFF2-40B4-BE49-F238E27FC236}">
                  <a16:creationId xmlns:a16="http://schemas.microsoft.com/office/drawing/2014/main" id="{2AD9E970-284D-4BDD-BE67-34B76173F9DD}"/>
                </a:ext>
              </a:extLst>
            </p:cNvPr>
            <p:cNvSpPr txBox="1"/>
            <p:nvPr/>
          </p:nvSpPr>
          <p:spPr>
            <a:xfrm>
              <a:off x="4198134" y="3864265"/>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65" name="TextBox 64">
              <a:extLst>
                <a:ext uri="{FF2B5EF4-FFF2-40B4-BE49-F238E27FC236}">
                  <a16:creationId xmlns:a16="http://schemas.microsoft.com/office/drawing/2014/main" id="{F3E824E0-764D-4CBF-AACB-D9A111F4D2A4}"/>
                </a:ext>
              </a:extLst>
            </p:cNvPr>
            <p:cNvSpPr txBox="1"/>
            <p:nvPr/>
          </p:nvSpPr>
          <p:spPr>
            <a:xfrm>
              <a:off x="4620815" y="3864265"/>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70" name="Rectangle 69">
              <a:extLst>
                <a:ext uri="{FF2B5EF4-FFF2-40B4-BE49-F238E27FC236}">
                  <a16:creationId xmlns:a16="http://schemas.microsoft.com/office/drawing/2014/main" id="{C165EDF7-F256-4177-93C7-26CF1CC98125}"/>
                </a:ext>
              </a:extLst>
            </p:cNvPr>
            <p:cNvSpPr/>
            <p:nvPr/>
          </p:nvSpPr>
          <p:spPr bwMode="auto">
            <a:xfrm>
              <a:off x="4196822" y="4454617"/>
              <a:ext cx="786384"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C45E9A7A-CDF9-4ABC-A948-D0795F6CDACE}"/>
                </a:ext>
              </a:extLst>
            </p:cNvPr>
            <p:cNvSpPr txBox="1"/>
            <p:nvPr/>
          </p:nvSpPr>
          <p:spPr>
            <a:xfrm>
              <a:off x="3554423" y="4966273"/>
              <a:ext cx="246640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Central Operations</a:t>
              </a:r>
            </a:p>
          </p:txBody>
        </p:sp>
      </p:grpSp>
      <p:grpSp>
        <p:nvGrpSpPr>
          <p:cNvPr id="129" name="Group 128">
            <a:extLst>
              <a:ext uri="{FF2B5EF4-FFF2-40B4-BE49-F238E27FC236}">
                <a16:creationId xmlns:a16="http://schemas.microsoft.com/office/drawing/2014/main" id="{C0B48485-99C1-4F55-B0FF-5A5F22AFF84B}"/>
              </a:ext>
            </a:extLst>
          </p:cNvPr>
          <p:cNvGrpSpPr/>
          <p:nvPr/>
        </p:nvGrpSpPr>
        <p:grpSpPr>
          <a:xfrm>
            <a:off x="213020" y="4313321"/>
            <a:ext cx="3233453" cy="2171232"/>
            <a:chOff x="213020" y="4313321"/>
            <a:chExt cx="3233453" cy="2171232"/>
          </a:xfrm>
        </p:grpSpPr>
        <p:pic>
          <p:nvPicPr>
            <p:cNvPr id="73" name="Graphic 72" descr="Cloud">
              <a:extLst>
                <a:ext uri="{FF2B5EF4-FFF2-40B4-BE49-F238E27FC236}">
                  <a16:creationId xmlns:a16="http://schemas.microsoft.com/office/drawing/2014/main" id="{CD653EBE-E70C-4965-A510-F7F32B0303F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213020" y="4313321"/>
              <a:ext cx="3233453" cy="1912494"/>
            </a:xfrm>
            <a:prstGeom prst="rect">
              <a:avLst/>
            </a:prstGeom>
          </p:spPr>
        </p:pic>
        <p:sp>
          <p:nvSpPr>
            <p:cNvPr id="75" name="TextBox 74">
              <a:extLst>
                <a:ext uri="{FF2B5EF4-FFF2-40B4-BE49-F238E27FC236}">
                  <a16:creationId xmlns:a16="http://schemas.microsoft.com/office/drawing/2014/main" id="{BE6CBB67-6BA7-4971-ADE9-77BEA3643504}"/>
                </a:ext>
              </a:extLst>
            </p:cNvPr>
            <p:cNvSpPr txBox="1"/>
            <p:nvPr/>
          </p:nvSpPr>
          <p:spPr>
            <a:xfrm>
              <a:off x="1273485" y="5315732"/>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81" name="TextBox 80">
              <a:extLst>
                <a:ext uri="{FF2B5EF4-FFF2-40B4-BE49-F238E27FC236}">
                  <a16:creationId xmlns:a16="http://schemas.microsoft.com/office/drawing/2014/main" id="{55FB2B2E-817D-4BF2-8EA9-139AA6637ADC}"/>
                </a:ext>
              </a:extLst>
            </p:cNvPr>
            <p:cNvSpPr txBox="1"/>
            <p:nvPr/>
          </p:nvSpPr>
          <p:spPr>
            <a:xfrm>
              <a:off x="455995" y="6207554"/>
              <a:ext cx="27144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Decentralized Operations</a:t>
              </a:r>
            </a:p>
          </p:txBody>
        </p:sp>
      </p:grpSp>
      <p:grpSp>
        <p:nvGrpSpPr>
          <p:cNvPr id="123" name="Group 122">
            <a:extLst>
              <a:ext uri="{FF2B5EF4-FFF2-40B4-BE49-F238E27FC236}">
                <a16:creationId xmlns:a16="http://schemas.microsoft.com/office/drawing/2014/main" id="{4EBFBBCD-D26A-48C5-A737-CF4D07A12F57}"/>
              </a:ext>
            </a:extLst>
          </p:cNvPr>
          <p:cNvGrpSpPr/>
          <p:nvPr/>
        </p:nvGrpSpPr>
        <p:grpSpPr>
          <a:xfrm>
            <a:off x="8475198" y="173123"/>
            <a:ext cx="3534240" cy="2390103"/>
            <a:chOff x="8475198" y="173123"/>
            <a:chExt cx="3534240" cy="2390103"/>
          </a:xfrm>
        </p:grpSpPr>
        <p:sp>
          <p:nvSpPr>
            <p:cNvPr id="120" name="Rectangle 119">
              <a:extLst>
                <a:ext uri="{FF2B5EF4-FFF2-40B4-BE49-F238E27FC236}">
                  <a16:creationId xmlns:a16="http://schemas.microsoft.com/office/drawing/2014/main" id="{1549FF41-BBCA-4D5C-A9B2-CEF4B2A7054C}"/>
                </a:ext>
              </a:extLst>
            </p:cNvPr>
            <p:cNvSpPr/>
            <p:nvPr/>
          </p:nvSpPr>
          <p:spPr bwMode="auto">
            <a:xfrm>
              <a:off x="9061407" y="707862"/>
              <a:ext cx="2390122" cy="821649"/>
            </a:xfrm>
            <a:prstGeom prst="rect">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D4AE17B4-DE2E-4B89-87E5-FA2A25683CBA}"/>
                </a:ext>
              </a:extLst>
            </p:cNvPr>
            <p:cNvCxnSpPr>
              <a:cxnSpLocks/>
            </p:cNvCxnSpPr>
            <p:nvPr/>
          </p:nvCxnSpPr>
          <p:spPr>
            <a:xfrm>
              <a:off x="10256468" y="826185"/>
              <a:ext cx="0" cy="687572"/>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03E0485-385D-4118-879E-557286FBDF47}"/>
                </a:ext>
              </a:extLst>
            </p:cNvPr>
            <p:cNvSpPr txBox="1"/>
            <p:nvPr/>
          </p:nvSpPr>
          <p:spPr>
            <a:xfrm>
              <a:off x="9403722" y="2286227"/>
              <a:ext cx="246640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Distributed Operations</a:t>
              </a:r>
            </a:p>
          </p:txBody>
        </p:sp>
        <p:grpSp>
          <p:nvGrpSpPr>
            <p:cNvPr id="10" name="Group 9">
              <a:extLst>
                <a:ext uri="{FF2B5EF4-FFF2-40B4-BE49-F238E27FC236}">
                  <a16:creationId xmlns:a16="http://schemas.microsoft.com/office/drawing/2014/main" id="{36DC2182-67EA-488C-BAC4-3A0A29A9D952}"/>
                </a:ext>
              </a:extLst>
            </p:cNvPr>
            <p:cNvGrpSpPr/>
            <p:nvPr/>
          </p:nvGrpSpPr>
          <p:grpSpPr>
            <a:xfrm>
              <a:off x="10157905" y="1226104"/>
              <a:ext cx="834976" cy="949629"/>
              <a:chOff x="10164674" y="-2265641"/>
              <a:chExt cx="834976" cy="949629"/>
            </a:xfrm>
          </p:grpSpPr>
          <p:pic>
            <p:nvPicPr>
              <p:cNvPr id="7" name="Graphic 6" descr="Building">
                <a:extLst>
                  <a:ext uri="{FF2B5EF4-FFF2-40B4-BE49-F238E27FC236}">
                    <a16:creationId xmlns:a16="http://schemas.microsoft.com/office/drawing/2014/main" id="{D8783B54-963E-4E7E-9D13-A52BFA4335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661" y="-1956001"/>
                <a:ext cx="639989" cy="639989"/>
              </a:xfrm>
              <a:prstGeom prst="rect">
                <a:avLst/>
              </a:prstGeom>
            </p:spPr>
          </p:pic>
          <p:pic>
            <p:nvPicPr>
              <p:cNvPr id="9" name="Graphic 8" descr="Cloud">
                <a:extLst>
                  <a:ext uri="{FF2B5EF4-FFF2-40B4-BE49-F238E27FC236}">
                    <a16:creationId xmlns:a16="http://schemas.microsoft.com/office/drawing/2014/main" id="{38A57580-6AD1-4700-A69B-BE3C778F2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4674" y="-2265641"/>
                <a:ext cx="548562" cy="548562"/>
              </a:xfrm>
              <a:prstGeom prst="rect">
                <a:avLst/>
              </a:prstGeom>
            </p:spPr>
          </p:pic>
        </p:grpSp>
        <p:grpSp>
          <p:nvGrpSpPr>
            <p:cNvPr id="117" name="Group 116">
              <a:extLst>
                <a:ext uri="{FF2B5EF4-FFF2-40B4-BE49-F238E27FC236}">
                  <a16:creationId xmlns:a16="http://schemas.microsoft.com/office/drawing/2014/main" id="{FA327167-1DCD-48AF-9972-076C6B8A5651}"/>
                </a:ext>
              </a:extLst>
            </p:cNvPr>
            <p:cNvGrpSpPr/>
            <p:nvPr/>
          </p:nvGrpSpPr>
          <p:grpSpPr>
            <a:xfrm>
              <a:off x="8475198" y="173123"/>
              <a:ext cx="1153849" cy="1153849"/>
              <a:chOff x="8475198" y="173123"/>
              <a:chExt cx="1153849" cy="1153849"/>
            </a:xfrm>
          </p:grpSpPr>
          <p:pic>
            <p:nvPicPr>
              <p:cNvPr id="16" name="Graphic 15" descr="Cloud">
                <a:extLst>
                  <a:ext uri="{FF2B5EF4-FFF2-40B4-BE49-F238E27FC236}">
                    <a16:creationId xmlns:a16="http://schemas.microsoft.com/office/drawing/2014/main" id="{A14E5D3D-FE5C-4F9C-878F-C8AA67C89A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5198" y="173123"/>
                <a:ext cx="1153849" cy="1153849"/>
              </a:xfrm>
              <a:prstGeom prst="rect">
                <a:avLst/>
              </a:prstGeom>
            </p:spPr>
          </p:pic>
          <p:grpSp>
            <p:nvGrpSpPr>
              <p:cNvPr id="18" name="Group 17">
                <a:extLst>
                  <a:ext uri="{FF2B5EF4-FFF2-40B4-BE49-F238E27FC236}">
                    <a16:creationId xmlns:a16="http://schemas.microsoft.com/office/drawing/2014/main" id="{5C9AD63D-667A-4B11-9FE1-0A2F1AC40B78}"/>
                  </a:ext>
                </a:extLst>
              </p:cNvPr>
              <p:cNvGrpSpPr/>
              <p:nvPr/>
            </p:nvGrpSpPr>
            <p:grpSpPr>
              <a:xfrm>
                <a:off x="8865085" y="574198"/>
                <a:ext cx="420682" cy="369013"/>
                <a:chOff x="6877619" y="-2154304"/>
                <a:chExt cx="1300412" cy="1140693"/>
              </a:xfrm>
            </p:grpSpPr>
            <p:sp>
              <p:nvSpPr>
                <p:cNvPr id="84" name="Rectangle 83">
                  <a:extLst>
                    <a:ext uri="{FF2B5EF4-FFF2-40B4-BE49-F238E27FC236}">
                      <a16:creationId xmlns:a16="http://schemas.microsoft.com/office/drawing/2014/main" id="{AEC1AD76-DA95-479C-92AA-D34D07CECAAF}"/>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D50D9E6-E57F-4328-9EAA-B1E8A79B3775}"/>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86" name="TextBox 85">
                  <a:extLst>
                    <a:ext uri="{FF2B5EF4-FFF2-40B4-BE49-F238E27FC236}">
                      <a16:creationId xmlns:a16="http://schemas.microsoft.com/office/drawing/2014/main" id="{D589D9B3-C3E2-4B8E-B5CB-DD5AD3EC8F7D}"/>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87" name="TextBox 86">
                  <a:extLst>
                    <a:ext uri="{FF2B5EF4-FFF2-40B4-BE49-F238E27FC236}">
                      <a16:creationId xmlns:a16="http://schemas.microsoft.com/office/drawing/2014/main" id="{7813E3E0-3A53-4A9E-85D5-1291078644C6}"/>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88" name="Rectangle 87">
                  <a:extLst>
                    <a:ext uri="{FF2B5EF4-FFF2-40B4-BE49-F238E27FC236}">
                      <a16:creationId xmlns:a16="http://schemas.microsoft.com/office/drawing/2014/main" id="{D56A69F3-B00A-47C9-8179-9F8ECAA9C603}"/>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433DF2A4-89A0-48A9-929C-BD2F4C2DE264}"/>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90" name="Rectangle 89">
                  <a:extLst>
                    <a:ext uri="{FF2B5EF4-FFF2-40B4-BE49-F238E27FC236}">
                      <a16:creationId xmlns:a16="http://schemas.microsoft.com/office/drawing/2014/main" id="{96FA055D-0173-4930-BA5B-66EC85A9D11D}"/>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grpSp>
          <p:nvGrpSpPr>
            <p:cNvPr id="106" name="Group 105">
              <a:extLst>
                <a:ext uri="{FF2B5EF4-FFF2-40B4-BE49-F238E27FC236}">
                  <a16:creationId xmlns:a16="http://schemas.microsoft.com/office/drawing/2014/main" id="{B5EE90B2-2CB3-46FE-8DAE-426CB61F554B}"/>
                </a:ext>
              </a:extLst>
            </p:cNvPr>
            <p:cNvGrpSpPr/>
            <p:nvPr/>
          </p:nvGrpSpPr>
          <p:grpSpPr>
            <a:xfrm>
              <a:off x="9665393" y="173123"/>
              <a:ext cx="1153849" cy="1153849"/>
              <a:chOff x="9680221" y="173123"/>
              <a:chExt cx="1153849" cy="1153849"/>
            </a:xfrm>
          </p:grpSpPr>
          <p:pic>
            <p:nvPicPr>
              <p:cNvPr id="105" name="Graphic 104" descr="Cloud">
                <a:extLst>
                  <a:ext uri="{FF2B5EF4-FFF2-40B4-BE49-F238E27FC236}">
                    <a16:creationId xmlns:a16="http://schemas.microsoft.com/office/drawing/2014/main" id="{EA4FBE1D-3105-447D-8E14-9BF02E15D1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97" name="Group 96">
                <a:extLst>
                  <a:ext uri="{FF2B5EF4-FFF2-40B4-BE49-F238E27FC236}">
                    <a16:creationId xmlns:a16="http://schemas.microsoft.com/office/drawing/2014/main" id="{93F655E9-3BF2-463E-BE53-2C92174C68E6}"/>
                  </a:ext>
                </a:extLst>
              </p:cNvPr>
              <p:cNvGrpSpPr/>
              <p:nvPr/>
            </p:nvGrpSpPr>
            <p:grpSpPr>
              <a:xfrm>
                <a:off x="10070108" y="574198"/>
                <a:ext cx="420682" cy="369013"/>
                <a:chOff x="6877619" y="-2154304"/>
                <a:chExt cx="1300412" cy="1140693"/>
              </a:xfrm>
            </p:grpSpPr>
            <p:sp>
              <p:nvSpPr>
                <p:cNvPr id="98" name="Rectangle 97">
                  <a:extLst>
                    <a:ext uri="{FF2B5EF4-FFF2-40B4-BE49-F238E27FC236}">
                      <a16:creationId xmlns:a16="http://schemas.microsoft.com/office/drawing/2014/main" id="{81072203-76A6-47B3-A00B-BBD911C9D460}"/>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0296FC14-DC23-4968-9F5D-C8FDE317E822}"/>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100" name="TextBox 99">
                  <a:extLst>
                    <a:ext uri="{FF2B5EF4-FFF2-40B4-BE49-F238E27FC236}">
                      <a16:creationId xmlns:a16="http://schemas.microsoft.com/office/drawing/2014/main" id="{F6C7302A-DF4F-42CC-9E92-C55A2D31071C}"/>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101" name="TextBox 100">
                  <a:extLst>
                    <a:ext uri="{FF2B5EF4-FFF2-40B4-BE49-F238E27FC236}">
                      <a16:creationId xmlns:a16="http://schemas.microsoft.com/office/drawing/2014/main" id="{F609165F-DA20-47A1-A692-F13B0AB9AEE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102" name="Rectangle 101">
                  <a:extLst>
                    <a:ext uri="{FF2B5EF4-FFF2-40B4-BE49-F238E27FC236}">
                      <a16:creationId xmlns:a16="http://schemas.microsoft.com/office/drawing/2014/main" id="{25C4381A-E926-4D89-B5D5-BBE64EEEB3B7}"/>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1E9EE3E5-1B99-4A0C-900B-D86BF465F069}"/>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104" name="Rectangle 103">
                  <a:extLst>
                    <a:ext uri="{FF2B5EF4-FFF2-40B4-BE49-F238E27FC236}">
                      <a16:creationId xmlns:a16="http://schemas.microsoft.com/office/drawing/2014/main" id="{BCFCFEAF-CD3A-43FF-8F75-91404B202288}"/>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6F8D1D86-0931-444A-8F33-603EC713D6B5}"/>
                </a:ext>
              </a:extLst>
            </p:cNvPr>
            <p:cNvGrpSpPr/>
            <p:nvPr/>
          </p:nvGrpSpPr>
          <p:grpSpPr>
            <a:xfrm>
              <a:off x="10855589" y="173123"/>
              <a:ext cx="1153849" cy="1153849"/>
              <a:chOff x="9680221" y="173123"/>
              <a:chExt cx="1153849" cy="1153849"/>
            </a:xfrm>
          </p:grpSpPr>
          <p:pic>
            <p:nvPicPr>
              <p:cNvPr id="109" name="Graphic 108" descr="Cloud">
                <a:extLst>
                  <a:ext uri="{FF2B5EF4-FFF2-40B4-BE49-F238E27FC236}">
                    <a16:creationId xmlns:a16="http://schemas.microsoft.com/office/drawing/2014/main" id="{46E90127-52FB-4FEA-8D0D-BD9F9238C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08" name="Group 107">
                <a:extLst>
                  <a:ext uri="{FF2B5EF4-FFF2-40B4-BE49-F238E27FC236}">
                    <a16:creationId xmlns:a16="http://schemas.microsoft.com/office/drawing/2014/main" id="{AFBDA552-061C-4EFD-B263-D8570994CC8E}"/>
                  </a:ext>
                </a:extLst>
              </p:cNvPr>
              <p:cNvGrpSpPr/>
              <p:nvPr/>
            </p:nvGrpSpPr>
            <p:grpSpPr>
              <a:xfrm>
                <a:off x="10070108" y="574198"/>
                <a:ext cx="420682" cy="369013"/>
                <a:chOff x="6877619" y="-2154304"/>
                <a:chExt cx="1300412" cy="1140693"/>
              </a:xfrm>
            </p:grpSpPr>
            <p:sp>
              <p:nvSpPr>
                <p:cNvPr id="110" name="Rectangle 109">
                  <a:extLst>
                    <a:ext uri="{FF2B5EF4-FFF2-40B4-BE49-F238E27FC236}">
                      <a16:creationId xmlns:a16="http://schemas.microsoft.com/office/drawing/2014/main" id="{239E2698-3CD3-46CB-B332-BD5C80D2A7A5}"/>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158EA54E-AF14-4DFD-B67C-300CA394EE47}"/>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112" name="TextBox 111">
                  <a:extLst>
                    <a:ext uri="{FF2B5EF4-FFF2-40B4-BE49-F238E27FC236}">
                      <a16:creationId xmlns:a16="http://schemas.microsoft.com/office/drawing/2014/main" id="{9507255F-CC1B-4DF8-9A15-69A96C0C3542}"/>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113" name="TextBox 112">
                  <a:extLst>
                    <a:ext uri="{FF2B5EF4-FFF2-40B4-BE49-F238E27FC236}">
                      <a16:creationId xmlns:a16="http://schemas.microsoft.com/office/drawing/2014/main" id="{B5F0A3EB-5A2B-4C11-99D1-A89FE9B51D9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114" name="Rectangle 113">
                  <a:extLst>
                    <a:ext uri="{FF2B5EF4-FFF2-40B4-BE49-F238E27FC236}">
                      <a16:creationId xmlns:a16="http://schemas.microsoft.com/office/drawing/2014/main" id="{237C7B6B-AA82-4395-9817-298D5E5F4DBB}"/>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8478D060-7F6E-46D5-8DD7-D381BD6A9390}"/>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116" name="Rectangle 115">
                  <a:extLst>
                    <a:ext uri="{FF2B5EF4-FFF2-40B4-BE49-F238E27FC236}">
                      <a16:creationId xmlns:a16="http://schemas.microsoft.com/office/drawing/2014/main" id="{CF369607-7DD0-4596-8B16-EBF8D0766EDC}"/>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grpSp>
      <p:grpSp>
        <p:nvGrpSpPr>
          <p:cNvPr id="128" name="Group 127">
            <a:extLst>
              <a:ext uri="{FF2B5EF4-FFF2-40B4-BE49-F238E27FC236}">
                <a16:creationId xmlns:a16="http://schemas.microsoft.com/office/drawing/2014/main" id="{40C636F7-BEBF-4DD6-A236-56D9BEA682C3}"/>
              </a:ext>
            </a:extLst>
          </p:cNvPr>
          <p:cNvGrpSpPr/>
          <p:nvPr/>
        </p:nvGrpSpPr>
        <p:grpSpPr>
          <a:xfrm>
            <a:off x="9531625" y="5102779"/>
            <a:ext cx="2660375" cy="1442484"/>
            <a:chOff x="9810307" y="5415516"/>
            <a:chExt cx="2660375" cy="1442484"/>
          </a:xfrm>
        </p:grpSpPr>
        <p:sp>
          <p:nvSpPr>
            <p:cNvPr id="127" name="Rectangle 126">
              <a:extLst>
                <a:ext uri="{FF2B5EF4-FFF2-40B4-BE49-F238E27FC236}">
                  <a16:creationId xmlns:a16="http://schemas.microsoft.com/office/drawing/2014/main" id="{6D6B5867-060C-4A77-A934-BF7437B82F5F}"/>
                </a:ext>
              </a:extLst>
            </p:cNvPr>
            <p:cNvSpPr/>
            <p:nvPr/>
          </p:nvSpPr>
          <p:spPr bwMode="auto">
            <a:xfrm>
              <a:off x="9810307" y="5415516"/>
              <a:ext cx="2466404" cy="1442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058135AA-70BC-43E6-9979-88A8577600BF}"/>
                </a:ext>
              </a:extLst>
            </p:cNvPr>
            <p:cNvSpPr txBox="1"/>
            <p:nvPr/>
          </p:nvSpPr>
          <p:spPr>
            <a:xfrm>
              <a:off x="10679656" y="5817192"/>
              <a:ext cx="152837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Workload</a:t>
              </a:r>
            </a:p>
          </p:txBody>
        </p:sp>
        <p:sp>
          <p:nvSpPr>
            <p:cNvPr id="51" name="TextBox 50">
              <a:extLst>
                <a:ext uri="{FF2B5EF4-FFF2-40B4-BE49-F238E27FC236}">
                  <a16:creationId xmlns:a16="http://schemas.microsoft.com/office/drawing/2014/main" id="{1E35B89F-79DB-4281-A56F-6A7D908D53D2}"/>
                </a:ext>
              </a:extLst>
            </p:cNvPr>
            <p:cNvSpPr txBox="1"/>
            <p:nvPr/>
          </p:nvSpPr>
          <p:spPr>
            <a:xfrm>
              <a:off x="10679656" y="6115099"/>
              <a:ext cx="179102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Landing Zones</a:t>
              </a:r>
            </a:p>
          </p:txBody>
        </p:sp>
        <p:sp>
          <p:nvSpPr>
            <p:cNvPr id="54" name="TextBox 53">
              <a:extLst>
                <a:ext uri="{FF2B5EF4-FFF2-40B4-BE49-F238E27FC236}">
                  <a16:creationId xmlns:a16="http://schemas.microsoft.com/office/drawing/2014/main" id="{CA9D30F0-4405-4F72-83A8-2C6CE2673F14}"/>
                </a:ext>
              </a:extLst>
            </p:cNvPr>
            <p:cNvSpPr txBox="1"/>
            <p:nvPr/>
          </p:nvSpPr>
          <p:spPr>
            <a:xfrm>
              <a:off x="10679656" y="6413006"/>
              <a:ext cx="179102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Platform Foundation</a:t>
              </a:r>
            </a:p>
          </p:txBody>
        </p:sp>
        <p:sp>
          <p:nvSpPr>
            <p:cNvPr id="124" name="TextBox 123">
              <a:extLst>
                <a:ext uri="{FF2B5EF4-FFF2-40B4-BE49-F238E27FC236}">
                  <a16:creationId xmlns:a16="http://schemas.microsoft.com/office/drawing/2014/main" id="{93EC54EB-97F9-45BC-8ABE-CFB62ED1D9D2}"/>
                </a:ext>
              </a:extLst>
            </p:cNvPr>
            <p:cNvSpPr txBox="1"/>
            <p:nvPr/>
          </p:nvSpPr>
          <p:spPr>
            <a:xfrm>
              <a:off x="10086658" y="5726645"/>
              <a:ext cx="365760" cy="365760"/>
            </a:xfrm>
            <a:prstGeom prst="rect">
              <a:avLst/>
            </a:prstGeom>
            <a:solidFill>
              <a:schemeClr val="accent2"/>
            </a:solidFill>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W</a:t>
              </a:r>
            </a:p>
          </p:txBody>
        </p:sp>
        <p:sp>
          <p:nvSpPr>
            <p:cNvPr id="125" name="Rectangle 124">
              <a:extLst>
                <a:ext uri="{FF2B5EF4-FFF2-40B4-BE49-F238E27FC236}">
                  <a16:creationId xmlns:a16="http://schemas.microsoft.com/office/drawing/2014/main" id="{AFE6C516-861F-4646-BFD6-C20B39A5C991}"/>
                </a:ext>
              </a:extLst>
            </p:cNvPr>
            <p:cNvSpPr/>
            <p:nvPr/>
          </p:nvSpPr>
          <p:spPr bwMode="auto">
            <a:xfrm>
              <a:off x="10086658" y="6196002"/>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F48FE8D-38B7-419B-9920-CC2259B70BAD}"/>
                </a:ext>
              </a:extLst>
            </p:cNvPr>
            <p:cNvSpPr/>
            <p:nvPr/>
          </p:nvSpPr>
          <p:spPr bwMode="auto">
            <a:xfrm>
              <a:off x="10086658" y="6436759"/>
              <a:ext cx="365760"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88641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fade">
                                      <p:cBhvr>
                                        <p:cTn id="20" dur="500"/>
                                        <p:tgtEl>
                                          <p:spTgt spid="1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dirty="0"/>
              <a:t>Azure landing zones</a:t>
            </a:r>
            <a:endParaRPr lang="en-US" sz="4000" dirty="0">
              <a:solidFill>
                <a:schemeClr val="tx2"/>
              </a:solidFill>
            </a:endParaRPr>
          </a:p>
        </p:txBody>
      </p:sp>
    </p:spTree>
    <p:extLst>
      <p:ext uri="{BB962C8B-B14F-4D97-AF65-F5344CB8AC3E}">
        <p14:creationId xmlns:p14="http://schemas.microsoft.com/office/powerpoint/2010/main" val="1235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What are you going to build?</a:t>
            </a:r>
          </a:p>
        </p:txBody>
      </p:sp>
      <p:pic>
        <p:nvPicPr>
          <p:cNvPr id="6" name="Picture 5">
            <a:extLst>
              <a:ext uri="{FF2B5EF4-FFF2-40B4-BE49-F238E27FC236}">
                <a16:creationId xmlns:a16="http://schemas.microsoft.com/office/drawing/2014/main" id="{33FB34B9-D9F7-4FD1-86FA-483DB98FE7E9}"/>
              </a:ext>
            </a:extLst>
          </p:cNvPr>
          <p:cNvPicPr>
            <a:picLocks noChangeAspect="1"/>
          </p:cNvPicPr>
          <p:nvPr/>
        </p:nvPicPr>
        <p:blipFill rotWithShape="1">
          <a:blip r:embed="rId4"/>
          <a:srcRect r="4531"/>
          <a:stretch/>
        </p:blipFill>
        <p:spPr>
          <a:xfrm>
            <a:off x="508192" y="2260449"/>
            <a:ext cx="3513985" cy="2438488"/>
          </a:xfrm>
          <a:prstGeom prst="rect">
            <a:avLst/>
          </a:prstGeom>
        </p:spPr>
      </p:pic>
      <p:pic>
        <p:nvPicPr>
          <p:cNvPr id="8" name="Picture 7">
            <a:extLst>
              <a:ext uri="{FF2B5EF4-FFF2-40B4-BE49-F238E27FC236}">
                <a16:creationId xmlns:a16="http://schemas.microsoft.com/office/drawing/2014/main" id="{813E8C96-1953-4C65-AC3A-D5F271C10F41}"/>
              </a:ext>
            </a:extLst>
          </p:cNvPr>
          <p:cNvPicPr>
            <a:picLocks noChangeAspect="1"/>
          </p:cNvPicPr>
          <p:nvPr/>
        </p:nvPicPr>
        <p:blipFill>
          <a:blip r:embed="rId5"/>
          <a:stretch>
            <a:fillRect/>
          </a:stretch>
        </p:blipFill>
        <p:spPr>
          <a:xfrm>
            <a:off x="4354040" y="2260449"/>
            <a:ext cx="3513986" cy="2438488"/>
          </a:xfrm>
          <a:prstGeom prst="rect">
            <a:avLst/>
          </a:prstGeom>
        </p:spPr>
      </p:pic>
      <p:pic>
        <p:nvPicPr>
          <p:cNvPr id="10" name="Picture 9">
            <a:extLst>
              <a:ext uri="{FF2B5EF4-FFF2-40B4-BE49-F238E27FC236}">
                <a16:creationId xmlns:a16="http://schemas.microsoft.com/office/drawing/2014/main" id="{4EA8A648-DF7F-4C4D-ADF1-239AFA2D210E}"/>
              </a:ext>
            </a:extLst>
          </p:cNvPr>
          <p:cNvPicPr>
            <a:picLocks noChangeAspect="1"/>
          </p:cNvPicPr>
          <p:nvPr/>
        </p:nvPicPr>
        <p:blipFill rotWithShape="1">
          <a:blip r:embed="rId6"/>
          <a:srcRect b="7511"/>
          <a:stretch/>
        </p:blipFill>
        <p:spPr>
          <a:xfrm>
            <a:off x="8199887" y="2262007"/>
            <a:ext cx="3515370" cy="2438488"/>
          </a:xfrm>
          <a:prstGeom prst="rect">
            <a:avLst/>
          </a:prstGeom>
        </p:spPr>
      </p:pic>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dirty="0">
                <a:ln>
                  <a:noFill/>
                </a:ln>
                <a:solidFill>
                  <a:srgbClr val="0078D3"/>
                </a:solidFill>
                <a:effectLst/>
                <a:uLnTx/>
                <a:uFillTx/>
                <a:latin typeface="Segoe UI Semibold"/>
                <a:ea typeface="+mn-ea"/>
                <a:cs typeface="+mn-cs"/>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dirty="0">
                <a:ln>
                  <a:noFill/>
                </a:ln>
                <a:solidFill>
                  <a:srgbClr val="0078D3"/>
                </a:solidFill>
                <a:effectLst/>
                <a:uLnTx/>
                <a:uFillTx/>
                <a:latin typeface="Segoe UI Semibold"/>
                <a:ea typeface="+mn-ea"/>
                <a:cs typeface="+mn-cs"/>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dirty="0">
                <a:ln>
                  <a:noFill/>
                </a:ln>
                <a:solidFill>
                  <a:srgbClr val="0078D3"/>
                </a:solidFill>
                <a:effectLst/>
                <a:uLnTx/>
                <a:uFillTx/>
                <a:latin typeface="Segoe UI Semibold"/>
                <a:ea typeface="+mn-ea"/>
                <a:cs typeface="+mn-cs"/>
              </a:rPr>
              <a:t>A stadium</a:t>
            </a:r>
          </a:p>
        </p:txBody>
      </p:sp>
    </p:spTree>
    <p:custDataLst>
      <p:tags r:id="rId1"/>
    </p:custDataLst>
    <p:extLst>
      <p:ext uri="{BB962C8B-B14F-4D97-AF65-F5344CB8AC3E}">
        <p14:creationId xmlns:p14="http://schemas.microsoft.com/office/powerpoint/2010/main" val="22182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55995" y="620827"/>
            <a:ext cx="11306469" cy="403079"/>
          </a:xfrm>
        </p:spPr>
        <p:txBody>
          <a:bodyPr/>
          <a:lstStyle/>
          <a:p>
            <a:r>
              <a:rPr lang="en-US" sz="3529"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55995"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dirty="0">
                <a:ln>
                  <a:noFill/>
                </a:ln>
                <a:solidFill>
                  <a:srgbClr val="0078D3"/>
                </a:solidFill>
                <a:effectLst/>
                <a:uLnTx/>
                <a:uFillTx/>
                <a:latin typeface="Segoe UI Semibold"/>
                <a:ea typeface="+mn-ea"/>
                <a:cs typeface="+mn-cs"/>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144083"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dirty="0">
                <a:ln>
                  <a:noFill/>
                </a:ln>
                <a:solidFill>
                  <a:srgbClr val="0078D3"/>
                </a:solidFill>
                <a:effectLst/>
                <a:uLnTx/>
                <a:uFillTx/>
                <a:latin typeface="Segoe UI Semibold"/>
                <a:ea typeface="+mn-ea"/>
                <a:cs typeface="+mn-cs"/>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03152" y="4927710"/>
            <a:ext cx="3618381" cy="23805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dirty="0">
                <a:ln>
                  <a:noFill/>
                </a:ln>
                <a:solidFill>
                  <a:srgbClr val="0078D3"/>
                </a:solidFill>
                <a:effectLst/>
                <a:uLnTx/>
                <a:uFillTx/>
                <a:latin typeface="Segoe UI Semibold"/>
                <a:ea typeface="+mn-ea"/>
                <a:cs typeface="+mn-cs"/>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059193" y="2241549"/>
            <a:ext cx="3773878" cy="2241062"/>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2655" y="2252689"/>
            <a:ext cx="3778349" cy="2241062"/>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140924" y="2252688"/>
            <a:ext cx="3778348" cy="2241062"/>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587522" y="899160"/>
            <a:ext cx="11016957" cy="543108"/>
          </a:xfrm>
        </p:spPr>
        <p:txBody>
          <a:bodyPr/>
          <a:lstStyle/>
          <a:p>
            <a:r>
              <a:rPr lang="en-US" sz="3529" dirty="0">
                <a:solidFill>
                  <a:schemeClr val="bg1"/>
                </a:solidFill>
              </a:rPr>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675103" y="2403822"/>
            <a:ext cx="4790685" cy="2954655"/>
          </a:xfrm>
        </p:spPr>
        <p:txBody>
          <a:bodyPr/>
          <a:lstStyle/>
          <a:p>
            <a:pPr marL="404735" indent="-404735">
              <a:buClr>
                <a:schemeClr val="accent2"/>
              </a:buClr>
              <a:buFont typeface="Wingdings" panose="05000000000000000000" pitchFamily="2" charset="2"/>
              <a:buChar char=""/>
            </a:pPr>
            <a:r>
              <a:rPr lang="en-US" sz="2400" dirty="0">
                <a:solidFill>
                  <a:schemeClr val="bg1"/>
                </a:solidFill>
              </a:rPr>
              <a:t>Aligned to business priorities</a:t>
            </a:r>
          </a:p>
          <a:p>
            <a:pPr marL="404735" indent="-404735">
              <a:buClr>
                <a:schemeClr val="accent2"/>
              </a:buClr>
              <a:buFont typeface="Wingdings" panose="05000000000000000000" pitchFamily="2" charset="2"/>
              <a:buChar char=""/>
            </a:pPr>
            <a:r>
              <a:rPr lang="en-US" sz="2400" dirty="0">
                <a:solidFill>
                  <a:schemeClr val="bg1"/>
                </a:solidFill>
              </a:rPr>
              <a:t>Cloud-design considerations</a:t>
            </a:r>
          </a:p>
          <a:p>
            <a:pPr marL="404735" indent="-404735">
              <a:buClr>
                <a:schemeClr val="accent2"/>
              </a:buClr>
              <a:buFont typeface="Wingdings" panose="05000000000000000000" pitchFamily="2" charset="2"/>
              <a:buChar char=""/>
            </a:pPr>
            <a:r>
              <a:rPr lang="en-US" sz="2400" dirty="0">
                <a:solidFill>
                  <a:schemeClr val="bg1"/>
                </a:solidFill>
              </a:rPr>
              <a:t>Adapted for cloud operating model</a:t>
            </a:r>
          </a:p>
          <a:p>
            <a:pPr marL="404735" indent="-404735">
              <a:buClr>
                <a:schemeClr val="accent2"/>
              </a:buClr>
              <a:buFont typeface="Wingdings" panose="05000000000000000000" pitchFamily="2" charset="2"/>
              <a:buChar char=""/>
            </a:pPr>
            <a:r>
              <a:rPr lang="en-US" sz="2400" dirty="0">
                <a:solidFill>
                  <a:schemeClr val="bg1"/>
                </a:solidFill>
              </a:rPr>
              <a:t>Ready for cloud applications</a:t>
            </a:r>
          </a:p>
          <a:p>
            <a:pPr marL="404735" indent="-404735">
              <a:buClr>
                <a:schemeClr val="accent2"/>
              </a:buClr>
              <a:buFont typeface="Wingdings" panose="05000000000000000000" pitchFamily="2" charset="2"/>
              <a:buChar char=""/>
            </a:pPr>
            <a:r>
              <a:rPr lang="en-US" sz="2400" dirty="0">
                <a:solidFill>
                  <a:schemeClr val="bg1"/>
                </a:solidFill>
              </a:rPr>
              <a:t>Adaptable to grow and expand</a:t>
            </a:r>
          </a:p>
          <a:p>
            <a:pPr marL="404735" indent="-404735">
              <a:buClr>
                <a:schemeClr val="accent2"/>
              </a:buClr>
              <a:buFont typeface="Wingdings" panose="05000000000000000000" pitchFamily="2" charset="2"/>
              <a:buChar char=""/>
            </a:pPr>
            <a:r>
              <a:rPr lang="en-US" sz="2400" dirty="0">
                <a:solidFill>
                  <a:schemeClr val="bg1"/>
                </a:solidFill>
              </a:rPr>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775408" y="2416132"/>
            <a:ext cx="3280754" cy="29300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Agile</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Cutting-edge innovation</a:t>
            </a: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Secure</a:t>
            </a:r>
          </a:p>
        </p:txBody>
      </p:sp>
      <p:grpSp>
        <p:nvGrpSpPr>
          <p:cNvPr id="20" name="Group 19">
            <a:extLst>
              <a:ext uri="{FF2B5EF4-FFF2-40B4-BE49-F238E27FC236}">
                <a16:creationId xmlns:a16="http://schemas.microsoft.com/office/drawing/2014/main" id="{A8E534C8-0C70-4CB0-AE73-74127813E306}"/>
              </a:ext>
            </a:extLst>
          </p:cNvPr>
          <p:cNvGrpSpPr/>
          <p:nvPr/>
        </p:nvGrpSpPr>
        <p:grpSpPr>
          <a:xfrm>
            <a:off x="5184908" y="2403822"/>
            <a:ext cx="2703121" cy="2982002"/>
            <a:chOff x="4985230" y="2589261"/>
            <a:chExt cx="2703504" cy="2982425"/>
          </a:xfrm>
          <a:solidFill>
            <a:schemeClr val="accent1"/>
          </a:solidFill>
        </p:grpSpPr>
        <p:pic>
          <p:nvPicPr>
            <p:cNvPr id="17" name="Graphic 16" descr="Back">
              <a:extLst>
                <a:ext uri="{FF2B5EF4-FFF2-40B4-BE49-F238E27FC236}">
                  <a16:creationId xmlns:a16="http://schemas.microsoft.com/office/drawing/2014/main" id="{D3F9E236-24D5-4581-BE33-A2B5C341A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5231" y="2868183"/>
              <a:ext cx="2703503" cy="2703503"/>
            </a:xfrm>
            <a:prstGeom prst="rect">
              <a:avLst/>
            </a:prstGeom>
          </p:spPr>
        </p:pic>
        <p:pic>
          <p:nvPicPr>
            <p:cNvPr id="19" name="Graphic 18" descr="Back">
              <a:extLst>
                <a:ext uri="{FF2B5EF4-FFF2-40B4-BE49-F238E27FC236}">
                  <a16:creationId xmlns:a16="http://schemas.microsoft.com/office/drawing/2014/main" id="{70DC33BE-344D-4FB2-9BE6-12A8C0246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4985230" y="2589261"/>
              <a:ext cx="2703503" cy="2703503"/>
            </a:xfrm>
            <a:prstGeom prst="rect">
              <a:avLst/>
            </a:prstGeom>
          </p:spPr>
        </p:pic>
      </p:grpSp>
      <p:pic>
        <p:nvPicPr>
          <p:cNvPr id="6" name="Graphic 5" descr="Lights On">
            <a:extLst>
              <a:ext uri="{FF2B5EF4-FFF2-40B4-BE49-F238E27FC236}">
                <a16:creationId xmlns:a16="http://schemas.microsoft.com/office/drawing/2014/main" id="{B27CA9CF-E3F2-49AE-AB25-5733DC3D03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3475" y="3445069"/>
            <a:ext cx="914270" cy="914270"/>
          </a:xfrm>
          <a:prstGeom prst="rect">
            <a:avLst/>
          </a:prstGeom>
        </p:spPr>
      </p:pic>
      <p:pic>
        <p:nvPicPr>
          <p:cNvPr id="8" name="Graphic 7" descr="Shield Tick">
            <a:extLst>
              <a:ext uri="{FF2B5EF4-FFF2-40B4-BE49-F238E27FC236}">
                <a16:creationId xmlns:a16="http://schemas.microsoft.com/office/drawing/2014/main" id="{ACBE7895-339F-4501-836D-3C2DBC1916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73475" y="4673462"/>
            <a:ext cx="914270" cy="914270"/>
          </a:xfrm>
          <a:prstGeom prst="rect">
            <a:avLst/>
          </a:prstGeom>
        </p:spPr>
      </p:pic>
      <p:pic>
        <p:nvPicPr>
          <p:cNvPr id="10" name="Graphic 9" descr="Shuffle">
            <a:extLst>
              <a:ext uri="{FF2B5EF4-FFF2-40B4-BE49-F238E27FC236}">
                <a16:creationId xmlns:a16="http://schemas.microsoft.com/office/drawing/2014/main" id="{324195D1-4ED4-4A9A-AF28-903DE98E1D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3475" y="2216677"/>
            <a:ext cx="914270" cy="914270"/>
          </a:xfrm>
          <a:prstGeom prst="rect">
            <a:avLst/>
          </a:prstGeom>
        </p:spPr>
      </p:pic>
    </p:spTree>
    <p:custDataLst>
      <p:tags r:id="rId1"/>
    </p:custDataLst>
    <p:extLst>
      <p:ext uri="{BB962C8B-B14F-4D97-AF65-F5344CB8AC3E}">
        <p14:creationId xmlns:p14="http://schemas.microsoft.com/office/powerpoint/2010/main" val="361461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F2B536E-FD2C-4231-B64B-F25775727C62}"/>
              </a:ext>
            </a:extLst>
          </p:cNvPr>
          <p:cNvSpPr/>
          <p:nvPr/>
        </p:nvSpPr>
        <p:spPr bwMode="auto">
          <a:xfrm>
            <a:off x="3832014" y="1192213"/>
            <a:ext cx="8177424" cy="5353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BBCBACFF-F47D-4EB9-AFC3-9E0B6A2A7A9E}"/>
              </a:ext>
            </a:extLst>
          </p:cNvPr>
          <p:cNvSpPr>
            <a:spLocks noGrp="1"/>
          </p:cNvSpPr>
          <p:nvPr>
            <p:ph type="title"/>
          </p:nvPr>
        </p:nvSpPr>
        <p:spPr>
          <a:xfrm>
            <a:off x="455995" y="620428"/>
            <a:ext cx="11306469" cy="795089"/>
          </a:xfrm>
        </p:spPr>
        <p:txBody>
          <a:bodyPr/>
          <a:lstStyle/>
          <a:p>
            <a:r>
              <a:rPr lang="en-US" dirty="0"/>
              <a:t>Landing zones</a:t>
            </a:r>
            <a:br>
              <a:rPr lang="en-US" dirty="0"/>
            </a:br>
            <a:r>
              <a:rPr lang="en-US" dirty="0">
                <a:solidFill>
                  <a:schemeClr val="tx2"/>
                </a:solidFill>
              </a:rPr>
              <a:t>What is their purpose?</a:t>
            </a:r>
          </a:p>
        </p:txBody>
      </p:sp>
      <p:sp>
        <p:nvSpPr>
          <p:cNvPr id="8" name="Text Placeholder 7">
            <a:extLst>
              <a:ext uri="{FF2B5EF4-FFF2-40B4-BE49-F238E27FC236}">
                <a16:creationId xmlns:a16="http://schemas.microsoft.com/office/drawing/2014/main" id="{9AD4C2F2-BD77-4BCD-AF38-40805B594D73}"/>
              </a:ext>
            </a:extLst>
          </p:cNvPr>
          <p:cNvSpPr>
            <a:spLocks noGrp="1"/>
          </p:cNvSpPr>
          <p:nvPr>
            <p:ph type="body" sz="quarter" idx="10"/>
          </p:nvPr>
        </p:nvSpPr>
        <p:spPr>
          <a:xfrm>
            <a:off x="455995" y="1922586"/>
            <a:ext cx="3328927" cy="4924425"/>
          </a:xfrm>
        </p:spPr>
        <p:txBody>
          <a:bodyPr/>
          <a:lstStyle/>
          <a:p>
            <a:pPr marL="0" indent="0">
              <a:buNone/>
            </a:pPr>
            <a:r>
              <a:rPr lang="en-GB" sz="2000" dirty="0">
                <a:cs typeface="Segoe UI Semilight" panose="020B0402040204020203" pitchFamily="34" charset="0"/>
              </a:rPr>
              <a:t>The purpose of a “landing zone” is to ensure that when a workload lands on Azure, the pre-provisioned landing zone environment is already in place to manage your cloud estate.</a:t>
            </a:r>
          </a:p>
          <a:p>
            <a:pPr marL="0" indent="0">
              <a:buNone/>
            </a:pPr>
            <a:endParaRPr lang="en-GB" sz="2000" dirty="0">
              <a:cs typeface="Segoe UI Semilight" panose="020B0402040204020203" pitchFamily="34" charset="0"/>
            </a:endParaRPr>
          </a:p>
          <a:p>
            <a:pPr marL="0" indent="0">
              <a:buNone/>
            </a:pPr>
            <a:r>
              <a:rPr lang="en-GB" sz="2000" dirty="0">
                <a:cs typeface="Segoe UI Semilight" panose="020B0402040204020203" pitchFamily="34" charset="0"/>
              </a:rPr>
              <a:t>Landing zones ensure that your workload deployments </a:t>
            </a:r>
            <a:r>
              <a:rPr lang="en-GB" sz="2000" dirty="0">
                <a:solidFill>
                  <a:schemeClr val="tx2"/>
                </a:solidFill>
                <a:cs typeface="Segoe UI Semibold" panose="020B0702040204020203" pitchFamily="34" charset="0"/>
              </a:rPr>
              <a:t>have baked-in guardrails for agility and maintain compliance with enterprise security and governance </a:t>
            </a:r>
            <a:r>
              <a:rPr lang="en-GB" sz="2000" dirty="0">
                <a:solidFill>
                  <a:schemeClr val="tx2"/>
                </a:solidFill>
                <a:cs typeface="Segoe UI Semilight" panose="020B0402040204020203" pitchFamily="34" charset="0"/>
              </a:rPr>
              <a:t>requirements</a:t>
            </a:r>
            <a:r>
              <a:rPr lang="en-GB" sz="2000" dirty="0">
                <a:cs typeface="Segoe UI Semilight" panose="020B0402040204020203" pitchFamily="34" charset="0"/>
              </a:rPr>
              <a:t>.</a:t>
            </a:r>
          </a:p>
          <a:p>
            <a:pPr marL="0" indent="0">
              <a:buNone/>
            </a:pPr>
            <a:endParaRPr lang="en-US" sz="2000" dirty="0"/>
          </a:p>
        </p:txBody>
      </p:sp>
      <p:grpSp>
        <p:nvGrpSpPr>
          <p:cNvPr id="57" name="Group 56">
            <a:extLst>
              <a:ext uri="{FF2B5EF4-FFF2-40B4-BE49-F238E27FC236}">
                <a16:creationId xmlns:a16="http://schemas.microsoft.com/office/drawing/2014/main" id="{903547FC-49DC-4F92-B432-BF5C351E9935}"/>
              </a:ext>
            </a:extLst>
          </p:cNvPr>
          <p:cNvGrpSpPr/>
          <p:nvPr/>
        </p:nvGrpSpPr>
        <p:grpSpPr>
          <a:xfrm>
            <a:off x="3570122" y="1741336"/>
            <a:ext cx="8701208" cy="4744932"/>
            <a:chOff x="3544094" y="1708497"/>
            <a:chExt cx="8701208" cy="4744932"/>
          </a:xfrm>
        </p:grpSpPr>
        <p:sp>
          <p:nvSpPr>
            <p:cNvPr id="27" name="Rectangle 26">
              <a:extLst>
                <a:ext uri="{FF2B5EF4-FFF2-40B4-BE49-F238E27FC236}">
                  <a16:creationId xmlns:a16="http://schemas.microsoft.com/office/drawing/2014/main" id="{661E3FFA-026D-49D9-9D16-E9508304D2D8}"/>
                </a:ext>
              </a:extLst>
            </p:cNvPr>
            <p:cNvSpPr/>
            <p:nvPr/>
          </p:nvSpPr>
          <p:spPr bwMode="auto">
            <a:xfrm>
              <a:off x="5586232" y="1708497"/>
              <a:ext cx="4599490" cy="4635994"/>
            </a:xfrm>
            <a:prstGeom prst="rect">
              <a:avLst/>
            </a:prstGeom>
            <a:solidFill>
              <a:schemeClr val="bg1"/>
            </a:solidFill>
            <a:ln w="254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0"/>
                  </a:solidFill>
                  <a:effectLst/>
                  <a:uLnTx/>
                  <a:uFillTx/>
                  <a:latin typeface="Segoe UI Semibold"/>
                  <a:ea typeface="Segoe UI" pitchFamily="34" charset="0"/>
                  <a:cs typeface="Segoe UI" pitchFamily="34" charset="0"/>
                </a:rPr>
                <a:t>Landing Zone (Subscription)</a:t>
              </a:r>
            </a:p>
          </p:txBody>
        </p:sp>
        <p:sp>
          <p:nvSpPr>
            <p:cNvPr id="25" name="Rectangle 24">
              <a:extLst>
                <a:ext uri="{FF2B5EF4-FFF2-40B4-BE49-F238E27FC236}">
                  <a16:creationId xmlns:a16="http://schemas.microsoft.com/office/drawing/2014/main" id="{3A75E41F-6BBB-4022-A674-1DE896EB1F8C}"/>
                </a:ext>
              </a:extLst>
            </p:cNvPr>
            <p:cNvSpPr/>
            <p:nvPr/>
          </p:nvSpPr>
          <p:spPr bwMode="auto">
            <a:xfrm>
              <a:off x="5848902" y="3122451"/>
              <a:ext cx="4093751" cy="2299927"/>
            </a:xfrm>
            <a:prstGeom prst="rect">
              <a:avLst/>
            </a:prstGeom>
            <a:solidFill>
              <a:schemeClr val="accent6"/>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30D90F40-C2DA-44DD-877B-9550B3A14EDE}"/>
                </a:ext>
              </a:extLst>
            </p:cNvPr>
            <p:cNvSpPr/>
            <p:nvPr/>
          </p:nvSpPr>
          <p:spPr bwMode="auto">
            <a:xfrm rot="16200000">
              <a:off x="5781556" y="3579651"/>
              <a:ext cx="904406"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Application</a:t>
              </a:r>
            </a:p>
          </p:txBody>
        </p:sp>
        <p:sp>
          <p:nvSpPr>
            <p:cNvPr id="12" name="Rectangle 11">
              <a:extLst>
                <a:ext uri="{FF2B5EF4-FFF2-40B4-BE49-F238E27FC236}">
                  <a16:creationId xmlns:a16="http://schemas.microsoft.com/office/drawing/2014/main" id="{0BCF2FF3-110C-4E7D-BB9E-93A93EDE0CCF}"/>
                </a:ext>
              </a:extLst>
            </p:cNvPr>
            <p:cNvSpPr/>
            <p:nvPr/>
          </p:nvSpPr>
          <p:spPr bwMode="auto">
            <a:xfrm rot="16200000">
              <a:off x="6406589" y="3579651"/>
              <a:ext cx="904406"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Application</a:t>
              </a:r>
            </a:p>
          </p:txBody>
        </p:sp>
        <p:sp>
          <p:nvSpPr>
            <p:cNvPr id="13" name="Rectangle 12">
              <a:extLst>
                <a:ext uri="{FF2B5EF4-FFF2-40B4-BE49-F238E27FC236}">
                  <a16:creationId xmlns:a16="http://schemas.microsoft.com/office/drawing/2014/main" id="{D13D3714-C19D-49B9-A50E-A125B79BB452}"/>
                </a:ext>
              </a:extLst>
            </p:cNvPr>
            <p:cNvSpPr/>
            <p:nvPr/>
          </p:nvSpPr>
          <p:spPr bwMode="auto">
            <a:xfrm rot="16200000">
              <a:off x="7043197" y="3579651"/>
              <a:ext cx="904406"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Application</a:t>
              </a:r>
            </a:p>
          </p:txBody>
        </p:sp>
        <p:sp>
          <p:nvSpPr>
            <p:cNvPr id="14" name="Rectangle 13">
              <a:extLst>
                <a:ext uri="{FF2B5EF4-FFF2-40B4-BE49-F238E27FC236}">
                  <a16:creationId xmlns:a16="http://schemas.microsoft.com/office/drawing/2014/main" id="{91C764C5-391C-45EE-9655-B7B124BA36B6}"/>
                </a:ext>
              </a:extLst>
            </p:cNvPr>
            <p:cNvSpPr/>
            <p:nvPr/>
          </p:nvSpPr>
          <p:spPr bwMode="auto">
            <a:xfrm>
              <a:off x="7882361" y="3340788"/>
              <a:ext cx="1904034" cy="1969278"/>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Application</a:t>
              </a:r>
            </a:p>
          </p:txBody>
        </p:sp>
        <p:grpSp>
          <p:nvGrpSpPr>
            <p:cNvPr id="39" name="Group 38">
              <a:extLst>
                <a:ext uri="{FF2B5EF4-FFF2-40B4-BE49-F238E27FC236}">
                  <a16:creationId xmlns:a16="http://schemas.microsoft.com/office/drawing/2014/main" id="{7F25CB38-9077-4845-A4B7-75A6F4157767}"/>
                </a:ext>
              </a:extLst>
            </p:cNvPr>
            <p:cNvGrpSpPr/>
            <p:nvPr/>
          </p:nvGrpSpPr>
          <p:grpSpPr>
            <a:xfrm>
              <a:off x="8119643" y="3676094"/>
              <a:ext cx="1429471" cy="1475642"/>
              <a:chOff x="8119643" y="3563061"/>
              <a:chExt cx="1429471" cy="1475642"/>
            </a:xfrm>
          </p:grpSpPr>
          <p:sp>
            <p:nvSpPr>
              <p:cNvPr id="15" name="Rectangle 14">
                <a:extLst>
                  <a:ext uri="{FF2B5EF4-FFF2-40B4-BE49-F238E27FC236}">
                    <a16:creationId xmlns:a16="http://schemas.microsoft.com/office/drawing/2014/main" id="{889ADCA6-39B2-4275-9CA8-FCB0D8619246}"/>
                  </a:ext>
                </a:extLst>
              </p:cNvPr>
              <p:cNvSpPr/>
              <p:nvPr/>
            </p:nvSpPr>
            <p:spPr bwMode="auto">
              <a:xfrm>
                <a:off x="8119643" y="3563061"/>
                <a:ext cx="1429471"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 Resources</a:t>
                </a:r>
                <a:b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(VM, DB, Storage)</a:t>
                </a:r>
              </a:p>
            </p:txBody>
          </p:sp>
          <p:grpSp>
            <p:nvGrpSpPr>
              <p:cNvPr id="38" name="Group 37">
                <a:extLst>
                  <a:ext uri="{FF2B5EF4-FFF2-40B4-BE49-F238E27FC236}">
                    <a16:creationId xmlns:a16="http://schemas.microsoft.com/office/drawing/2014/main" id="{CC3E6668-647E-4931-A84C-E992ED6281AD}"/>
                  </a:ext>
                </a:extLst>
              </p:cNvPr>
              <p:cNvGrpSpPr/>
              <p:nvPr/>
            </p:nvGrpSpPr>
            <p:grpSpPr>
              <a:xfrm>
                <a:off x="8119643" y="4038169"/>
                <a:ext cx="1429471" cy="299022"/>
                <a:chOff x="8198736" y="4206667"/>
                <a:chExt cx="1312758" cy="299022"/>
              </a:xfrm>
            </p:grpSpPr>
            <p:sp>
              <p:nvSpPr>
                <p:cNvPr id="16" name="Rectangle 15">
                  <a:extLst>
                    <a:ext uri="{FF2B5EF4-FFF2-40B4-BE49-F238E27FC236}">
                      <a16:creationId xmlns:a16="http://schemas.microsoft.com/office/drawing/2014/main" id="{8803059A-7F16-4E33-ABEF-C1300733FDF5}"/>
                    </a:ext>
                  </a:extLst>
                </p:cNvPr>
                <p:cNvSpPr/>
                <p:nvPr/>
              </p:nvSpPr>
              <p:spPr bwMode="auto">
                <a:xfrm>
                  <a:off x="8198736" y="4206667"/>
                  <a:ext cx="630819"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IAM</a:t>
                  </a:r>
                </a:p>
              </p:txBody>
            </p:sp>
            <p:sp>
              <p:nvSpPr>
                <p:cNvPr id="17" name="Rectangle 16">
                  <a:extLst>
                    <a:ext uri="{FF2B5EF4-FFF2-40B4-BE49-F238E27FC236}">
                      <a16:creationId xmlns:a16="http://schemas.microsoft.com/office/drawing/2014/main" id="{A988D809-7D3E-41DC-BE32-9314425FAF50}"/>
                    </a:ext>
                  </a:extLst>
                </p:cNvPr>
                <p:cNvSpPr/>
                <p:nvPr/>
              </p:nvSpPr>
              <p:spPr bwMode="auto">
                <a:xfrm>
                  <a:off x="8880675" y="4206667"/>
                  <a:ext cx="630819"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Policy</a:t>
                  </a:r>
                </a:p>
              </p:txBody>
            </p:sp>
          </p:grpSp>
          <p:sp>
            <p:nvSpPr>
              <p:cNvPr id="18" name="Rectangle 17">
                <a:extLst>
                  <a:ext uri="{FF2B5EF4-FFF2-40B4-BE49-F238E27FC236}">
                    <a16:creationId xmlns:a16="http://schemas.microsoft.com/office/drawing/2014/main" id="{40B31BCC-351F-466E-B4FF-109F67A8EA5F}"/>
                  </a:ext>
                </a:extLst>
              </p:cNvPr>
              <p:cNvSpPr/>
              <p:nvPr/>
            </p:nvSpPr>
            <p:spPr bwMode="auto">
              <a:xfrm>
                <a:off x="8119643" y="4388925"/>
                <a:ext cx="1429471"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Keys</a:t>
                </a:r>
              </a:p>
            </p:txBody>
          </p:sp>
          <p:sp>
            <p:nvSpPr>
              <p:cNvPr id="19" name="Rectangle 18">
                <a:extLst>
                  <a:ext uri="{FF2B5EF4-FFF2-40B4-BE49-F238E27FC236}">
                    <a16:creationId xmlns:a16="http://schemas.microsoft.com/office/drawing/2014/main" id="{468EE904-00DB-4582-B883-B68291C03ED8}"/>
                  </a:ext>
                </a:extLst>
              </p:cNvPr>
              <p:cNvSpPr/>
              <p:nvPr/>
            </p:nvSpPr>
            <p:spPr bwMode="auto">
              <a:xfrm>
                <a:off x="8119643" y="4739681"/>
                <a:ext cx="1429471"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Monitor</a:t>
                </a:r>
              </a:p>
            </p:txBody>
          </p:sp>
        </p:grpSp>
        <p:sp>
          <p:nvSpPr>
            <p:cNvPr id="20" name="Rectangle 19">
              <a:extLst>
                <a:ext uri="{FF2B5EF4-FFF2-40B4-BE49-F238E27FC236}">
                  <a16:creationId xmlns:a16="http://schemas.microsoft.com/office/drawing/2014/main" id="{13DE14E4-4EB6-4F08-9485-B805E51AC81E}"/>
                </a:ext>
              </a:extLst>
            </p:cNvPr>
            <p:cNvSpPr/>
            <p:nvPr/>
          </p:nvSpPr>
          <p:spPr bwMode="auto">
            <a:xfrm>
              <a:off x="7922873" y="2453810"/>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Management &amp; Monitoring</a:t>
              </a:r>
            </a:p>
          </p:txBody>
        </p:sp>
        <p:sp>
          <p:nvSpPr>
            <p:cNvPr id="21" name="Rectangle 20">
              <a:extLst>
                <a:ext uri="{FF2B5EF4-FFF2-40B4-BE49-F238E27FC236}">
                  <a16:creationId xmlns:a16="http://schemas.microsoft.com/office/drawing/2014/main" id="{59E25FD6-DC27-4896-A189-04D861AB1856}"/>
                </a:ext>
              </a:extLst>
            </p:cNvPr>
            <p:cNvSpPr/>
            <p:nvPr/>
          </p:nvSpPr>
          <p:spPr bwMode="auto">
            <a:xfrm>
              <a:off x="5848902" y="2453810"/>
              <a:ext cx="2019780" cy="182880"/>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IAM</a:t>
              </a:r>
            </a:p>
          </p:txBody>
        </p:sp>
        <p:sp>
          <p:nvSpPr>
            <p:cNvPr id="22" name="Rectangle 21">
              <a:extLst>
                <a:ext uri="{FF2B5EF4-FFF2-40B4-BE49-F238E27FC236}">
                  <a16:creationId xmlns:a16="http://schemas.microsoft.com/office/drawing/2014/main" id="{2E8AA458-18FD-406C-878C-BF2FB2AC329A}"/>
                </a:ext>
              </a:extLst>
            </p:cNvPr>
            <p:cNvSpPr/>
            <p:nvPr/>
          </p:nvSpPr>
          <p:spPr bwMode="auto">
            <a:xfrm>
              <a:off x="5848902" y="2688468"/>
              <a:ext cx="2019780" cy="182880"/>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Policy</a:t>
              </a:r>
            </a:p>
          </p:txBody>
        </p:sp>
        <p:sp>
          <p:nvSpPr>
            <p:cNvPr id="23" name="Rectangle 22">
              <a:extLst>
                <a:ext uri="{FF2B5EF4-FFF2-40B4-BE49-F238E27FC236}">
                  <a16:creationId xmlns:a16="http://schemas.microsoft.com/office/drawing/2014/main" id="{14553D1E-3F43-421B-8968-B95C3CF3D1E8}"/>
                </a:ext>
              </a:extLst>
            </p:cNvPr>
            <p:cNvSpPr/>
            <p:nvPr/>
          </p:nvSpPr>
          <p:spPr bwMode="auto">
            <a:xfrm>
              <a:off x="7922873" y="5648423"/>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Networking</a:t>
              </a:r>
            </a:p>
          </p:txBody>
        </p:sp>
        <p:sp>
          <p:nvSpPr>
            <p:cNvPr id="24" name="Rectangle 23">
              <a:extLst>
                <a:ext uri="{FF2B5EF4-FFF2-40B4-BE49-F238E27FC236}">
                  <a16:creationId xmlns:a16="http://schemas.microsoft.com/office/drawing/2014/main" id="{E8554540-4756-4F7F-9A90-71EEE8225A71}"/>
                </a:ext>
              </a:extLst>
            </p:cNvPr>
            <p:cNvSpPr/>
            <p:nvPr/>
          </p:nvSpPr>
          <p:spPr bwMode="auto">
            <a:xfrm>
              <a:off x="5848902" y="5648423"/>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Shared Services</a:t>
              </a:r>
            </a:p>
          </p:txBody>
        </p:sp>
        <p:sp>
          <p:nvSpPr>
            <p:cNvPr id="28" name="Rectangle 27">
              <a:extLst>
                <a:ext uri="{FF2B5EF4-FFF2-40B4-BE49-F238E27FC236}">
                  <a16:creationId xmlns:a16="http://schemas.microsoft.com/office/drawing/2014/main" id="{00C7DD6D-E3C0-412C-B110-CB1DD46B2633}"/>
                </a:ext>
              </a:extLst>
            </p:cNvPr>
            <p:cNvSpPr/>
            <p:nvPr/>
          </p:nvSpPr>
          <p:spPr bwMode="auto">
            <a:xfrm rot="16200000">
              <a:off x="4850006" y="3676344"/>
              <a:ext cx="146304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Cost Management</a:t>
              </a:r>
            </a:p>
          </p:txBody>
        </p:sp>
        <p:sp>
          <p:nvSpPr>
            <p:cNvPr id="29" name="Rectangle 28">
              <a:extLst>
                <a:ext uri="{FF2B5EF4-FFF2-40B4-BE49-F238E27FC236}">
                  <a16:creationId xmlns:a16="http://schemas.microsoft.com/office/drawing/2014/main" id="{C8644D72-3D21-4A2F-99A6-A2BC7BF4C815}"/>
                </a:ext>
              </a:extLst>
            </p:cNvPr>
            <p:cNvSpPr/>
            <p:nvPr/>
          </p:nvSpPr>
          <p:spPr bwMode="auto">
            <a:xfrm rot="16200000">
              <a:off x="4850009" y="5241250"/>
              <a:ext cx="146304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Monitor</a:t>
              </a:r>
            </a:p>
          </p:txBody>
        </p:sp>
        <p:sp>
          <p:nvSpPr>
            <p:cNvPr id="30" name="Rectangle 29">
              <a:extLst>
                <a:ext uri="{FF2B5EF4-FFF2-40B4-BE49-F238E27FC236}">
                  <a16:creationId xmlns:a16="http://schemas.microsoft.com/office/drawing/2014/main" id="{9A657DAE-4386-4B3C-9969-02CCBA67865E}"/>
                </a:ext>
              </a:extLst>
            </p:cNvPr>
            <p:cNvSpPr/>
            <p:nvPr/>
          </p:nvSpPr>
          <p:spPr bwMode="auto">
            <a:xfrm>
              <a:off x="6393722" y="6173824"/>
              <a:ext cx="147496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Network Watcher</a:t>
              </a:r>
            </a:p>
          </p:txBody>
        </p:sp>
        <p:sp>
          <p:nvSpPr>
            <p:cNvPr id="31" name="Rectangle 30">
              <a:extLst>
                <a:ext uri="{FF2B5EF4-FFF2-40B4-BE49-F238E27FC236}">
                  <a16:creationId xmlns:a16="http://schemas.microsoft.com/office/drawing/2014/main" id="{A44423EF-9F96-43AE-B8AA-7421B31B514B}"/>
                </a:ext>
              </a:extLst>
            </p:cNvPr>
            <p:cNvSpPr/>
            <p:nvPr/>
          </p:nvSpPr>
          <p:spPr bwMode="auto">
            <a:xfrm>
              <a:off x="7922873" y="6173824"/>
              <a:ext cx="147496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Security Center</a:t>
              </a:r>
            </a:p>
          </p:txBody>
        </p:sp>
        <p:sp>
          <p:nvSpPr>
            <p:cNvPr id="32" name="TextBox 31">
              <a:extLst>
                <a:ext uri="{FF2B5EF4-FFF2-40B4-BE49-F238E27FC236}">
                  <a16:creationId xmlns:a16="http://schemas.microsoft.com/office/drawing/2014/main" id="{F7CCEE5A-3B89-477A-A245-ECC9ABE4FB6F}"/>
                </a:ext>
              </a:extLst>
            </p:cNvPr>
            <p:cNvSpPr txBox="1"/>
            <p:nvPr/>
          </p:nvSpPr>
          <p:spPr>
            <a:xfrm>
              <a:off x="3544094" y="2021739"/>
              <a:ext cx="1811438" cy="58631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Roles e.g. NetOps, SecOps, DevOps</a:t>
              </a:r>
            </a:p>
          </p:txBody>
        </p:sp>
        <p:sp>
          <p:nvSpPr>
            <p:cNvPr id="33" name="TextBox 32">
              <a:extLst>
                <a:ext uri="{FF2B5EF4-FFF2-40B4-BE49-F238E27FC236}">
                  <a16:creationId xmlns:a16="http://schemas.microsoft.com/office/drawing/2014/main" id="{888E774A-06BF-47B8-8DD9-77D8555D0ADE}"/>
                </a:ext>
              </a:extLst>
            </p:cNvPr>
            <p:cNvSpPr txBox="1"/>
            <p:nvPr/>
          </p:nvSpPr>
          <p:spPr>
            <a:xfrm>
              <a:off x="3832014" y="2655135"/>
              <a:ext cx="1523518" cy="1176476"/>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Subscription Policy e.g. allowed resource providers</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Encryption at-rest</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No Public IP</a:t>
              </a:r>
            </a:p>
          </p:txBody>
        </p:sp>
        <p:sp>
          <p:nvSpPr>
            <p:cNvPr id="34" name="TextBox 33">
              <a:extLst>
                <a:ext uri="{FF2B5EF4-FFF2-40B4-BE49-F238E27FC236}">
                  <a16:creationId xmlns:a16="http://schemas.microsoft.com/office/drawing/2014/main" id="{D916F648-C9C2-4E6D-811A-8AC5DD761365}"/>
                </a:ext>
              </a:extLst>
            </p:cNvPr>
            <p:cNvSpPr txBox="1"/>
            <p:nvPr/>
          </p:nvSpPr>
          <p:spPr>
            <a:xfrm>
              <a:off x="3832014" y="5453187"/>
              <a:ext cx="1523518" cy="731739"/>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Shared Services e.g. Active Directory (IaaS)</a:t>
              </a:r>
            </a:p>
          </p:txBody>
        </p:sp>
        <p:sp>
          <p:nvSpPr>
            <p:cNvPr id="35" name="TextBox 34">
              <a:extLst>
                <a:ext uri="{FF2B5EF4-FFF2-40B4-BE49-F238E27FC236}">
                  <a16:creationId xmlns:a16="http://schemas.microsoft.com/office/drawing/2014/main" id="{E9A000C4-6F2F-48BF-8DFD-C132DA2BBB6A}"/>
                </a:ext>
              </a:extLst>
            </p:cNvPr>
            <p:cNvSpPr txBox="1"/>
            <p:nvPr/>
          </p:nvSpPr>
          <p:spPr>
            <a:xfrm>
              <a:off x="10194481" y="5422378"/>
              <a:ext cx="2050821" cy="1031051"/>
            </a:xfrm>
            <a:prstGeom prst="rect">
              <a:avLst/>
            </a:prstGeom>
            <a:noFill/>
          </p:spPr>
          <p:txBody>
            <a:bodyPr wrap="square" lIns="182880" tIns="146304" rIns="182880" bIns="146304" rtlCol="0">
              <a:spAutoFit/>
            </a:bodyPr>
            <a:lstStyle/>
            <a:p>
              <a:pPr marL="228600" marR="0" lvl="0" indent="-2286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Inbound and Outbound</a:t>
              </a:r>
            </a:p>
            <a:p>
              <a:pPr marL="228600" marR="0" lvl="0" indent="-2286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Corp Connectivity</a:t>
              </a:r>
            </a:p>
            <a:p>
              <a:pPr marL="228600" marR="0" lvl="0" indent="-2286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Intra and Inter Landing Zone</a:t>
              </a:r>
            </a:p>
          </p:txBody>
        </p:sp>
        <p:sp>
          <p:nvSpPr>
            <p:cNvPr id="36" name="TextBox 35">
              <a:extLst>
                <a:ext uri="{FF2B5EF4-FFF2-40B4-BE49-F238E27FC236}">
                  <a16:creationId xmlns:a16="http://schemas.microsoft.com/office/drawing/2014/main" id="{228D173E-207E-4EAC-9866-C0787CD7D395}"/>
                </a:ext>
              </a:extLst>
            </p:cNvPr>
            <p:cNvSpPr txBox="1"/>
            <p:nvPr/>
          </p:nvSpPr>
          <p:spPr>
            <a:xfrm>
              <a:off x="10194482" y="4087885"/>
              <a:ext cx="1811438" cy="4408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Application Template</a:t>
              </a:r>
            </a:p>
          </p:txBody>
        </p:sp>
        <p:sp>
          <p:nvSpPr>
            <p:cNvPr id="37" name="TextBox 36">
              <a:extLst>
                <a:ext uri="{FF2B5EF4-FFF2-40B4-BE49-F238E27FC236}">
                  <a16:creationId xmlns:a16="http://schemas.microsoft.com/office/drawing/2014/main" id="{B34E1C9E-3E7E-4EE7-824E-3E17A5A12F17}"/>
                </a:ext>
              </a:extLst>
            </p:cNvPr>
            <p:cNvSpPr txBox="1"/>
            <p:nvPr/>
          </p:nvSpPr>
          <p:spPr>
            <a:xfrm>
              <a:off x="10194482" y="2343049"/>
              <a:ext cx="1811438" cy="66325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Metrics, Logs, and Alerts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Security Center</a:t>
              </a:r>
            </a:p>
          </p:txBody>
        </p:sp>
        <p:cxnSp>
          <p:nvCxnSpPr>
            <p:cNvPr id="43" name="Straight Connector 42">
              <a:extLst>
                <a:ext uri="{FF2B5EF4-FFF2-40B4-BE49-F238E27FC236}">
                  <a16:creationId xmlns:a16="http://schemas.microsoft.com/office/drawing/2014/main" id="{30DA6218-C113-4A41-968D-29AED93627EF}"/>
                </a:ext>
              </a:extLst>
            </p:cNvPr>
            <p:cNvCxnSpPr>
              <a:cxnSpLocks/>
            </p:cNvCxnSpPr>
            <p:nvPr/>
          </p:nvCxnSpPr>
          <p:spPr>
            <a:xfrm>
              <a:off x="9416005" y="4300713"/>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7BC765-D193-45CA-94F1-72DFE483D341}"/>
                </a:ext>
              </a:extLst>
            </p:cNvPr>
            <p:cNvCxnSpPr>
              <a:cxnSpLocks/>
            </p:cNvCxnSpPr>
            <p:nvPr/>
          </p:nvCxnSpPr>
          <p:spPr>
            <a:xfrm>
              <a:off x="9416005" y="5857508"/>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44A0661-C22D-4D95-9B51-FA11B12CF2CD}"/>
                </a:ext>
              </a:extLst>
            </p:cNvPr>
            <p:cNvCxnSpPr>
              <a:cxnSpLocks/>
            </p:cNvCxnSpPr>
            <p:nvPr/>
          </p:nvCxnSpPr>
          <p:spPr>
            <a:xfrm>
              <a:off x="9873205" y="2674470"/>
              <a:ext cx="4572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30B3B24F-7187-4B79-A079-3855F44D2F5F}"/>
                </a:ext>
              </a:extLst>
            </p:cNvPr>
            <p:cNvCxnSpPr>
              <a:cxnSpLocks/>
            </p:cNvCxnSpPr>
            <p:nvPr/>
          </p:nvCxnSpPr>
          <p:spPr>
            <a:xfrm>
              <a:off x="5281663" y="2336879"/>
              <a:ext cx="1003390" cy="208371"/>
            </a:xfrm>
            <a:prstGeom prst="bentConnector3">
              <a:avLst>
                <a:gd name="adj1" fmla="val 19431"/>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568BCC9-F75A-4442-BFFF-4091077D4F4F}"/>
                </a:ext>
              </a:extLst>
            </p:cNvPr>
            <p:cNvCxnSpPr>
              <a:cxnSpLocks/>
            </p:cNvCxnSpPr>
            <p:nvPr/>
          </p:nvCxnSpPr>
          <p:spPr>
            <a:xfrm flipV="1">
              <a:off x="5281663" y="2778911"/>
              <a:ext cx="1003390" cy="208371"/>
            </a:xfrm>
            <a:prstGeom prst="bentConnector3">
              <a:avLst>
                <a:gd name="adj1" fmla="val 19431"/>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837991-01F5-4200-86F3-8FB30662284A}"/>
                </a:ext>
              </a:extLst>
            </p:cNvPr>
            <p:cNvCxnSpPr>
              <a:cxnSpLocks/>
            </p:cNvCxnSpPr>
            <p:nvPr/>
          </p:nvCxnSpPr>
          <p:spPr>
            <a:xfrm>
              <a:off x="5281663" y="5937022"/>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90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529" b="1" dirty="0"/>
              <a:t>Azure Landing Zones | Design Areas</a:t>
            </a:r>
            <a:endParaRPr lang="en-GB" sz="3529" b="1" dirty="0"/>
          </a:p>
        </p:txBody>
      </p:sp>
      <p:grpSp>
        <p:nvGrpSpPr>
          <p:cNvPr id="79" name="Group 78">
            <a:extLst>
              <a:ext uri="{FF2B5EF4-FFF2-40B4-BE49-F238E27FC236}">
                <a16:creationId xmlns:a16="http://schemas.microsoft.com/office/drawing/2014/main" id="{57463D30-36B0-4403-8BAA-BB336B2919E2}"/>
              </a:ext>
            </a:extLst>
          </p:cNvPr>
          <p:cNvGrpSpPr/>
          <p:nvPr/>
        </p:nvGrpSpPr>
        <p:grpSpPr>
          <a:xfrm>
            <a:off x="662300" y="1656876"/>
            <a:ext cx="2935271" cy="914729"/>
            <a:chOff x="786558" y="1658010"/>
            <a:chExt cx="2935687" cy="914859"/>
          </a:xfrm>
        </p:grpSpPr>
        <p:sp>
          <p:nvSpPr>
            <p:cNvPr id="6" name="Freeform: Shape 5">
              <a:extLst>
                <a:ext uri="{FF2B5EF4-FFF2-40B4-BE49-F238E27FC236}">
                  <a16:creationId xmlns:a16="http://schemas.microsoft.com/office/drawing/2014/main" id="{67148B4F-CC90-47BC-A272-66F92EDC0F51}"/>
                </a:ext>
              </a:extLst>
            </p:cNvPr>
            <p:cNvSpPr/>
            <p:nvPr/>
          </p:nvSpPr>
          <p:spPr>
            <a:xfrm>
              <a:off x="1927741" y="1658010"/>
              <a:ext cx="179450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Enterprise </a:t>
              </a:r>
              <a:r>
                <a:rPr kumimoji="0" lang="en-US"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Enrollment</a:t>
              </a:r>
            </a:p>
          </p:txBody>
        </p:sp>
        <p:grpSp>
          <p:nvGrpSpPr>
            <p:cNvPr id="31" name="Graphic 29" descr="Users">
              <a:extLst>
                <a:ext uri="{FF2B5EF4-FFF2-40B4-BE49-F238E27FC236}">
                  <a16:creationId xmlns:a16="http://schemas.microsoft.com/office/drawing/2014/main" id="{18CCFF7E-041E-4E9F-B958-A29A6CBEE4AC}"/>
                </a:ext>
              </a:extLst>
            </p:cNvPr>
            <p:cNvGrpSpPr/>
            <p:nvPr/>
          </p:nvGrpSpPr>
          <p:grpSpPr>
            <a:xfrm>
              <a:off x="786558" y="1865885"/>
              <a:ext cx="800099" cy="499109"/>
              <a:chOff x="786558" y="1865655"/>
              <a:chExt cx="800099" cy="499109"/>
            </a:xfrm>
            <a:solidFill>
              <a:srgbClr val="50E6FF"/>
            </a:solidFill>
          </p:grpSpPr>
          <p:sp>
            <p:nvSpPr>
              <p:cNvPr id="32" name="Freeform: Shape 31">
                <a:extLst>
                  <a:ext uri="{FF2B5EF4-FFF2-40B4-BE49-F238E27FC236}">
                    <a16:creationId xmlns:a16="http://schemas.microsoft.com/office/drawing/2014/main" id="{EC3F0D3E-DA6E-4741-AD96-90406B1B1350}"/>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F6ADBA8D-A533-4A38-8DDC-EE6D1ABDA0B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9FB6C853-C23D-4FE1-BB2D-F22C5019E24E}"/>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94BA865F-B104-4B19-8C5B-CA2DBDE73D7A}"/>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A7667D8-DAD9-49EC-984A-DD13A6EBE4A1}"/>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7386E252-9397-4319-A144-E4E694D8644C}"/>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70689299-D4C8-4040-A553-74EB68B01F30}"/>
              </a:ext>
            </a:extLst>
          </p:cNvPr>
          <p:cNvGrpSpPr/>
          <p:nvPr/>
        </p:nvGrpSpPr>
        <p:grpSpPr>
          <a:xfrm>
            <a:off x="2786672" y="3389938"/>
            <a:ext cx="3257105" cy="914729"/>
            <a:chOff x="826628" y="3339529"/>
            <a:chExt cx="3257567" cy="914859"/>
          </a:xfrm>
        </p:grpSpPr>
        <p:sp>
          <p:nvSpPr>
            <p:cNvPr id="16" name="Freeform: Shape 15">
              <a:extLst>
                <a:ext uri="{FF2B5EF4-FFF2-40B4-BE49-F238E27FC236}">
                  <a16:creationId xmlns:a16="http://schemas.microsoft.com/office/drawing/2014/main" id="{29A55AA1-3FF8-4E87-A50B-34340159DED5}"/>
                </a:ext>
              </a:extLst>
            </p:cNvPr>
            <p:cNvSpPr/>
            <p:nvPr/>
          </p:nvSpPr>
          <p:spPr>
            <a:xfrm>
              <a:off x="1927741" y="3339529"/>
              <a:ext cx="21564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Network Topology &amp; Connectivity</a:t>
              </a:r>
              <a:endParaRPr kumimoji="0" lang="en-US"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pic>
          <p:nvPicPr>
            <p:cNvPr id="39" name="Graphic 38" descr="Network">
              <a:extLst>
                <a:ext uri="{FF2B5EF4-FFF2-40B4-BE49-F238E27FC236}">
                  <a16:creationId xmlns:a16="http://schemas.microsoft.com/office/drawing/2014/main" id="{FAEA2C92-07B5-4AAB-BF7C-6F20BC691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28" y="3339758"/>
              <a:ext cx="914400" cy="914400"/>
            </a:xfrm>
            <a:prstGeom prst="rect">
              <a:avLst/>
            </a:prstGeom>
          </p:spPr>
        </p:pic>
      </p:grpSp>
      <p:grpSp>
        <p:nvGrpSpPr>
          <p:cNvPr id="82" name="Group 81">
            <a:extLst>
              <a:ext uri="{FF2B5EF4-FFF2-40B4-BE49-F238E27FC236}">
                <a16:creationId xmlns:a16="http://schemas.microsoft.com/office/drawing/2014/main" id="{FFB511D9-FE61-466F-BD33-FC308739FCBA}"/>
              </a:ext>
            </a:extLst>
          </p:cNvPr>
          <p:cNvGrpSpPr/>
          <p:nvPr/>
        </p:nvGrpSpPr>
        <p:grpSpPr>
          <a:xfrm>
            <a:off x="4721447" y="1656876"/>
            <a:ext cx="2860233" cy="914729"/>
            <a:chOff x="4545929" y="1683442"/>
            <a:chExt cx="2860639" cy="914859"/>
          </a:xfrm>
        </p:grpSpPr>
        <p:sp>
          <p:nvSpPr>
            <p:cNvPr id="10" name="Freeform: Shape 9">
              <a:extLst>
                <a:ext uri="{FF2B5EF4-FFF2-40B4-BE49-F238E27FC236}">
                  <a16:creationId xmlns:a16="http://schemas.microsoft.com/office/drawing/2014/main" id="{0E9F97F5-25A4-413C-BE0F-7717664DB111}"/>
                </a:ext>
              </a:extLst>
            </p:cNvPr>
            <p:cNvSpPr/>
            <p:nvPr/>
          </p:nvSpPr>
          <p:spPr>
            <a:xfrm>
              <a:off x="5570842" y="1683442"/>
              <a:ext cx="1835726"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Identity</a:t>
              </a:r>
              <a:endParaRPr kumimoji="0" lang="en-US"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grpSp>
          <p:nvGrpSpPr>
            <p:cNvPr id="44" name="Graphic 42" descr="Employee badge">
              <a:extLst>
                <a:ext uri="{FF2B5EF4-FFF2-40B4-BE49-F238E27FC236}">
                  <a16:creationId xmlns:a16="http://schemas.microsoft.com/office/drawing/2014/main" id="{0A94D652-7BB2-4871-A257-5343C2F8DA8B}"/>
                </a:ext>
              </a:extLst>
            </p:cNvPr>
            <p:cNvGrpSpPr/>
            <p:nvPr/>
          </p:nvGrpSpPr>
          <p:grpSpPr>
            <a:xfrm>
              <a:off x="4545929" y="1817021"/>
              <a:ext cx="762000" cy="647700"/>
              <a:chOff x="5715000" y="3105150"/>
              <a:chExt cx="762000" cy="647700"/>
            </a:xfrm>
            <a:solidFill>
              <a:srgbClr val="50E6FF"/>
            </a:solidFill>
          </p:grpSpPr>
          <p:sp>
            <p:nvSpPr>
              <p:cNvPr id="45" name="Freeform: Shape 44">
                <a:extLst>
                  <a:ext uri="{FF2B5EF4-FFF2-40B4-BE49-F238E27FC236}">
                    <a16:creationId xmlns:a16="http://schemas.microsoft.com/office/drawing/2014/main" id="{72F37D20-A7E3-4813-8DC4-766536FD01E0}"/>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7852214-CFBC-4F83-8647-8331AA2C4573}"/>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CCF5E964-C448-4A43-89A7-8611DA3F5BBF}"/>
              </a:ext>
            </a:extLst>
          </p:cNvPr>
          <p:cNvGrpSpPr/>
          <p:nvPr/>
        </p:nvGrpSpPr>
        <p:grpSpPr>
          <a:xfrm>
            <a:off x="8517858" y="5122770"/>
            <a:ext cx="2573601" cy="914729"/>
            <a:chOff x="8388201" y="5174559"/>
            <a:chExt cx="2573966" cy="914859"/>
          </a:xfrm>
        </p:grpSpPr>
        <p:sp>
          <p:nvSpPr>
            <p:cNvPr id="19" name="Freeform: Shape 18">
              <a:extLst>
                <a:ext uri="{FF2B5EF4-FFF2-40B4-BE49-F238E27FC236}">
                  <a16:creationId xmlns:a16="http://schemas.microsoft.com/office/drawing/2014/main" id="{270A49C1-7A77-42A3-8F45-BC6E5CA69C5F}"/>
                </a:ext>
              </a:extLst>
            </p:cNvPr>
            <p:cNvSpPr/>
            <p:nvPr/>
          </p:nvSpPr>
          <p:spPr>
            <a:xfrm>
              <a:off x="9270613" y="5174559"/>
              <a:ext cx="16915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Operations baseline</a:t>
              </a:r>
              <a:endParaRPr kumimoji="0" lang="en-US"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grpSp>
          <p:nvGrpSpPr>
            <p:cNvPr id="49" name="Graphic 47" descr="Checklist">
              <a:extLst>
                <a:ext uri="{FF2B5EF4-FFF2-40B4-BE49-F238E27FC236}">
                  <a16:creationId xmlns:a16="http://schemas.microsoft.com/office/drawing/2014/main" id="{500D82D7-5226-4A55-A1D2-332ADDC2F426}"/>
                </a:ext>
              </a:extLst>
            </p:cNvPr>
            <p:cNvGrpSpPr/>
            <p:nvPr/>
          </p:nvGrpSpPr>
          <p:grpSpPr>
            <a:xfrm>
              <a:off x="8388201" y="5250988"/>
              <a:ext cx="590550" cy="762000"/>
              <a:chOff x="5800725" y="3048000"/>
              <a:chExt cx="590550" cy="762000"/>
            </a:xfrm>
            <a:solidFill>
              <a:srgbClr val="0078D4"/>
            </a:solidFill>
          </p:grpSpPr>
          <p:sp>
            <p:nvSpPr>
              <p:cNvPr id="50" name="Freeform: Shape 49">
                <a:extLst>
                  <a:ext uri="{FF2B5EF4-FFF2-40B4-BE49-F238E27FC236}">
                    <a16:creationId xmlns:a16="http://schemas.microsoft.com/office/drawing/2014/main" id="{552AA662-37C6-4C14-8AF4-D3022E7C11F6}"/>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78D3"/>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50CD74D-390A-48DE-8BC7-AEB7F48666E3}"/>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78D3"/>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30A1A25-2523-419D-9C7B-516B4CCD211B}"/>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78D3"/>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B088B6D4-B64C-406D-98A0-0BCA069FCDC1}"/>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78D3"/>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B426EBC1-F266-489F-8BFE-7BECF3BD247A}"/>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78D3"/>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879D34A6-ADB7-440B-B6A6-44328B0EB85A}"/>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D8AB3B8A-9022-47FB-BDBC-16E47C54AAF8}"/>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34EA752-07F7-46DC-BC31-1C711138282C}"/>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EC6DC7F-5D19-4AED-A343-81960031CAA1}"/>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7F0F1AEB-0D1B-4E4D-A93E-0972D3A2FB24}"/>
              </a:ext>
            </a:extLst>
          </p:cNvPr>
          <p:cNvGrpSpPr/>
          <p:nvPr/>
        </p:nvGrpSpPr>
        <p:grpSpPr>
          <a:xfrm>
            <a:off x="4650379" y="5122770"/>
            <a:ext cx="2731069" cy="914729"/>
            <a:chOff x="4673564" y="5131268"/>
            <a:chExt cx="2731457" cy="914859"/>
          </a:xfrm>
        </p:grpSpPr>
        <p:sp>
          <p:nvSpPr>
            <p:cNvPr id="28" name="Freeform: Shape 27">
              <a:extLst>
                <a:ext uri="{FF2B5EF4-FFF2-40B4-BE49-F238E27FC236}">
                  <a16:creationId xmlns:a16="http://schemas.microsoft.com/office/drawing/2014/main" id="{7E73562D-747E-406E-B738-745EEA3BE7F0}"/>
                </a:ext>
              </a:extLst>
            </p:cNvPr>
            <p:cNvSpPr/>
            <p:nvPr/>
          </p:nvSpPr>
          <p:spPr>
            <a:xfrm>
              <a:off x="5570842" y="5131268"/>
              <a:ext cx="183417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Deployment options</a:t>
              </a:r>
              <a:endParaRPr kumimoji="0" lang="en-US"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grpSp>
          <p:nvGrpSpPr>
            <p:cNvPr id="61" name="Graphic 59" descr="Gears">
              <a:extLst>
                <a:ext uri="{FF2B5EF4-FFF2-40B4-BE49-F238E27FC236}">
                  <a16:creationId xmlns:a16="http://schemas.microsoft.com/office/drawing/2014/main" id="{6CAE210E-1106-44C9-BC35-43D80E146F4A}"/>
                </a:ext>
              </a:extLst>
            </p:cNvPr>
            <p:cNvGrpSpPr/>
            <p:nvPr/>
          </p:nvGrpSpPr>
          <p:grpSpPr>
            <a:xfrm>
              <a:off x="4673564" y="5212936"/>
              <a:ext cx="621030" cy="751522"/>
              <a:chOff x="5687896" y="3077456"/>
              <a:chExt cx="621030" cy="751522"/>
            </a:xfrm>
            <a:solidFill>
              <a:srgbClr val="50E6FF"/>
            </a:solidFill>
          </p:grpSpPr>
          <p:sp>
            <p:nvSpPr>
              <p:cNvPr id="62" name="Freeform: Shape 61">
                <a:extLst>
                  <a:ext uri="{FF2B5EF4-FFF2-40B4-BE49-F238E27FC236}">
                    <a16:creationId xmlns:a16="http://schemas.microsoft.com/office/drawing/2014/main" id="{D1358A91-AC12-47BD-B825-E5C07E367BD4}"/>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17E21CB-EC10-483C-BE9E-33ECE600DEA0}"/>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84" name="Group 83">
            <a:extLst>
              <a:ext uri="{FF2B5EF4-FFF2-40B4-BE49-F238E27FC236}">
                <a16:creationId xmlns:a16="http://schemas.microsoft.com/office/drawing/2014/main" id="{B0FE24C8-FC46-48C3-8BBE-DC4F96223FF5}"/>
              </a:ext>
            </a:extLst>
          </p:cNvPr>
          <p:cNvGrpSpPr/>
          <p:nvPr/>
        </p:nvGrpSpPr>
        <p:grpSpPr>
          <a:xfrm>
            <a:off x="8343656" y="1656876"/>
            <a:ext cx="3262345" cy="914729"/>
            <a:chOff x="4523092" y="3395186"/>
            <a:chExt cx="3262808" cy="914859"/>
          </a:xfrm>
        </p:grpSpPr>
        <p:sp>
          <p:nvSpPr>
            <p:cNvPr id="13" name="Freeform: Shape 12">
              <a:extLst>
                <a:ext uri="{FF2B5EF4-FFF2-40B4-BE49-F238E27FC236}">
                  <a16:creationId xmlns:a16="http://schemas.microsoft.com/office/drawing/2014/main" id="{50C5E317-B554-4675-97E9-4250150392D9}"/>
                </a:ext>
              </a:extLst>
            </p:cNvPr>
            <p:cNvSpPr/>
            <p:nvPr/>
          </p:nvSpPr>
          <p:spPr>
            <a:xfrm>
              <a:off x="5570842" y="3395186"/>
              <a:ext cx="2215058"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Resource Organization</a:t>
              </a:r>
              <a:endParaRPr kumimoji="0" lang="en-US"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grpSp>
          <p:nvGrpSpPr>
            <p:cNvPr id="66" name="Graphic 64" descr="Management">
              <a:extLst>
                <a:ext uri="{FF2B5EF4-FFF2-40B4-BE49-F238E27FC236}">
                  <a16:creationId xmlns:a16="http://schemas.microsoft.com/office/drawing/2014/main" id="{88B04A66-CFBB-4212-BB4F-BEF63BC3E819}"/>
                </a:ext>
              </a:extLst>
            </p:cNvPr>
            <p:cNvGrpSpPr/>
            <p:nvPr/>
          </p:nvGrpSpPr>
          <p:grpSpPr>
            <a:xfrm>
              <a:off x="4523092" y="3395415"/>
              <a:ext cx="914400" cy="914400"/>
              <a:chOff x="8245227" y="1627530"/>
              <a:chExt cx="914400" cy="914400"/>
            </a:xfrm>
          </p:grpSpPr>
          <p:sp>
            <p:nvSpPr>
              <p:cNvPr id="67" name="Freeform: Shape 66">
                <a:extLst>
                  <a:ext uri="{FF2B5EF4-FFF2-40B4-BE49-F238E27FC236}">
                    <a16:creationId xmlns:a16="http://schemas.microsoft.com/office/drawing/2014/main" id="{D29409F5-1AE1-422A-8623-E3FFF7859FD4}"/>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3C05C57-CB99-4B68-80D8-5BF182FECA18}"/>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1194EBC-E9F3-4174-B73D-83C26EA8B1EB}"/>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1860760-65DB-4CC8-90E2-9970616032FB}"/>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2A88BB1A-0219-4504-B193-4431BC50A8FD}"/>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1698C571-0932-49A3-9C7A-DC85CE9B084F}"/>
              </a:ext>
            </a:extLst>
          </p:cNvPr>
          <p:cNvGrpSpPr/>
          <p:nvPr/>
        </p:nvGrpSpPr>
        <p:grpSpPr>
          <a:xfrm>
            <a:off x="6978377" y="3389707"/>
            <a:ext cx="3434746" cy="914729"/>
            <a:chOff x="8296069" y="3344842"/>
            <a:chExt cx="3435233" cy="914859"/>
          </a:xfrm>
        </p:grpSpPr>
        <p:sp>
          <p:nvSpPr>
            <p:cNvPr id="22" name="Freeform: Shape 21">
              <a:extLst>
                <a:ext uri="{FF2B5EF4-FFF2-40B4-BE49-F238E27FC236}">
                  <a16:creationId xmlns:a16="http://schemas.microsoft.com/office/drawing/2014/main" id="{A07B8442-89F7-4B44-BABE-A6FD6E13A817}"/>
                </a:ext>
              </a:extLst>
            </p:cNvPr>
            <p:cNvSpPr/>
            <p:nvPr/>
          </p:nvSpPr>
          <p:spPr>
            <a:xfrm>
              <a:off x="9270613" y="3344842"/>
              <a:ext cx="246068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US"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Business Continuity &amp; Disaster Recovery</a:t>
              </a:r>
            </a:p>
          </p:txBody>
        </p:sp>
        <p:grpSp>
          <p:nvGrpSpPr>
            <p:cNvPr id="74" name="Graphic 72" descr="Lightning">
              <a:extLst>
                <a:ext uri="{FF2B5EF4-FFF2-40B4-BE49-F238E27FC236}">
                  <a16:creationId xmlns:a16="http://schemas.microsoft.com/office/drawing/2014/main" id="{E54F5B4B-49F6-4BBE-807A-E85445499DAE}"/>
                </a:ext>
              </a:extLst>
            </p:cNvPr>
            <p:cNvGrpSpPr/>
            <p:nvPr/>
          </p:nvGrpSpPr>
          <p:grpSpPr>
            <a:xfrm>
              <a:off x="8296069" y="3487816"/>
              <a:ext cx="650779" cy="628910"/>
              <a:chOff x="8376450" y="3527728"/>
              <a:chExt cx="650779" cy="628910"/>
            </a:xfrm>
            <a:solidFill>
              <a:srgbClr val="50E6FF"/>
            </a:solidFill>
          </p:grpSpPr>
          <p:sp>
            <p:nvSpPr>
              <p:cNvPr id="75" name="Freeform: Shape 74">
                <a:extLst>
                  <a:ext uri="{FF2B5EF4-FFF2-40B4-BE49-F238E27FC236}">
                    <a16:creationId xmlns:a16="http://schemas.microsoft.com/office/drawing/2014/main" id="{707F90E0-6AFC-4745-B0C7-0B4BFAC98BE8}"/>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7184EA8-74D7-4332-A0AA-C6F52C23A874}"/>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D3EBF0AC-AD29-4C1C-B106-EABE394A9270}"/>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4E5326D-B7C9-4635-A323-391A43167779}"/>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6ADC2E05-F12A-4B13-85CC-D0BB27B752C4}"/>
              </a:ext>
            </a:extLst>
          </p:cNvPr>
          <p:cNvGrpSpPr/>
          <p:nvPr/>
        </p:nvGrpSpPr>
        <p:grpSpPr>
          <a:xfrm>
            <a:off x="605158" y="5108361"/>
            <a:ext cx="3231041" cy="914729"/>
            <a:chOff x="617292" y="5210297"/>
            <a:chExt cx="3295830" cy="933071"/>
          </a:xfrm>
        </p:grpSpPr>
        <p:sp>
          <p:nvSpPr>
            <p:cNvPr id="25" name="Freeform: Shape 24">
              <a:extLst>
                <a:ext uri="{FF2B5EF4-FFF2-40B4-BE49-F238E27FC236}">
                  <a16:creationId xmlns:a16="http://schemas.microsoft.com/office/drawing/2014/main" id="{F1764D3F-ECEF-4F38-AD6F-2A1D458C6682}"/>
                </a:ext>
              </a:extLst>
            </p:cNvPr>
            <p:cNvSpPr/>
            <p:nvPr/>
          </p:nvSpPr>
          <p:spPr>
            <a:xfrm>
              <a:off x="1713739" y="5210297"/>
              <a:ext cx="2199383"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Governance disciplines</a:t>
              </a:r>
              <a:endParaRPr kumimoji="0" lang="en-US" sz="1961"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grpSp>
          <p:nvGrpSpPr>
            <p:cNvPr id="89" name="Graphic 87" descr="Map compass">
              <a:extLst>
                <a:ext uri="{FF2B5EF4-FFF2-40B4-BE49-F238E27FC236}">
                  <a16:creationId xmlns:a16="http://schemas.microsoft.com/office/drawing/2014/main" id="{FBF23E67-3EE5-43C8-9534-066BBA3D7ED0}"/>
                </a:ext>
              </a:extLst>
            </p:cNvPr>
            <p:cNvGrpSpPr/>
            <p:nvPr/>
          </p:nvGrpSpPr>
          <p:grpSpPr>
            <a:xfrm>
              <a:off x="617292" y="5210531"/>
              <a:ext cx="932603" cy="932603"/>
              <a:chOff x="359586" y="3932986"/>
              <a:chExt cx="914400" cy="914400"/>
            </a:xfrm>
          </p:grpSpPr>
          <p:sp>
            <p:nvSpPr>
              <p:cNvPr id="90" name="Freeform: Shape 89">
                <a:extLst>
                  <a:ext uri="{FF2B5EF4-FFF2-40B4-BE49-F238E27FC236}">
                    <a16:creationId xmlns:a16="http://schemas.microsoft.com/office/drawing/2014/main" id="{8ECE76D2-C837-49A0-9ED2-856C45ED6F78}"/>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chemeClr val="accent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51E72D7-D906-4216-86C7-0F9DAE21760F}"/>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6D42168-B963-4CD0-8A7F-E8402BC346E6}"/>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489ACF6E-7861-47F9-B1CD-CD583EE7A6BC}"/>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399081F5-40FA-41C3-ACFA-2A1FED3B7264}"/>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spTree>
    <p:custDataLst>
      <p:tags r:id="rId1"/>
    </p:custDataLst>
    <p:extLst>
      <p:ext uri="{BB962C8B-B14F-4D97-AF65-F5344CB8AC3E}">
        <p14:creationId xmlns:p14="http://schemas.microsoft.com/office/powerpoint/2010/main" val="2832182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C8E403-3B62-43E2-8E60-07199A0FFCA7}"/>
              </a:ext>
            </a:extLst>
          </p:cNvPr>
          <p:cNvSpPr txBox="1">
            <a:spLocks/>
          </p:cNvSpPr>
          <p:nvPr/>
        </p:nvSpPr>
        <p:spPr>
          <a:xfrm>
            <a:off x="605399" y="706193"/>
            <a:ext cx="11303917" cy="813704"/>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529" b="1" i="0" u="none" strike="noStrike" kern="1200" cap="none" spc="-49" normalizeH="0" baseline="0" noProof="0" dirty="0">
                <a:ln w="3175">
                  <a:noFill/>
                </a:ln>
                <a:solidFill>
                  <a:srgbClr val="000000"/>
                </a:solidFill>
                <a:effectLst/>
                <a:uLnTx/>
                <a:uFillTx/>
                <a:latin typeface="Segoe UI Semibold"/>
                <a:ea typeface="+mn-ea"/>
                <a:cs typeface="Segoe UI" pitchFamily="34" charset="0"/>
              </a:rPr>
              <a:t>How do we get started?</a:t>
            </a:r>
          </a:p>
        </p:txBody>
      </p:sp>
      <p:grpSp>
        <p:nvGrpSpPr>
          <p:cNvPr id="19" name="Group 18">
            <a:extLst>
              <a:ext uri="{FF2B5EF4-FFF2-40B4-BE49-F238E27FC236}">
                <a16:creationId xmlns:a16="http://schemas.microsoft.com/office/drawing/2014/main" id="{549AE63F-1ECD-4512-B823-34DC18A25AAB}"/>
              </a:ext>
            </a:extLst>
          </p:cNvPr>
          <p:cNvGrpSpPr/>
          <p:nvPr/>
        </p:nvGrpSpPr>
        <p:grpSpPr>
          <a:xfrm>
            <a:off x="2858586" y="1750244"/>
            <a:ext cx="3030718" cy="1764216"/>
            <a:chOff x="874455" y="2252677"/>
            <a:chExt cx="3091490" cy="1799592"/>
          </a:xfrm>
        </p:grpSpPr>
        <p:sp>
          <p:nvSpPr>
            <p:cNvPr id="7" name="L-Shape 6">
              <a:extLst>
                <a:ext uri="{FF2B5EF4-FFF2-40B4-BE49-F238E27FC236}">
                  <a16:creationId xmlns:a16="http://schemas.microsoft.com/office/drawing/2014/main" id="{04C659B8-809B-4213-B950-0F1A7827239B}"/>
                </a:ext>
              </a:extLst>
            </p:cNvPr>
            <p:cNvSpPr/>
            <p:nvPr/>
          </p:nvSpPr>
          <p:spPr>
            <a:xfrm rot="5400000">
              <a:off x="1471900" y="1655232"/>
              <a:ext cx="1799592" cy="2994481"/>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pl-PL"/>
            </a:p>
          </p:txBody>
        </p:sp>
        <p:sp>
          <p:nvSpPr>
            <p:cNvPr id="9" name="Isosceles Triangle 8">
              <a:extLst>
                <a:ext uri="{FF2B5EF4-FFF2-40B4-BE49-F238E27FC236}">
                  <a16:creationId xmlns:a16="http://schemas.microsoft.com/office/drawing/2014/main" id="{4151699E-8E66-4990-8679-6B13FC5C769C}"/>
                </a:ext>
              </a:extLst>
            </p:cNvPr>
            <p:cNvSpPr/>
            <p:nvPr/>
          </p:nvSpPr>
          <p:spPr>
            <a:xfrm rot="10800000">
              <a:off x="1271311" y="2642391"/>
              <a:ext cx="510081" cy="510081"/>
            </a:xfrm>
            <a:prstGeom prst="triangle">
              <a:avLst>
                <a:gd name="adj" fmla="val 100000"/>
              </a:avLst>
            </a:prstGeom>
            <a:solidFill>
              <a:srgbClr val="0078D3"/>
            </a:solidFill>
          </p:spPr>
          <p:style>
            <a:lnRef idx="2">
              <a:schemeClr val="accent4">
                <a:hueOff val="-259584"/>
                <a:satOff val="0"/>
                <a:lumOff val="6078"/>
                <a:alphaOff val="0"/>
              </a:schemeClr>
            </a:lnRef>
            <a:fillRef idx="1">
              <a:schemeClr val="accent4">
                <a:hueOff val="-259584"/>
                <a:satOff val="0"/>
                <a:lumOff val="6078"/>
                <a:alphaOff val="0"/>
              </a:schemeClr>
            </a:fillRef>
            <a:effectRef idx="0">
              <a:schemeClr val="accent4">
                <a:hueOff val="-259584"/>
                <a:satOff val="0"/>
                <a:lumOff val="6078"/>
                <a:alphaOff val="0"/>
              </a:schemeClr>
            </a:effectRef>
            <a:fontRef idx="minor">
              <a:schemeClr val="lt1"/>
            </a:fontRef>
          </p:style>
          <p:txBody>
            <a:bodyPr/>
            <a:lstStyle/>
            <a:p>
              <a:endParaRPr lang="pl-PL"/>
            </a:p>
          </p:txBody>
        </p:sp>
        <p:sp>
          <p:nvSpPr>
            <p:cNvPr id="16" name="Freeform: Shape 15">
              <a:extLst>
                <a:ext uri="{FF2B5EF4-FFF2-40B4-BE49-F238E27FC236}">
                  <a16:creationId xmlns:a16="http://schemas.microsoft.com/office/drawing/2014/main" id="{2CC5A194-8DA5-44CB-AF53-2E29AAF625FB}"/>
                </a:ext>
              </a:extLst>
            </p:cNvPr>
            <p:cNvSpPr/>
            <p:nvPr/>
          </p:nvSpPr>
          <p:spPr>
            <a:xfrm>
              <a:off x="1748315" y="2948259"/>
              <a:ext cx="2217630"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745"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Platform Development Velocity</a:t>
              </a:r>
              <a:endParaRPr kumimoji="0" lang="en-US" sz="2745"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F410AC72-ACE3-4500-B80B-F25958ED0B64}"/>
              </a:ext>
            </a:extLst>
          </p:cNvPr>
          <p:cNvGrpSpPr/>
          <p:nvPr/>
        </p:nvGrpSpPr>
        <p:grpSpPr>
          <a:xfrm>
            <a:off x="6096000" y="3514460"/>
            <a:ext cx="2935616" cy="1764216"/>
            <a:chOff x="8031147" y="4052269"/>
            <a:chExt cx="2994481" cy="1799592"/>
          </a:xfrm>
        </p:grpSpPr>
        <p:sp>
          <p:nvSpPr>
            <p:cNvPr id="12" name="Isosceles Triangle 11">
              <a:extLst>
                <a:ext uri="{FF2B5EF4-FFF2-40B4-BE49-F238E27FC236}">
                  <a16:creationId xmlns:a16="http://schemas.microsoft.com/office/drawing/2014/main" id="{EB40B185-FCDB-4CBD-8036-14A418EEB088}"/>
                </a:ext>
              </a:extLst>
            </p:cNvPr>
            <p:cNvSpPr/>
            <p:nvPr/>
          </p:nvSpPr>
          <p:spPr>
            <a:xfrm>
              <a:off x="10108703" y="4952064"/>
              <a:ext cx="510081" cy="510081"/>
            </a:xfrm>
            <a:prstGeom prst="triangle">
              <a:avLst>
                <a:gd name="adj" fmla="val 100000"/>
              </a:avLst>
            </a:prstGeom>
            <a:solidFill>
              <a:srgbClr val="50E6FF"/>
            </a:solidFill>
          </p:spPr>
          <p:style>
            <a:lnRef idx="2">
              <a:schemeClr val="accent4">
                <a:hueOff val="-778751"/>
                <a:satOff val="0"/>
                <a:lumOff val="18235"/>
                <a:alphaOff val="0"/>
              </a:schemeClr>
            </a:lnRef>
            <a:fillRef idx="1">
              <a:schemeClr val="accent4">
                <a:hueOff val="-778751"/>
                <a:satOff val="0"/>
                <a:lumOff val="18235"/>
                <a:alphaOff val="0"/>
              </a:schemeClr>
            </a:fillRef>
            <a:effectRef idx="0">
              <a:schemeClr val="accent4">
                <a:hueOff val="-778751"/>
                <a:satOff val="0"/>
                <a:lumOff val="18235"/>
                <a:alphaOff val="0"/>
              </a:schemeClr>
            </a:effectRef>
            <a:fontRef idx="minor">
              <a:schemeClr val="lt1"/>
            </a:fontRef>
          </p:style>
          <p:txBody>
            <a:bodyPr/>
            <a:lstStyle/>
            <a:p>
              <a:endParaRPr lang="pl-PL"/>
            </a:p>
          </p:txBody>
        </p:sp>
        <p:sp>
          <p:nvSpPr>
            <p:cNvPr id="13" name="L-Shape 12">
              <a:extLst>
                <a:ext uri="{FF2B5EF4-FFF2-40B4-BE49-F238E27FC236}">
                  <a16:creationId xmlns:a16="http://schemas.microsoft.com/office/drawing/2014/main" id="{19CD44DA-D315-46EF-B8EB-9A8C8E184F67}"/>
                </a:ext>
              </a:extLst>
            </p:cNvPr>
            <p:cNvSpPr/>
            <p:nvPr/>
          </p:nvSpPr>
          <p:spPr>
            <a:xfrm rot="16200000">
              <a:off x="8628592" y="3454824"/>
              <a:ext cx="1799592" cy="2994481"/>
            </a:xfrm>
            <a:prstGeom prst="corner">
              <a:avLst>
                <a:gd name="adj1" fmla="val 16120"/>
                <a:gd name="adj2" fmla="val 16110"/>
              </a:avLst>
            </a:prstGeom>
          </p:spPr>
          <p:style>
            <a:lnRef idx="2">
              <a:schemeClr val="accent4">
                <a:hueOff val="-1038335"/>
                <a:satOff val="0"/>
                <a:lumOff val="24313"/>
                <a:alphaOff val="0"/>
              </a:schemeClr>
            </a:lnRef>
            <a:fillRef idx="1">
              <a:schemeClr val="accent4">
                <a:hueOff val="-1038335"/>
                <a:satOff val="0"/>
                <a:lumOff val="24313"/>
                <a:alphaOff val="0"/>
              </a:schemeClr>
            </a:fillRef>
            <a:effectRef idx="0">
              <a:schemeClr val="accent4">
                <a:hueOff val="-1038335"/>
                <a:satOff val="0"/>
                <a:lumOff val="24313"/>
                <a:alphaOff val="0"/>
              </a:schemeClr>
            </a:effectRef>
            <a:fontRef idx="minor">
              <a:schemeClr val="lt1"/>
            </a:fontRef>
          </p:style>
          <p:txBody>
            <a:bodyPr/>
            <a:lstStyle/>
            <a:p>
              <a:endParaRPr lang="pl-PL"/>
            </a:p>
          </p:txBody>
        </p:sp>
        <p:sp>
          <p:nvSpPr>
            <p:cNvPr id="18" name="Freeform: Shape 17">
              <a:extLst>
                <a:ext uri="{FF2B5EF4-FFF2-40B4-BE49-F238E27FC236}">
                  <a16:creationId xmlns:a16="http://schemas.microsoft.com/office/drawing/2014/main" id="{9EC2CF23-D9FE-421E-B29F-F920CD1BFBB7}"/>
                </a:ext>
              </a:extLst>
            </p:cNvPr>
            <p:cNvSpPr/>
            <p:nvPr/>
          </p:nvSpPr>
          <p:spPr>
            <a:xfrm>
              <a:off x="8031148" y="4257397"/>
              <a:ext cx="2505718"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745"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Cloud Operating Model</a:t>
              </a:r>
              <a:endParaRPr kumimoji="0" lang="en-US" sz="2745"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7733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accel="50000" decel="50000" fill="hold" nodeType="withEffect">
                                  <p:stCondLst>
                                    <p:cond delay="0"/>
                                  </p:stCondLst>
                                  <p:childTnLst>
                                    <p:animMotion origin="layout" path="M -2.8772E-6 -4.82524E-6 L -0.20053 0.30777 " pathEditMode="relative" rAng="0" ptsTypes="AA">
                                      <p:cBhvr>
                                        <p:cTn id="9" dur="2000" spd="-100000" fill="hold"/>
                                        <p:tgtEl>
                                          <p:spTgt spid="19"/>
                                        </p:tgtEl>
                                        <p:attrNameLst>
                                          <p:attrName>ppt_x</p:attrName>
                                          <p:attrName>ppt_y</p:attrName>
                                        </p:attrNameLst>
                                      </p:cBhvr>
                                      <p:rCtr x="-10033" y="15388"/>
                                    </p:animMotion>
                                  </p:childTnLst>
                                </p:cTn>
                              </p:par>
                            </p:childTnLst>
                          </p:cTn>
                        </p:par>
                        <p:par>
                          <p:cTn id="10" fill="hold">
                            <p:stCondLst>
                              <p:cond delay="2000"/>
                            </p:stCondLst>
                            <p:childTnLst>
                              <p:par>
                                <p:cTn id="11" presetID="10" presetClass="entr" presetSubtype="0" fill="hold" nodeType="after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accel="50000" decel="50000" fill="hold" nodeType="withEffect">
                                  <p:stCondLst>
                                    <p:cond delay="1000"/>
                                  </p:stCondLst>
                                  <p:childTnLst>
                                    <p:animMotion origin="layout" path="M -2.73424E-6 -1.13028E-6 L 0.17833 -0.28234 " pathEditMode="relative" rAng="0" ptsTypes="AA">
                                      <p:cBhvr>
                                        <p:cTn id="15" dur="2000" spd="-100000" fill="hold"/>
                                        <p:tgtEl>
                                          <p:spTgt spid="20"/>
                                        </p:tgtEl>
                                        <p:attrNameLst>
                                          <p:attrName>ppt_x</p:attrName>
                                          <p:attrName>ppt_y</p:attrName>
                                        </p:attrNameLst>
                                      </p:cBhvr>
                                      <p:rCtr x="8910" y="-141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589045" y="2450992"/>
            <a:ext cx="3618174" cy="1952842"/>
          </a:xfrm>
        </p:spPr>
        <p:txBody>
          <a:bodyPr/>
          <a:lstStyle/>
          <a:p>
            <a:r>
              <a:rPr lang="en-US" dirty="0">
                <a:solidFill>
                  <a:schemeClr val="bg1"/>
                </a:solidFill>
              </a:rPr>
              <a:t>How to get started?</a:t>
            </a:r>
            <a:br>
              <a:rPr lang="en-US" dirty="0"/>
            </a:br>
            <a:r>
              <a:rPr lang="en-US" sz="2745" i="1" dirty="0">
                <a:solidFill>
                  <a:schemeClr val="accent2"/>
                </a:solidFill>
              </a:rPr>
              <a:t>Platform Development Velocity</a:t>
            </a:r>
            <a:endParaRPr lang="en-US" i="1" dirty="0">
              <a:solidFill>
                <a:schemeClr val="accent2"/>
              </a:solidFill>
            </a:endParaRPr>
          </a:p>
        </p:txBody>
      </p:sp>
      <p:pic>
        <p:nvPicPr>
          <p:cNvPr id="7" name="Graphic 6" descr="Badge Question Mark">
            <a:extLst>
              <a:ext uri="{FF2B5EF4-FFF2-40B4-BE49-F238E27FC236}">
                <a16:creationId xmlns:a16="http://schemas.microsoft.com/office/drawing/2014/main" id="{37D8D8E5-23DF-45C3-8B10-A271DF940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3478" y="455382"/>
            <a:ext cx="1193937" cy="1193937"/>
          </a:xfrm>
          <a:prstGeom prst="rect">
            <a:avLst/>
          </a:prstGeom>
        </p:spPr>
      </p:pic>
      <p:grpSp>
        <p:nvGrpSpPr>
          <p:cNvPr id="25" name="Group 24">
            <a:extLst>
              <a:ext uri="{FF2B5EF4-FFF2-40B4-BE49-F238E27FC236}">
                <a16:creationId xmlns:a16="http://schemas.microsoft.com/office/drawing/2014/main" id="{DA1A76BD-2327-4BA8-BE88-1F84C1C27758}"/>
              </a:ext>
            </a:extLst>
          </p:cNvPr>
          <p:cNvGrpSpPr/>
          <p:nvPr/>
        </p:nvGrpSpPr>
        <p:grpSpPr>
          <a:xfrm>
            <a:off x="5336385" y="394590"/>
            <a:ext cx="5835358" cy="3239626"/>
            <a:chOff x="5023516" y="508459"/>
            <a:chExt cx="5836186" cy="3240085"/>
          </a:xfrm>
        </p:grpSpPr>
        <p:sp>
          <p:nvSpPr>
            <p:cNvPr id="9" name="Freeform: Shape 8">
              <a:extLst>
                <a:ext uri="{FF2B5EF4-FFF2-40B4-BE49-F238E27FC236}">
                  <a16:creationId xmlns:a16="http://schemas.microsoft.com/office/drawing/2014/main" id="{6B9295C8-0148-4A48-8D2E-AA14977F099A}"/>
                </a:ext>
              </a:extLst>
            </p:cNvPr>
            <p:cNvSpPr/>
            <p:nvPr/>
          </p:nvSpPr>
          <p:spPr>
            <a:xfrm>
              <a:off x="5023516" y="1488421"/>
              <a:ext cx="2560320" cy="128016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marL="0" marR="0" lvl="0" indent="0" algn="ctr" defTabSz="2044308"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a:ea typeface="+mn-ea"/>
                  <a:cs typeface="+mn-cs"/>
                </a:rPr>
                <a:t>Iterative implementation</a:t>
              </a:r>
            </a:p>
          </p:txBody>
        </p:sp>
        <p:sp>
          <p:nvSpPr>
            <p:cNvPr id="10" name="Freeform: Shape 9">
              <a:extLst>
                <a:ext uri="{FF2B5EF4-FFF2-40B4-BE49-F238E27FC236}">
                  <a16:creationId xmlns:a16="http://schemas.microsoft.com/office/drawing/2014/main" id="{C5D879BA-4B0A-4424-A009-A5F818608E8F}"/>
                </a:ext>
              </a:extLst>
            </p:cNvPr>
            <p:cNvSpPr/>
            <p:nvPr/>
          </p:nvSpPr>
          <p:spPr>
            <a:xfrm>
              <a:off x="8573702" y="50845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marL="0" marR="0" lvl="0" indent="0" algn="ctr" defTabSz="2044308"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Foundation blueprint</a:t>
              </a:r>
            </a:p>
          </p:txBody>
        </p:sp>
        <p:sp>
          <p:nvSpPr>
            <p:cNvPr id="12" name="Freeform: Shape 11">
              <a:extLst>
                <a:ext uri="{FF2B5EF4-FFF2-40B4-BE49-F238E27FC236}">
                  <a16:creationId xmlns:a16="http://schemas.microsoft.com/office/drawing/2014/main" id="{01701334-CE6A-4C2E-B249-FA67E7737EE9}"/>
                </a:ext>
              </a:extLst>
            </p:cNvPr>
            <p:cNvSpPr/>
            <p:nvPr/>
          </p:nvSpPr>
          <p:spPr>
            <a:xfrm>
              <a:off x="8573702" y="1671301"/>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marL="0" marR="0" lvl="0" indent="0" algn="ctr" defTabSz="2044308"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Migration blueprint</a:t>
              </a:r>
            </a:p>
          </p:txBody>
        </p:sp>
        <p:cxnSp>
          <p:nvCxnSpPr>
            <p:cNvPr id="18" name="Straight Connector 17">
              <a:extLst>
                <a:ext uri="{FF2B5EF4-FFF2-40B4-BE49-F238E27FC236}">
                  <a16:creationId xmlns:a16="http://schemas.microsoft.com/office/drawing/2014/main" id="{61C8A593-3319-4713-9D78-4C332EABC0A7}"/>
                </a:ext>
              </a:extLst>
            </p:cNvPr>
            <p:cNvCxnSpPr/>
            <p:nvPr/>
          </p:nvCxnSpPr>
          <p:spPr>
            <a:xfrm>
              <a:off x="7995682" y="925034"/>
              <a:ext cx="0" cy="246888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965B000-AF70-45FC-81FC-EA56F3BEB2C5}"/>
                </a:ext>
              </a:extLst>
            </p:cNvPr>
            <p:cNvCxnSpPr>
              <a:cxnSpLocks/>
            </p:cNvCxnSpPr>
            <p:nvPr/>
          </p:nvCxnSpPr>
          <p:spPr>
            <a:xfrm>
              <a:off x="7583836" y="2128501"/>
              <a:ext cx="1005840" cy="12622"/>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CA85F9-86EE-47E6-8336-CC0BD75B9395}"/>
                </a:ext>
              </a:extLst>
            </p:cNvPr>
            <p:cNvCxnSpPr>
              <a:cxnSpLocks/>
            </p:cNvCxnSpPr>
            <p:nvPr/>
          </p:nvCxnSpPr>
          <p:spPr>
            <a:xfrm>
              <a:off x="7985049" y="3393914"/>
              <a:ext cx="1280160" cy="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E8462EA-7BD4-489E-AB60-E3550C399AF1}"/>
                </a:ext>
              </a:extLst>
            </p:cNvPr>
            <p:cNvCxnSpPr>
              <a:cxnSpLocks/>
            </p:cNvCxnSpPr>
            <p:nvPr/>
          </p:nvCxnSpPr>
          <p:spPr>
            <a:xfrm>
              <a:off x="7995682" y="939433"/>
              <a:ext cx="1280160" cy="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E0011E9-91C7-493A-8D85-FA2713670911}"/>
                </a:ext>
              </a:extLst>
            </p:cNvPr>
            <p:cNvSpPr/>
            <p:nvPr/>
          </p:nvSpPr>
          <p:spPr>
            <a:xfrm>
              <a:off x="8573702" y="2834144"/>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marL="0" marR="0" lvl="0" indent="0" algn="ctr" defTabSz="2044308"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Terraform modules</a:t>
              </a:r>
            </a:p>
          </p:txBody>
        </p:sp>
      </p:grpSp>
      <p:grpSp>
        <p:nvGrpSpPr>
          <p:cNvPr id="33" name="Group 32">
            <a:extLst>
              <a:ext uri="{FF2B5EF4-FFF2-40B4-BE49-F238E27FC236}">
                <a16:creationId xmlns:a16="http://schemas.microsoft.com/office/drawing/2014/main" id="{6AC6AED9-B089-4A94-80CA-A32252C7FA9B}"/>
              </a:ext>
            </a:extLst>
          </p:cNvPr>
          <p:cNvGrpSpPr/>
          <p:nvPr/>
        </p:nvGrpSpPr>
        <p:grpSpPr>
          <a:xfrm>
            <a:off x="5336385" y="4465176"/>
            <a:ext cx="5847396" cy="1213980"/>
            <a:chOff x="5023516" y="4579623"/>
            <a:chExt cx="5848225" cy="1214152"/>
          </a:xfrm>
        </p:grpSpPr>
        <p:sp>
          <p:nvSpPr>
            <p:cNvPr id="27" name="Freeform: Shape 26">
              <a:extLst>
                <a:ext uri="{FF2B5EF4-FFF2-40B4-BE49-F238E27FC236}">
                  <a16:creationId xmlns:a16="http://schemas.microsoft.com/office/drawing/2014/main" id="{53F584FB-E663-44EE-A2F5-4D21C0780307}"/>
                </a:ext>
              </a:extLst>
            </p:cNvPr>
            <p:cNvSpPr/>
            <p:nvPr/>
          </p:nvSpPr>
          <p:spPr>
            <a:xfrm>
              <a:off x="5023516" y="4579623"/>
              <a:ext cx="2560320" cy="1214152"/>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a:solidFill>
                <a:srgbClr val="0078D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marL="0" marR="0" lvl="0" indent="0" algn="ctr" defTabSz="2044308"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Rich initial implementation</a:t>
              </a:r>
            </a:p>
          </p:txBody>
        </p:sp>
        <p:sp>
          <p:nvSpPr>
            <p:cNvPr id="29" name="Freeform: Shape 28">
              <a:extLst>
                <a:ext uri="{FF2B5EF4-FFF2-40B4-BE49-F238E27FC236}">
                  <a16:creationId xmlns:a16="http://schemas.microsoft.com/office/drawing/2014/main" id="{FDBC45D6-3B9A-409B-8345-E7A92BABB972}"/>
                </a:ext>
              </a:extLst>
            </p:cNvPr>
            <p:cNvSpPr/>
            <p:nvPr/>
          </p:nvSpPr>
          <p:spPr>
            <a:xfrm>
              <a:off x="8585741" y="472949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791" tIns="210791" rIns="210791" bIns="210791" numCol="1" spcCol="1270" anchor="ctr" anchorCtr="0">
              <a:noAutofit/>
            </a:bodyPr>
            <a:lstStyle/>
            <a:p>
              <a:pPr marL="0" marR="0" lvl="0" indent="0" algn="ctr" defTabSz="2044308"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Enterprise-scale Landing Zones</a:t>
              </a:r>
            </a:p>
          </p:txBody>
        </p:sp>
        <p:cxnSp>
          <p:nvCxnSpPr>
            <p:cNvPr id="32" name="Straight Connector 31">
              <a:extLst>
                <a:ext uri="{FF2B5EF4-FFF2-40B4-BE49-F238E27FC236}">
                  <a16:creationId xmlns:a16="http://schemas.microsoft.com/office/drawing/2014/main" id="{9CC4ECDE-7E62-42BA-8F26-9F6592F8E4F5}"/>
                </a:ext>
              </a:extLst>
            </p:cNvPr>
            <p:cNvCxnSpPr>
              <a:cxnSpLocks/>
            </p:cNvCxnSpPr>
            <p:nvPr/>
          </p:nvCxnSpPr>
          <p:spPr>
            <a:xfrm>
              <a:off x="7583836" y="5180388"/>
              <a:ext cx="1005840" cy="12622"/>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F83A919E-7DB1-4C2A-8077-2FD333404689}"/>
              </a:ext>
            </a:extLst>
          </p:cNvPr>
          <p:cNvSpPr/>
          <p:nvPr/>
        </p:nvSpPr>
        <p:spPr bwMode="auto">
          <a:xfrm>
            <a:off x="4966187" y="207286"/>
            <a:ext cx="6636769" cy="6389007"/>
          </a:xfrm>
          <a:prstGeom prst="roundRect">
            <a:avLst>
              <a:gd name="adj" fmla="val 9823"/>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Landing Zones</a:t>
            </a:r>
          </a:p>
        </p:txBody>
      </p:sp>
      <p:sp>
        <p:nvSpPr>
          <p:cNvPr id="5" name="Rectangle 4">
            <a:extLst>
              <a:ext uri="{FF2B5EF4-FFF2-40B4-BE49-F238E27FC236}">
                <a16:creationId xmlns:a16="http://schemas.microsoft.com/office/drawing/2014/main" id="{F096DEA2-E127-4AD2-A003-BC201D2C7E2B}"/>
              </a:ext>
            </a:extLst>
          </p:cNvPr>
          <p:cNvSpPr/>
          <p:nvPr/>
        </p:nvSpPr>
        <p:spPr bwMode="auto">
          <a:xfrm>
            <a:off x="7925552" y="394588"/>
            <a:ext cx="3304264" cy="32396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A3896DD-514D-40E2-A58D-3FCED80A0F3C}"/>
              </a:ext>
            </a:extLst>
          </p:cNvPr>
          <p:cNvSpPr/>
          <p:nvPr/>
        </p:nvSpPr>
        <p:spPr bwMode="auto">
          <a:xfrm>
            <a:off x="7921901" y="4425644"/>
            <a:ext cx="3304264" cy="12755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F50696CC-85AC-43E0-92C3-C458F2AC7066}"/>
              </a:ext>
            </a:extLst>
          </p:cNvPr>
          <p:cNvSpPr txBox="1"/>
          <p:nvPr/>
        </p:nvSpPr>
        <p:spPr>
          <a:xfrm>
            <a:off x="163052" y="5197403"/>
            <a:ext cx="4732849" cy="3318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4"/>
                </a:solidFill>
                <a:effectLst/>
                <a:uLnTx/>
                <a:uFillTx/>
                <a:latin typeface="Segoe UI"/>
                <a:ea typeface="+mn-ea"/>
                <a:cs typeface="+mn-cs"/>
              </a:rPr>
              <a:t>https://aka.ms/adopt/landingzone/cafmigrate</a:t>
            </a:r>
          </a:p>
        </p:txBody>
      </p:sp>
      <p:sp>
        <p:nvSpPr>
          <p:cNvPr id="26" name="TextBox 25">
            <a:extLst>
              <a:ext uri="{FF2B5EF4-FFF2-40B4-BE49-F238E27FC236}">
                <a16:creationId xmlns:a16="http://schemas.microsoft.com/office/drawing/2014/main" id="{EC4B8B84-3A15-437E-AEA3-F126D589FD9B}"/>
              </a:ext>
            </a:extLst>
          </p:cNvPr>
          <p:cNvSpPr txBox="1"/>
          <p:nvPr/>
        </p:nvSpPr>
        <p:spPr>
          <a:xfrm>
            <a:off x="163052" y="5531292"/>
            <a:ext cx="4477312" cy="57490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4"/>
                </a:solidFill>
                <a:effectLst/>
                <a:uLnTx/>
                <a:uFillTx/>
                <a:latin typeface="Segoe UI"/>
                <a:ea typeface="+mn-ea"/>
                <a:cs typeface="+mn-cs"/>
              </a:rPr>
              <a:t>https://aka.ms/adopt/landingzone/caffoundation</a:t>
            </a:r>
          </a:p>
        </p:txBody>
      </p:sp>
      <p:sp>
        <p:nvSpPr>
          <p:cNvPr id="30" name="TextBox 29">
            <a:extLst>
              <a:ext uri="{FF2B5EF4-FFF2-40B4-BE49-F238E27FC236}">
                <a16:creationId xmlns:a16="http://schemas.microsoft.com/office/drawing/2014/main" id="{A9BD5ED9-212D-48EF-BE90-3C4D90C2165E}"/>
              </a:ext>
            </a:extLst>
          </p:cNvPr>
          <p:cNvSpPr txBox="1"/>
          <p:nvPr/>
        </p:nvSpPr>
        <p:spPr>
          <a:xfrm>
            <a:off x="163052" y="5865180"/>
            <a:ext cx="4477312" cy="3318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4"/>
                </a:solidFill>
                <a:effectLst/>
                <a:uLnTx/>
                <a:uFillTx/>
                <a:latin typeface="Segoe UI"/>
                <a:ea typeface="+mn-ea"/>
                <a:cs typeface="+mn-cs"/>
              </a:rPr>
              <a:t>https://aka.ms/adopt/landingzone/terraform</a:t>
            </a:r>
          </a:p>
        </p:txBody>
      </p:sp>
      <p:sp>
        <p:nvSpPr>
          <p:cNvPr id="31" name="TextBox 30">
            <a:extLst>
              <a:ext uri="{FF2B5EF4-FFF2-40B4-BE49-F238E27FC236}">
                <a16:creationId xmlns:a16="http://schemas.microsoft.com/office/drawing/2014/main" id="{BC55CFAE-9157-4B98-8203-8488F5063679}"/>
              </a:ext>
            </a:extLst>
          </p:cNvPr>
          <p:cNvSpPr txBox="1"/>
          <p:nvPr/>
        </p:nvSpPr>
        <p:spPr>
          <a:xfrm>
            <a:off x="163052" y="6199070"/>
            <a:ext cx="4732849" cy="3318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4"/>
                </a:solidFill>
                <a:effectLst/>
                <a:uLnTx/>
                <a:uFillTx/>
                <a:latin typeface="Segoe UI"/>
                <a:ea typeface="+mn-ea"/>
                <a:cs typeface="+mn-cs"/>
              </a:rPr>
              <a:t>https://aka.ms/adopt/landingzone/enterprise-scale</a:t>
            </a:r>
          </a:p>
        </p:txBody>
      </p:sp>
    </p:spTree>
    <p:custDataLst>
      <p:tags r:id="rId1"/>
    </p:custDataLst>
    <p:extLst>
      <p:ext uri="{BB962C8B-B14F-4D97-AF65-F5344CB8AC3E}">
        <p14:creationId xmlns:p14="http://schemas.microsoft.com/office/powerpoint/2010/main" val="42123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21" grpId="0" animBg="1"/>
      <p:bldP spid="23" grpId="0"/>
      <p:bldP spid="26" grpId="0"/>
      <p:bldP spid="30" grpId="0"/>
      <p:bldP spid="31"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What is Enterprise-scale?</a:t>
            </a:r>
            <a:endParaRPr lang="en-US" sz="4000">
              <a:solidFill>
                <a:schemeClr val="tx2"/>
              </a:solidFill>
            </a:endParaRPr>
          </a:p>
        </p:txBody>
      </p:sp>
    </p:spTree>
    <p:extLst>
      <p:ext uri="{BB962C8B-B14F-4D97-AF65-F5344CB8AC3E}">
        <p14:creationId xmlns:p14="http://schemas.microsoft.com/office/powerpoint/2010/main" val="13050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a:solidFill>
                  <a:schemeClr val="tx1"/>
                </a:solidFill>
              </a:rPr>
              <a:t>Achieve</a:t>
            </a:r>
            <a:r>
              <a:rPr lang="en-US">
                <a:solidFill>
                  <a:schemeClr val="bg1"/>
                </a:solidFill>
              </a:rPr>
              <a:t> </a:t>
            </a:r>
            <a:r>
              <a:rPr lang="en-US">
                <a:solidFill>
                  <a:schemeClr val="tx1"/>
                </a:solidFill>
              </a:rPr>
              <a:t>balance. Deliver modernization</a:t>
            </a:r>
            <a:r>
              <a:rPr lang="en-US">
                <a:solidFill>
                  <a:schemeClr val="bg1"/>
                </a:solidFill>
              </a:rPr>
              <a:t>. Deli</a:t>
            </a:r>
            <a:endParaRPr lang="en-US"/>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4BE8FF"/>
                </a:solidFill>
                <a:effectLst/>
                <a:uLnTx/>
                <a:uFillTx/>
                <a:latin typeface="Segoe UI"/>
                <a:ea typeface="+mn-ea"/>
                <a:cs typeface="+mn-cs"/>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Speed &amp; </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Align</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Achieve</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Deliver</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584198" y="4571992"/>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584199" y="2788087"/>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584200" y="182052"/>
            <a:ext cx="11306469" cy="813819"/>
          </a:xfrm>
        </p:spPr>
        <p:txBody>
          <a:bodyPr/>
          <a:lstStyle/>
          <a:p>
            <a:r>
              <a:rPr lang="en-US" sz="3600">
                <a:solidFill>
                  <a:schemeClr val="accent3"/>
                </a:solidFill>
              </a:rPr>
              <a:t>Key</a:t>
            </a:r>
            <a:r>
              <a:rPr lang="en-US">
                <a:solidFill>
                  <a:schemeClr val="accent3"/>
                </a:solidFill>
              </a:rPr>
              <a:t> </a:t>
            </a:r>
            <a:r>
              <a:rPr lang="en-US" sz="3600">
                <a:solidFill>
                  <a:schemeClr val="accent3"/>
                </a:solidFill>
              </a:rPr>
              <a:t>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584199" y="1060233"/>
            <a:ext cx="11306469" cy="1533379"/>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244578" y="1165202"/>
            <a:ext cx="9516794" cy="13542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Segoe UI"/>
                <a:ea typeface="+mn-ea"/>
                <a:cs typeface="+mn-cs"/>
              </a:rPr>
              <a:t>Architecture Complexity: </a:t>
            </a:r>
            <a:r>
              <a:rPr kumimoji="0" lang="en-GB" sz="1600" b="0" i="0" u="none" strike="noStrike" kern="1200" cap="none" spc="0" normalizeH="0" baseline="0" noProof="0">
                <a:ln>
                  <a:noFill/>
                </a:ln>
                <a:solidFill>
                  <a:srgbClr val="FFFFFF"/>
                </a:solidFill>
                <a:effectLst/>
                <a:uLnTx/>
                <a:uFillTx/>
                <a:latin typeface="Segoe UI"/>
                <a:ea typeface="+mn-ea"/>
                <a:cs typeface="+mn-cs"/>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309225" y="2939952"/>
            <a:ext cx="938749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Segoe UI"/>
                <a:ea typeface="+mn-ea"/>
                <a:cs typeface="+mn-cs"/>
              </a:rPr>
              <a:t>Operating Compatibility:</a:t>
            </a:r>
            <a:r>
              <a:rPr kumimoji="0" lang="en-GB" sz="1800" b="0" i="0" u="none" strike="noStrike" kern="1200" cap="none" spc="0" normalizeH="0" baseline="0" noProof="0">
                <a:ln>
                  <a:noFill/>
                </a:ln>
                <a:solidFill>
                  <a:srgbClr val="FFFFFF"/>
                </a:solidFill>
                <a:effectLst/>
                <a:uLnTx/>
                <a:uFillTx/>
                <a:latin typeface="Segoe UI"/>
                <a:ea typeface="+mn-ea"/>
                <a:cs typeface="+mn-cs"/>
              </a:rPr>
              <a:t> </a:t>
            </a:r>
            <a:r>
              <a:rPr kumimoji="0" lang="en-GB" sz="1600" b="0" i="0" u="none" strike="noStrike" kern="1200" cap="none" spc="0" normalizeH="0" baseline="0" noProof="0">
                <a:ln>
                  <a:noFill/>
                </a:ln>
                <a:solidFill>
                  <a:srgbClr val="FFFFFF"/>
                </a:solidFill>
                <a:effectLst/>
                <a:uLnTx/>
                <a:uFillTx/>
                <a:latin typeface="Segoe UI"/>
                <a:ea typeface="+mn-ea"/>
                <a:cs typeface="+mn-cs"/>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373873" y="4604419"/>
            <a:ext cx="9516794" cy="13542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FFFFFF"/>
                </a:solidFill>
                <a:effectLst/>
                <a:uLnTx/>
                <a:uFillTx/>
                <a:latin typeface="Segoe UI"/>
                <a:ea typeface="+mn-ea"/>
                <a:cs typeface="+mn-cs"/>
              </a:rPr>
              <a:t>Lack of Trust and Desire for Control:</a:t>
            </a:r>
            <a:r>
              <a:rPr kumimoji="0" lang="en-GB" sz="1800" b="0" i="0" u="none" strike="noStrike" kern="1200" cap="none" spc="0" normalizeH="0" baseline="0" noProof="0">
                <a:ln>
                  <a:noFill/>
                </a:ln>
                <a:solidFill>
                  <a:srgbClr val="FFFFFF"/>
                </a:solidFill>
                <a:effectLst/>
                <a:uLnTx/>
                <a:uFillTx/>
                <a:latin typeface="Segoe UI"/>
                <a:ea typeface="+mn-ea"/>
                <a:cs typeface="+mn-cs"/>
              </a:rPr>
              <a:t> </a:t>
            </a:r>
            <a:r>
              <a:rPr kumimoji="0" lang="en-GB" sz="1600" b="0" i="0" u="none" strike="noStrike" kern="1200" cap="none" spc="0" normalizeH="0" baseline="0" noProof="0">
                <a:ln>
                  <a:noFill/>
                </a:ln>
                <a:solidFill>
                  <a:srgbClr val="FFFFFF"/>
                </a:solidFill>
                <a:effectLst/>
                <a:uLnTx/>
                <a:uFillTx/>
                <a:latin typeface="Segoe UI"/>
                <a:ea typeface="+mn-ea"/>
                <a:cs typeface="+mn-cs"/>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512" y="3075129"/>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189" y="129801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564" y="4874135"/>
            <a:ext cx="914400" cy="914400"/>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a:solidFill>
                  <a:schemeClr val="bg1"/>
                </a:solidFill>
                <a:latin typeface="Segoe UI" panose="020B0502040204020203" pitchFamily="34" charset="0"/>
                <a:cs typeface="Segoe UI" panose="020B0502040204020203" pitchFamily="34" charset="0"/>
              </a:rPr>
              <a:t>water</a:t>
            </a:r>
            <a:r>
              <a:rPr lang="en-US" sz="2000" i="1">
                <a:solidFill>
                  <a:schemeClr val="bg1"/>
                </a:solidFill>
                <a:latin typeface="Segoe UI" panose="020B0502040204020203" pitchFamily="34" charset="0"/>
                <a:cs typeface="Segoe UI" panose="020B0502040204020203" pitchFamily="34" charset="0"/>
              </a:rPr>
              <a:t>, </a:t>
            </a:r>
            <a:r>
              <a:rPr lang="en-US" sz="2000" b="1" i="1">
                <a:solidFill>
                  <a:schemeClr val="bg1"/>
                </a:solidFill>
                <a:latin typeface="Segoe UI" panose="020B0502040204020203" pitchFamily="34" charset="0"/>
                <a:cs typeface="Segoe UI" panose="020B0502040204020203" pitchFamily="34" charset="0"/>
              </a:rPr>
              <a:t>gas</a:t>
            </a:r>
            <a:r>
              <a:rPr lang="en-US" sz="2000" i="1">
                <a:solidFill>
                  <a:schemeClr val="bg1"/>
                </a:solidFill>
                <a:latin typeface="Segoe UI" panose="020B0502040204020203" pitchFamily="34" charset="0"/>
                <a:cs typeface="Segoe UI" panose="020B0502040204020203" pitchFamily="34" charset="0"/>
              </a:rPr>
              <a:t>, and </a:t>
            </a:r>
            <a:r>
              <a:rPr lang="en-US" sz="2000" b="1" i="1">
                <a:solidFill>
                  <a:schemeClr val="bg1"/>
                </a:solidFill>
                <a:latin typeface="Segoe UI" panose="020B0502040204020203" pitchFamily="34" charset="0"/>
                <a:cs typeface="Segoe UI" panose="020B0502040204020203" pitchFamily="34" charset="0"/>
              </a:rPr>
              <a:t>electricity</a:t>
            </a:r>
            <a:r>
              <a:rPr lang="en-US" sz="2000" i="1">
                <a:solidFill>
                  <a:schemeClr val="bg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2000" b="1" i="1">
                <a:solidFill>
                  <a:schemeClr val="bg1"/>
                </a:solidFill>
                <a:latin typeface="Segoe UI" panose="020B0502040204020203" pitchFamily="34" charset="0"/>
                <a:cs typeface="Segoe UI" panose="020B0502040204020203" pitchFamily="34" charset="0"/>
              </a:rPr>
              <a:t>'utility</a:t>
            </a:r>
            <a:r>
              <a:rPr lang="en-US" sz="2000" i="1">
                <a:solidFill>
                  <a:schemeClr val="bg1"/>
                </a:solidFill>
                <a:latin typeface="Segoe UI" panose="020B0502040204020203" pitchFamily="34" charset="0"/>
                <a:cs typeface="Segoe UI" panose="020B0502040204020203" pitchFamily="34" charset="0"/>
              </a:rPr>
              <a:t>' services that </a:t>
            </a:r>
            <a:r>
              <a:rPr lang="en-US" sz="2000" b="1" i="1">
                <a:solidFill>
                  <a:schemeClr val="bg1"/>
                </a:solidFill>
                <a:latin typeface="Segoe UI" panose="020B0502040204020203" pitchFamily="34" charset="0"/>
                <a:cs typeface="Segoe UI" panose="020B0502040204020203" pitchFamily="34" charset="0"/>
              </a:rPr>
              <a:t>must be readily available </a:t>
            </a:r>
            <a:r>
              <a:rPr lang="en-US" sz="2000" i="1">
                <a:solidFill>
                  <a:schemeClr val="bg1"/>
                </a:solidFill>
                <a:latin typeface="Segoe UI" panose="020B0502040204020203" pitchFamily="34" charset="0"/>
                <a:cs typeface="Segoe UI" panose="020B0502040204020203" pitchFamily="34" charset="0"/>
              </a:rPr>
              <a:t>to help streamline the application migration process.</a:t>
            </a:r>
            <a:endParaRPr lang="en-US" sz="2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Enterprise-scale</a:t>
            </a:r>
            <a:r>
              <a:rPr kumimoji="0" lang="en-US" sz="1800" b="0" i="0" u="none" strike="noStrike" kern="1200" cap="none" spc="0" normalizeH="0" baseline="0" noProof="0">
                <a:ln>
                  <a:noFill/>
                </a:ln>
                <a:solidFill>
                  <a:srgbClr val="000000"/>
                </a:solidFill>
                <a:effectLst/>
                <a:uLnTx/>
                <a:uFillTx/>
                <a:latin typeface="Segoe UI"/>
                <a:ea typeface="+mn-ea"/>
                <a:cs typeface="+mn-cs"/>
              </a:rPr>
              <a:t> is an </a:t>
            </a:r>
            <a:r>
              <a:rPr kumimoji="0" lang="en-US" sz="1800" b="1" i="0" u="none" strike="noStrike" kern="1200" cap="none" spc="0" normalizeH="0" baseline="0" noProof="0">
                <a:ln>
                  <a:noFill/>
                </a:ln>
                <a:solidFill>
                  <a:srgbClr val="0078D4"/>
                </a:solidFill>
                <a:effectLst/>
                <a:uLnTx/>
                <a:uFillTx/>
                <a:latin typeface="Segoe UI"/>
                <a:ea typeface="+mn-ea"/>
                <a:cs typeface="+mn-cs"/>
              </a:rPr>
              <a:t>architecture approach and</a:t>
            </a:r>
            <a:r>
              <a:rPr kumimoji="0" lang="en-US" sz="1800" b="0" i="0" u="none" strike="noStrike" kern="1200" cap="none" spc="0" normalizeH="0" baseline="0" noProof="0">
                <a:ln>
                  <a:noFill/>
                </a:ln>
                <a:solidFill>
                  <a:srgbClr val="0078D4"/>
                </a:solidFill>
                <a:effectLst/>
                <a:uLnTx/>
                <a:uFillTx/>
                <a:latin typeface="Segoe UI"/>
                <a:ea typeface="+mn-ea"/>
                <a:cs typeface="+mn-cs"/>
              </a:rPr>
              <a:t> </a:t>
            </a:r>
            <a:r>
              <a:rPr kumimoji="0" lang="en-US" sz="1800" b="1" i="0" u="none" strike="noStrike" kern="1200" cap="none" spc="0" normalizeH="0" baseline="0" noProof="0">
                <a:ln>
                  <a:noFill/>
                </a:ln>
                <a:solidFill>
                  <a:srgbClr val="0078D4"/>
                </a:solidFill>
                <a:effectLst/>
                <a:uLnTx/>
                <a:uFillTx/>
                <a:latin typeface="Segoe UI"/>
                <a:ea typeface="+mn-ea"/>
                <a:cs typeface="+mn-cs"/>
              </a:rPr>
              <a:t>reference implementation</a:t>
            </a:r>
            <a:r>
              <a:rPr kumimoji="0" lang="en-US" sz="1800" b="0" i="0" u="none" strike="noStrike" kern="1200" cap="none" spc="0" normalizeH="0" baseline="0" noProof="0">
                <a:ln>
                  <a:noFill/>
                </a:ln>
                <a:solidFill>
                  <a:srgbClr val="0078D4"/>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that enables effective </a:t>
            </a:r>
            <a:r>
              <a:rPr kumimoji="0" lang="en-US" sz="1800" b="1" i="0" u="none" strike="noStrike" kern="1200" cap="none" spc="0" normalizeH="0" baseline="0" noProof="0">
                <a:ln>
                  <a:noFill/>
                </a:ln>
                <a:solidFill>
                  <a:srgbClr val="0078D4"/>
                </a:solidFill>
                <a:effectLst/>
                <a:uLnTx/>
                <a:uFillTx/>
                <a:latin typeface="Segoe UI"/>
                <a:ea typeface="+mn-ea"/>
                <a:cs typeface="+mn-cs"/>
              </a:rPr>
              <a:t>construction</a:t>
            </a:r>
            <a:r>
              <a:rPr kumimoji="0" lang="en-US" sz="1800" b="0" i="0" u="none" strike="noStrike" kern="1200" cap="none" spc="0" normalizeH="0" baseline="0" noProof="0">
                <a:ln>
                  <a:noFill/>
                </a:ln>
                <a:solidFill>
                  <a:srgbClr val="000000"/>
                </a:solidFill>
                <a:effectLst/>
                <a:uLnTx/>
                <a:uFillTx/>
                <a:latin typeface="Segoe UI"/>
                <a:ea typeface="+mn-ea"/>
                <a:cs typeface="+mn-cs"/>
              </a:rPr>
              <a:t> and </a:t>
            </a:r>
            <a:r>
              <a:rPr kumimoji="0" lang="en-US" sz="1800" b="1" i="0" u="none" strike="noStrike" kern="1200" cap="none" spc="0" normalizeH="0" baseline="0" noProof="0">
                <a:ln>
                  <a:noFill/>
                </a:ln>
                <a:solidFill>
                  <a:srgbClr val="0078D4"/>
                </a:solidFill>
                <a:effectLst/>
                <a:uLnTx/>
                <a:uFillTx/>
                <a:latin typeface="Segoe UI"/>
                <a:ea typeface="+mn-ea"/>
                <a:cs typeface="+mn-cs"/>
              </a:rPr>
              <a:t>operationalization</a:t>
            </a:r>
            <a:r>
              <a:rPr kumimoji="0" lang="en-US" sz="1800" b="0" i="0" u="none" strike="noStrike" kern="1200" cap="none" spc="0" normalizeH="0" baseline="0" noProof="0">
                <a:ln>
                  <a:noFill/>
                </a:ln>
                <a:solidFill>
                  <a:srgbClr val="000000"/>
                </a:solidFill>
                <a:effectLst/>
                <a:uLnTx/>
                <a:uFillTx/>
                <a:latin typeface="Segoe UI"/>
                <a:ea typeface="+mn-ea"/>
                <a:cs typeface="+mn-cs"/>
              </a:rPr>
              <a:t> of landing zones on Azure, at scale and </a:t>
            </a:r>
            <a:r>
              <a:rPr kumimoji="0" lang="en-US" sz="1800" b="1" i="0" u="none" strike="noStrike" kern="1200" cap="none" spc="0" normalizeH="0" baseline="0" noProof="0">
                <a:ln>
                  <a:noFill/>
                </a:ln>
                <a:solidFill>
                  <a:srgbClr val="0078D4"/>
                </a:solidFill>
                <a:effectLst/>
                <a:uLnTx/>
                <a:uFillTx/>
                <a:latin typeface="Segoe UI"/>
                <a:ea typeface="+mn-ea"/>
                <a:cs typeface="+mn-cs"/>
              </a:rPr>
              <a:t>aligned</a:t>
            </a:r>
            <a:r>
              <a:rPr kumimoji="0" lang="en-US" sz="1800" b="0" i="0" u="none" strike="noStrike" kern="1200" cap="none" spc="0" normalizeH="0" baseline="0" noProof="0">
                <a:ln>
                  <a:noFill/>
                </a:ln>
                <a:solidFill>
                  <a:srgbClr val="000000"/>
                </a:solidFill>
                <a:effectLst/>
                <a:uLnTx/>
                <a:uFillTx/>
                <a:latin typeface="Segoe UI"/>
                <a:ea typeface="+mn-ea"/>
                <a:cs typeface="+mn-cs"/>
              </a:rPr>
              <a:t> with </a:t>
            </a:r>
            <a:r>
              <a:rPr kumimoji="0" lang="en-US" sz="1800" b="1" i="0" u="none" strike="noStrike" kern="1200" cap="none" spc="0" normalizeH="0" baseline="0" noProof="0">
                <a:ln>
                  <a:noFill/>
                </a:ln>
                <a:solidFill>
                  <a:srgbClr val="0078D4"/>
                </a:solidFill>
                <a:effectLst/>
                <a:uLnTx/>
                <a:uFillTx/>
                <a:latin typeface="Segoe UI"/>
                <a:ea typeface="+mn-ea"/>
                <a:cs typeface="+mn-cs"/>
              </a:rPr>
              <a:t>Azure Roadmap </a:t>
            </a:r>
            <a:r>
              <a:rPr kumimoji="0" lang="en-US" sz="1800" b="0" i="0" u="none" strike="noStrike" kern="1200" cap="none" spc="0" normalizeH="0" baseline="0" noProof="0">
                <a:ln>
                  <a:noFill/>
                </a:ln>
                <a:solidFill>
                  <a:srgbClr val="000000"/>
                </a:solidFill>
                <a:effectLst/>
                <a:uLnTx/>
                <a:uFillTx/>
                <a:latin typeface="Segoe UI"/>
                <a:ea typeface="+mn-ea"/>
                <a:cs typeface="+mn-cs"/>
              </a:rPr>
              <a:t>and </a:t>
            </a:r>
            <a:r>
              <a:rPr kumimoji="0" lang="en-US" sz="1800" b="1" i="0" u="none" strike="noStrike" kern="1200" cap="none" spc="0" normalizeH="0" baseline="0" noProof="0">
                <a:ln>
                  <a:noFill/>
                </a:ln>
                <a:solidFill>
                  <a:srgbClr val="0078D4"/>
                </a:solidFill>
                <a:effectLst/>
                <a:uLnTx/>
                <a:uFillTx/>
                <a:latin typeface="Segoe UI"/>
                <a:ea typeface="+mn-ea"/>
                <a:cs typeface="+mn-cs"/>
              </a:rPr>
              <a:t>Microsoft</a:t>
            </a:r>
            <a:r>
              <a:rPr kumimoji="0" lang="en-US" sz="1800" b="0" i="0" u="none" strike="noStrike" kern="1200" cap="none" spc="0" normalizeH="0" baseline="0" noProof="0">
                <a:ln>
                  <a:noFill/>
                </a:ln>
                <a:solidFill>
                  <a:srgbClr val="000000"/>
                </a:solidFill>
                <a:effectLst/>
                <a:uLnTx/>
                <a:uFillTx/>
                <a:latin typeface="Segoe UI"/>
                <a:ea typeface="+mn-ea"/>
                <a:cs typeface="+mn-cs"/>
              </a:rPr>
              <a:t> </a:t>
            </a:r>
            <a:r>
              <a:rPr kumimoji="0" lang="en-US" sz="1800" b="1" i="0" u="none" strike="noStrike" kern="1200" cap="none" spc="0" normalizeH="0" baseline="0" noProof="0">
                <a:ln>
                  <a:noFill/>
                </a:ln>
                <a:solidFill>
                  <a:srgbClr val="0078D4"/>
                </a:solidFill>
                <a:effectLst/>
                <a:uLnTx/>
                <a:uFillTx/>
                <a:latin typeface="Segoe UI"/>
                <a:ea typeface="+mn-ea"/>
                <a:cs typeface="+mn-cs"/>
              </a:rPr>
              <a:t>Cloud Adoption Framework for Azure</a:t>
            </a:r>
            <a:r>
              <a:rPr kumimoji="0" lang="en-US" sz="1800" b="0" i="0" u="none" strike="noStrike" kern="1200" cap="none" spc="0" normalizeH="0" baseline="0" noProof="0">
                <a:ln>
                  <a:noFill/>
                </a:ln>
                <a:solidFill>
                  <a:srgbClr val="000000"/>
                </a:solidFill>
                <a:effectLst/>
                <a:uLnTx/>
                <a:uFillTx/>
                <a:latin typeface="Segoe UI"/>
                <a:ea typeface="+mn-ea"/>
                <a:cs typeface="+mn-cs"/>
              </a:rPr>
              <a:t>.</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Semilight"/>
              </a:rPr>
              <a:t>Authoritative </a:t>
            </a:r>
            <a:br>
              <a:rPr kumimoji="0" lang="en-GB" sz="1800" b="0" i="0" u="none" strike="noStrike" kern="1200" cap="none" spc="0" normalizeH="0" baseline="0" noProof="0">
                <a:ln>
                  <a:noFill/>
                </a:ln>
                <a:solidFill>
                  <a:srgbClr val="000000">
                    <a:tint val="75000"/>
                  </a:srgbClr>
                </a:solidFill>
                <a:effectLst/>
                <a:uLnTx/>
                <a:uFillTx/>
                <a:latin typeface="Segoe UI"/>
                <a:ea typeface="+mn-ea"/>
                <a:cs typeface="Segoe UI Semilight"/>
              </a:rPr>
            </a:br>
            <a:r>
              <a:rPr kumimoji="0" lang="en-GB" sz="1800" b="0" i="0" u="none" strike="noStrike" kern="1200" cap="none" spc="0" normalizeH="0" baseline="0" noProof="0">
                <a:ln>
                  <a:noFill/>
                </a:ln>
                <a:solidFill>
                  <a:srgbClr val="000000"/>
                </a:solidFill>
                <a:effectLst/>
                <a:uLnTx/>
                <a:uFillTx/>
                <a:latin typeface="Segoe UI"/>
                <a:ea typeface="+mn-ea"/>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Semilight"/>
              </a:rPr>
              <a:t>Proven</a:t>
            </a:r>
            <a:r>
              <a:rPr kumimoji="0" lang="en-GB" sz="1800" b="0" i="0" u="none" strike="noStrike" kern="1200" cap="none" spc="0" normalizeH="0" baseline="0" noProof="0">
                <a:ln>
                  <a:noFill/>
                </a:ln>
                <a:solidFill>
                  <a:srgbClr val="000000"/>
                </a:solidFill>
                <a:effectLst/>
                <a:uLnTx/>
                <a:uFillTx/>
                <a:latin typeface="Segoe UI"/>
                <a:ea typeface="+mn-ea"/>
                <a:cs typeface="Segoe UI Semiligh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a:ea typeface="+mn-ea"/>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Semilight"/>
              </a:rPr>
              <a:t>Prescriptive</a:t>
            </a:r>
            <a:r>
              <a:rPr kumimoji="0" lang="en-GB" sz="1800" b="0" i="0" u="none" strike="noStrike" kern="1200" cap="none" spc="0" normalizeH="0" baseline="0" noProof="0">
                <a:ln>
                  <a:noFill/>
                </a:ln>
                <a:solidFill>
                  <a:srgbClr val="000000"/>
                </a:solidFill>
                <a:effectLst/>
                <a:uLnTx/>
                <a:uFillTx/>
                <a:latin typeface="Segoe UI"/>
                <a:ea typeface="+mn-ea"/>
                <a:cs typeface="Segoe UI Semilight"/>
              </a:rPr>
              <a:t> </a:t>
            </a:r>
            <a:br>
              <a:rPr kumimoji="0" lang="en-GB" sz="1800" b="0" i="0" u="none" strike="noStrike" kern="1200" cap="none" spc="0" normalizeH="0" baseline="0" noProof="0">
                <a:ln>
                  <a:noFill/>
                </a:ln>
                <a:solidFill>
                  <a:srgbClr val="000000"/>
                </a:solidFill>
                <a:effectLst/>
                <a:uLnTx/>
                <a:uFillTx/>
                <a:latin typeface="Segoe UI"/>
                <a:ea typeface="+mn-ea"/>
                <a:cs typeface="Segoe UI Semilight"/>
              </a:rPr>
            </a:br>
            <a:r>
              <a:rPr kumimoji="0" lang="en-GB" sz="1800" b="0" i="0" u="none" strike="noStrike" kern="1200" cap="none" spc="0" normalizeH="0" baseline="0" noProof="0">
                <a:ln>
                  <a:noFill/>
                </a:ln>
                <a:solidFill>
                  <a:srgbClr val="000000"/>
                </a:solidFill>
                <a:effectLst/>
                <a:uLnTx/>
                <a:uFillTx/>
                <a:latin typeface="Segoe UI"/>
                <a:ea typeface="+mn-ea"/>
                <a:cs typeface="Segoe UI Semilight"/>
              </a:rPr>
              <a:t>Apply it on clearly plan and design your Azure environment.</a:t>
            </a:r>
          </a:p>
        </p:txBody>
      </p:sp>
    </p:spTree>
    <p:extLst>
      <p:ext uri="{BB962C8B-B14F-4D97-AF65-F5344CB8AC3E}">
        <p14:creationId xmlns:p14="http://schemas.microsoft.com/office/powerpoint/2010/main" val="3085138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464" y="153465"/>
            <a:ext cx="8481637" cy="65510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rPr>
              <a:t>Enterprise-scale</a:t>
            </a:r>
          </a:p>
        </p:txBody>
      </p:sp>
    </p:spTree>
    <p:extLst>
      <p:ext uri="{BB962C8B-B14F-4D97-AF65-F5344CB8AC3E}">
        <p14:creationId xmlns:p14="http://schemas.microsoft.com/office/powerpoint/2010/main" val="10098541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a:t>Enterprise-scale landing zone(s)</a:t>
            </a:r>
            <a:br>
              <a:rPr lang="en-GB"/>
            </a:br>
            <a:br>
              <a:rPr lang="en-GB" sz="2200">
                <a:latin typeface="+mn-lt"/>
              </a:rPr>
            </a:br>
            <a:r>
              <a:rPr lang="en-GB" sz="220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55194"/>
            <a:ext cx="6035059" cy="55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4D00-5465-4D6C-8B5A-46D1308CEA53}"/>
              </a:ext>
            </a:extLst>
          </p:cNvPr>
          <p:cNvSpPr>
            <a:spLocks noGrp="1"/>
          </p:cNvSpPr>
          <p:nvPr>
            <p:ph type="title"/>
          </p:nvPr>
        </p:nvSpPr>
        <p:spPr>
          <a:xfrm>
            <a:off x="455996" y="620429"/>
            <a:ext cx="11306469" cy="403137"/>
          </a:xfrm>
        </p:spPr>
        <p:txBody>
          <a:bodyPr>
            <a:normAutofit fontScale="90000"/>
          </a:bodyPr>
          <a:lstStyle/>
          <a:p>
            <a:r>
              <a:rPr lang="en-US" dirty="0"/>
              <a:t>Task 4</a:t>
            </a:r>
            <a:br>
              <a:rPr lang="en-US" dirty="0"/>
            </a:br>
            <a:br>
              <a:rPr lang="en-US" dirty="0"/>
            </a:br>
            <a:r>
              <a:rPr lang="en-US" dirty="0">
                <a:solidFill>
                  <a:schemeClr val="tx2"/>
                </a:solidFill>
              </a:rPr>
              <a:t>Understand ESLZ Design Principles </a:t>
            </a:r>
            <a:br>
              <a:rPr lang="en-US" dirty="0">
                <a:solidFill>
                  <a:schemeClr val="tx2"/>
                </a:solidFill>
              </a:rPr>
            </a:br>
            <a:r>
              <a:rPr lang="en-US" dirty="0">
                <a:solidFill>
                  <a:schemeClr val="tx2"/>
                </a:solidFill>
              </a:rPr>
              <a:t>and build your landing zones</a:t>
            </a:r>
          </a:p>
        </p:txBody>
      </p:sp>
      <p:pic>
        <p:nvPicPr>
          <p:cNvPr id="10" name="Picture 9">
            <a:extLst>
              <a:ext uri="{FF2B5EF4-FFF2-40B4-BE49-F238E27FC236}">
                <a16:creationId xmlns:a16="http://schemas.microsoft.com/office/drawing/2014/main" id="{13244C81-6A6D-4401-8F9C-3C20419326C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58" r="58"/>
          <a:stretch/>
        </p:blipFill>
        <p:spPr>
          <a:xfrm flipH="1">
            <a:off x="8069262" y="0"/>
            <a:ext cx="4122737" cy="6858000"/>
          </a:xfrm>
          <a:prstGeom prst="rect">
            <a:avLst/>
          </a:prstGeom>
        </p:spPr>
      </p:pic>
    </p:spTree>
    <p:extLst>
      <p:ext uri="{BB962C8B-B14F-4D97-AF65-F5344CB8AC3E}">
        <p14:creationId xmlns:p14="http://schemas.microsoft.com/office/powerpoint/2010/main" val="416937159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5160" y="691502"/>
            <a:ext cx="9947077" cy="54310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147"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5766" y="2910739"/>
            <a:ext cx="25683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lt"/>
                <a:cs typeface="Segoe UI Semibold"/>
              </a:rPr>
              <a:t>Define strategy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dirty="0">
              <a:ln>
                <a:noFill/>
              </a:ln>
              <a:solidFill>
                <a:srgbClr val="000000"/>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513" y="2910739"/>
            <a:ext cx="2422342"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Plan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57" y="2910739"/>
            <a:ext cx="2536895"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Ready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004" y="2910739"/>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Adopt</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Migrate</a:t>
            </a:r>
            <a:r>
              <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rgbClr val="000000"/>
                </a:solidFill>
                <a:effectLst/>
                <a:uLnTx/>
                <a:uFillTx/>
                <a:latin typeface="Segoe UI"/>
                <a:ea typeface="+mn-ea"/>
                <a:cs typeface="Segoe UI" pitchFamily="34" charset="0"/>
              </a:rPr>
              <a:t>Innovate</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114"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385" y="4900151"/>
            <a:ext cx="240048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Govern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Comply, control and secure</a:t>
            </a:r>
          </a:p>
          <a:p>
            <a:pPr marL="0" marR="0" lvl="0" indent="0" algn="l" defTabSz="932114"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131" y="4900151"/>
            <a:ext cx="2718823" cy="69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3" rIns="91414"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Manage</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9283" y="3225125"/>
            <a:ext cx="642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958"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318" y="3225125"/>
            <a:ext cx="1916928"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423"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135" y="3225125"/>
            <a:ext cx="1821706"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019" y="3165707"/>
            <a:ext cx="117704" cy="118838"/>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744729" y="5142251"/>
            <a:ext cx="1993106" cy="15353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48802" y="5123121"/>
            <a:ext cx="1295032" cy="15353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809" y="5209368"/>
            <a:ext cx="1666401"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582437" y="2449781"/>
            <a:ext cx="297675" cy="368951"/>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299911" y="2408483"/>
            <a:ext cx="453117" cy="451547"/>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481" y="2448395"/>
            <a:ext cx="371463" cy="371718"/>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653" y="4579044"/>
            <a:ext cx="344935" cy="351491"/>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690" y="4605375"/>
            <a:ext cx="333587" cy="333575"/>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191937" y="2471667"/>
            <a:ext cx="463644" cy="32517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2331" y="1193263"/>
            <a:ext cx="11016957" cy="923199"/>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9682" marR="0" lvl="1" indent="0" algn="l" defTabSz="896354" rtl="0" eaLnBrk="1" fontAlgn="auto" latinLnBrk="0" hangingPunct="1">
              <a:lnSpc>
                <a:spcPct val="100000"/>
              </a:lnSpc>
              <a:spcBef>
                <a:spcPts val="0"/>
              </a:spcBef>
              <a:spcAft>
                <a:spcPts val="1345"/>
              </a:spcAft>
              <a:buClrTx/>
              <a:buSzPct val="90000"/>
              <a:buFont typeface="Wingdings" panose="05000000000000000000" pitchFamily="2" charset="2"/>
              <a:buNone/>
              <a:tabLst/>
              <a:defRPr/>
            </a:pPr>
            <a:r>
              <a:rPr kumimoji="0" lang="en-US" sz="1961" b="0" i="1" u="none" strike="noStrike" kern="1200" cap="none" spc="0" normalizeH="0" baseline="0" noProof="0" dirty="0">
                <a:ln>
                  <a:noFill/>
                </a:ln>
                <a:solidFill>
                  <a:srgbClr val="0078D3"/>
                </a:solidFill>
                <a:effectLst/>
                <a:uLnTx/>
                <a:uFillTx/>
                <a:latin typeface="Segoe UI "/>
                <a:ea typeface="+mn-ea"/>
                <a:cs typeface="+mn-cs"/>
              </a:rPr>
              <a:t>Proven business and technical guidance to help customers create and implement the </a:t>
            </a:r>
            <a:r>
              <a:rPr kumimoji="0" lang="en-US" sz="1961" b="1" i="1" u="none" strike="noStrike" kern="1200" cap="none" spc="0" normalizeH="0" baseline="0" noProof="0" dirty="0">
                <a:ln>
                  <a:noFill/>
                </a:ln>
                <a:solidFill>
                  <a:srgbClr val="0078D3"/>
                </a:solidFill>
                <a:effectLst/>
                <a:uLnTx/>
                <a:uFillTx/>
                <a:latin typeface="Segoe UI "/>
                <a:ea typeface="+mn-ea"/>
                <a:cs typeface="+mn-cs"/>
              </a:rPr>
              <a:t>business and technology strategies </a:t>
            </a:r>
            <a:r>
              <a:rPr kumimoji="0" lang="en-US" sz="1961" b="0" i="1" u="none" strike="noStrike" kern="1200" cap="none" spc="0" normalizeH="0" baseline="0" noProof="0" dirty="0">
                <a:ln>
                  <a:noFill/>
                </a:ln>
                <a:solidFill>
                  <a:srgbClr val="0078D3"/>
                </a:solidFill>
                <a:effectLst/>
                <a:uLnTx/>
                <a:uFillTx/>
                <a:latin typeface="Segoe UI "/>
                <a:ea typeface="+mn-ea"/>
                <a:cs typeface="+mn-cs"/>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8828619" y="2354025"/>
            <a:ext cx="2718823" cy="2225019"/>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23907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FBBF-339C-4A60-AA1C-084A2D41B5C3}"/>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Adopt migration execution</a:t>
            </a:r>
          </a:p>
        </p:txBody>
      </p:sp>
      <p:sp>
        <p:nvSpPr>
          <p:cNvPr id="6" name="TextBox 5">
            <a:extLst>
              <a:ext uri="{FF2B5EF4-FFF2-40B4-BE49-F238E27FC236}">
                <a16:creationId xmlns:a16="http://schemas.microsoft.com/office/drawing/2014/main" id="{6AC73A85-C51C-46C1-BC70-F516D2176AF7}"/>
              </a:ext>
            </a:extLst>
          </p:cNvPr>
          <p:cNvSpPr txBox="1"/>
          <p:nvPr/>
        </p:nvSpPr>
        <p:spPr>
          <a:xfrm>
            <a:off x="427038" y="4699321"/>
            <a:ext cx="11582400" cy="1615827"/>
          </a:xfrm>
          <a:prstGeom prst="rect">
            <a:avLst/>
          </a:prstGeom>
          <a:noFill/>
        </p:spPr>
        <p:txBody>
          <a:bodyPr wrap="square">
            <a:spAutoFit/>
          </a:bodyPr>
          <a:lstStyle/>
          <a:p>
            <a:pPr marL="400050" marR="0" lvl="0" indent="-400050" algn="l" defTabSz="914367" rtl="0" eaLnBrk="1" fontAlgn="auto" latinLnBrk="0" hangingPunct="1">
              <a:lnSpc>
                <a:spcPct val="100000"/>
              </a:lnSpc>
              <a:spcBef>
                <a:spcPts val="0"/>
              </a:spcBef>
              <a:spcAft>
                <a:spcPts val="600"/>
              </a:spcAft>
              <a:buClrTx/>
              <a:buSzPct val="150000"/>
              <a:buFontTx/>
              <a:buBlip>
                <a:blip r:embed="rId3"/>
              </a:buBlip>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Assess each workload and finalize architectural decisions about migration options.</a:t>
            </a:r>
          </a:p>
          <a:p>
            <a:pPr marL="400050" marR="0" lvl="0" indent="-400050" algn="l" defTabSz="914367" rtl="0" eaLnBrk="1" fontAlgn="auto" latinLnBrk="0" hangingPunct="1">
              <a:lnSpc>
                <a:spcPct val="100000"/>
              </a:lnSpc>
              <a:spcBef>
                <a:spcPts val="0"/>
              </a:spcBef>
              <a:spcAft>
                <a:spcPts val="600"/>
              </a:spcAft>
              <a:buClrTx/>
              <a:buSzPct val="150000"/>
              <a:buFontTx/>
              <a:buBlip>
                <a:blip r:embed="rId3"/>
              </a:buBlip>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Initiate the migration of the environment using native tools, third-party tools, and project management tools.</a:t>
            </a:r>
          </a:p>
          <a:p>
            <a:pPr marL="400050" marR="0" lvl="0" indent="-400050" algn="l" defTabSz="914367" rtl="0" eaLnBrk="1" fontAlgn="auto" latinLnBrk="0" hangingPunct="1">
              <a:lnSpc>
                <a:spcPct val="100000"/>
              </a:lnSpc>
              <a:spcBef>
                <a:spcPts val="0"/>
              </a:spcBef>
              <a:spcAft>
                <a:spcPts val="600"/>
              </a:spcAft>
              <a:buClrTx/>
              <a:buSzPct val="150000"/>
              <a:buFontTx/>
              <a:buBlip>
                <a:blip r:embed="rId3"/>
              </a:buBlip>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Workloads should be tested, optimized, documented, and released for ongoing operations. </a:t>
            </a:r>
          </a:p>
          <a:p>
            <a:pPr marL="400050" marR="0" lvl="0" indent="-400050" algn="l" defTabSz="914367" rtl="0" eaLnBrk="1" fontAlgn="auto" latinLnBrk="0" hangingPunct="1">
              <a:lnSpc>
                <a:spcPct val="100000"/>
              </a:lnSpc>
              <a:spcBef>
                <a:spcPts val="0"/>
              </a:spcBef>
              <a:spcAft>
                <a:spcPts val="600"/>
              </a:spcAft>
              <a:buClrTx/>
              <a:buSzPct val="150000"/>
              <a:buFontTx/>
              <a:buBlip>
                <a:blip r:embed="rId3"/>
              </a:buBlip>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Review the migrated workloads and hand them off to governance, operations management, and security teams for ongoing support of those workloads.</a:t>
            </a:r>
          </a:p>
        </p:txBody>
      </p:sp>
      <p:sp>
        <p:nvSpPr>
          <p:cNvPr id="51" name="TextBox 50">
            <a:extLst>
              <a:ext uri="{FF2B5EF4-FFF2-40B4-BE49-F238E27FC236}">
                <a16:creationId xmlns:a16="http://schemas.microsoft.com/office/drawing/2014/main" id="{4AE248CD-E186-497F-9452-F1005CF4B2F7}"/>
              </a:ext>
            </a:extLst>
          </p:cNvPr>
          <p:cNvSpPr txBox="1"/>
          <p:nvPr/>
        </p:nvSpPr>
        <p:spPr>
          <a:xfrm>
            <a:off x="323851" y="6199472"/>
            <a:ext cx="3811587" cy="415819"/>
          </a:xfrm>
          <a:prstGeom prst="rect">
            <a:avLst/>
          </a:prstGeom>
          <a:noFill/>
        </p:spPr>
        <p:txBody>
          <a:bodyPr wrap="square">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78D3"/>
                </a:solidFill>
                <a:effectLst/>
                <a:uLnTx/>
                <a:uFillTx/>
                <a:latin typeface="Segoe UI "/>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https://aka.ms/adopt/migrate</a:t>
            </a:r>
            <a:endParaRPr kumimoji="0" lang="en-US" sz="1600" b="0" i="0" u="sng" strike="noStrike" kern="1200" cap="none" spc="0" normalizeH="0" baseline="0" noProof="0" dirty="0">
              <a:ln>
                <a:noFill/>
              </a:ln>
              <a:solidFill>
                <a:srgbClr val="0078D3"/>
              </a:solidFill>
              <a:effectLst/>
              <a:uLnTx/>
              <a:uFillTx/>
              <a:latin typeface="Segoe UI "/>
              <a:ea typeface="+mn-ea"/>
              <a:cs typeface="Segoe UI Semilight" panose="020B0402040204020203" pitchFamily="34" charset="0"/>
            </a:endParaRPr>
          </a:p>
        </p:txBody>
      </p:sp>
      <p:sp>
        <p:nvSpPr>
          <p:cNvPr id="4" name="Text Placeholder 7">
            <a:extLst>
              <a:ext uri="{FF2B5EF4-FFF2-40B4-BE49-F238E27FC236}">
                <a16:creationId xmlns:a16="http://schemas.microsoft.com/office/drawing/2014/main" id="{2ED74DD4-5C44-4241-A372-9AF5C1F7AE73}"/>
              </a:ext>
            </a:extLst>
          </p:cNvPr>
          <p:cNvSpPr txBox="1">
            <a:spLocks/>
          </p:cNvSpPr>
          <p:nvPr/>
        </p:nvSpPr>
        <p:spPr>
          <a:xfrm>
            <a:off x="376805" y="1199993"/>
            <a:ext cx="4287650" cy="40313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78D3"/>
                </a:solidFill>
                <a:effectLst/>
                <a:uLnTx/>
                <a:uFillTx/>
                <a:latin typeface="Segoe UI"/>
                <a:ea typeface="+mn-ea"/>
                <a:cs typeface="Segoe UI Semilight" panose="020B0402040204020203" pitchFamily="34" charset="0"/>
              </a:rPr>
              <a:t>Migrate</a:t>
            </a:r>
            <a:endPar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nvGrpSpPr>
          <p:cNvPr id="225" name="Group 224">
            <a:extLst>
              <a:ext uri="{FF2B5EF4-FFF2-40B4-BE49-F238E27FC236}">
                <a16:creationId xmlns:a16="http://schemas.microsoft.com/office/drawing/2014/main" id="{855D88D1-52F0-4EC7-8CE4-F6416ECBC8A2}"/>
              </a:ext>
            </a:extLst>
          </p:cNvPr>
          <p:cNvGrpSpPr/>
          <p:nvPr/>
        </p:nvGrpSpPr>
        <p:grpSpPr>
          <a:xfrm>
            <a:off x="464964" y="1521073"/>
            <a:ext cx="11255536" cy="3058945"/>
            <a:chOff x="464964" y="1521073"/>
            <a:chExt cx="11255536" cy="3058945"/>
          </a:xfrm>
        </p:grpSpPr>
        <p:sp>
          <p:nvSpPr>
            <p:cNvPr id="63" name="Rectangle 62">
              <a:extLst>
                <a:ext uri="{FF2B5EF4-FFF2-40B4-BE49-F238E27FC236}">
                  <a16:creationId xmlns:a16="http://schemas.microsoft.com/office/drawing/2014/main" id="{0B25DB4F-3E2A-498E-8DC6-39C2A7B54C0F}"/>
                </a:ext>
              </a:extLst>
            </p:cNvPr>
            <p:cNvSpPr/>
            <p:nvPr/>
          </p:nvSpPr>
          <p:spPr bwMode="auto">
            <a:xfrm>
              <a:off x="756157" y="2317942"/>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Plan</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64" name="Rectangle 63">
              <a:extLst>
                <a:ext uri="{FF2B5EF4-FFF2-40B4-BE49-F238E27FC236}">
                  <a16:creationId xmlns:a16="http://schemas.microsoft.com/office/drawing/2014/main" id="{CF23E474-6ACD-41B8-994B-EF80C57825A6}"/>
                </a:ext>
              </a:extLst>
            </p:cNvPr>
            <p:cNvSpPr/>
            <p:nvPr/>
          </p:nvSpPr>
          <p:spPr bwMode="auto">
            <a:xfrm>
              <a:off x="2279757" y="2317942"/>
              <a:ext cx="105465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Ready</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65" name="Rectangle 64">
              <a:extLst>
                <a:ext uri="{FF2B5EF4-FFF2-40B4-BE49-F238E27FC236}">
                  <a16:creationId xmlns:a16="http://schemas.microsoft.com/office/drawing/2014/main" id="{F07EAC2C-782B-4350-A1E4-1BB630D60F64}"/>
                </a:ext>
              </a:extLst>
            </p:cNvPr>
            <p:cNvSpPr/>
            <p:nvPr/>
          </p:nvSpPr>
          <p:spPr bwMode="auto">
            <a:xfrm>
              <a:off x="4122010" y="2317942"/>
              <a:ext cx="102267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Adopt</a:t>
              </a: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cxnSp>
          <p:nvCxnSpPr>
            <p:cNvPr id="72" name="Straight Connector 71">
              <a:extLst>
                <a:ext uri="{FF2B5EF4-FFF2-40B4-BE49-F238E27FC236}">
                  <a16:creationId xmlns:a16="http://schemas.microsoft.com/office/drawing/2014/main" id="{25F2F86C-0237-40C2-92E7-21DE1CE338CE}"/>
                </a:ext>
              </a:extLst>
            </p:cNvPr>
            <p:cNvCxnSpPr>
              <a:cxnSpLocks/>
            </p:cNvCxnSpPr>
            <p:nvPr/>
          </p:nvCxnSpPr>
          <p:spPr>
            <a:xfrm>
              <a:off x="1422675" y="2600039"/>
              <a:ext cx="64008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34">
              <a:extLst>
                <a:ext uri="{FF2B5EF4-FFF2-40B4-BE49-F238E27FC236}">
                  <a16:creationId xmlns:a16="http://schemas.microsoft.com/office/drawing/2014/main" id="{EF4E06D0-B78B-464D-B0E6-29484E69A7C3}"/>
                </a:ext>
              </a:extLst>
            </p:cNvPr>
            <p:cNvSpPr/>
            <p:nvPr/>
          </p:nvSpPr>
          <p:spPr bwMode="auto">
            <a:xfrm rot="8100000">
              <a:off x="1966833" y="2546722"/>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03EFCE4B-9B12-4D96-9414-1B84FAAEFC76}"/>
                </a:ext>
              </a:extLst>
            </p:cNvPr>
            <p:cNvCxnSpPr>
              <a:cxnSpLocks/>
            </p:cNvCxnSpPr>
            <p:nvPr/>
          </p:nvCxnSpPr>
          <p:spPr>
            <a:xfrm>
              <a:off x="3304370" y="2600039"/>
              <a:ext cx="64008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Rectangle 34">
              <a:extLst>
                <a:ext uri="{FF2B5EF4-FFF2-40B4-BE49-F238E27FC236}">
                  <a16:creationId xmlns:a16="http://schemas.microsoft.com/office/drawing/2014/main" id="{57755E29-BDF4-4992-AC15-24135DDD049A}"/>
                </a:ext>
              </a:extLst>
            </p:cNvPr>
            <p:cNvSpPr/>
            <p:nvPr/>
          </p:nvSpPr>
          <p:spPr bwMode="auto">
            <a:xfrm rot="8100000">
              <a:off x="3840412" y="2546723"/>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A5F997A9-F4E9-402E-9D0E-558D3FD8C447}"/>
                </a:ext>
              </a:extLst>
            </p:cNvPr>
            <p:cNvGrpSpPr/>
            <p:nvPr/>
          </p:nvGrpSpPr>
          <p:grpSpPr>
            <a:xfrm>
              <a:off x="1001191" y="1899090"/>
              <a:ext cx="337935" cy="418851"/>
              <a:chOff x="1001191" y="2069410"/>
              <a:chExt cx="337935" cy="418851"/>
            </a:xfrm>
          </p:grpSpPr>
          <p:sp>
            <p:nvSpPr>
              <p:cNvPr id="78" name="Freeform 88">
                <a:extLst>
                  <a:ext uri="{FF2B5EF4-FFF2-40B4-BE49-F238E27FC236}">
                    <a16:creationId xmlns:a16="http://schemas.microsoft.com/office/drawing/2014/main" id="{3E639E03-48EE-40CD-BA66-C8F1665FD399}"/>
                  </a:ext>
                </a:extLst>
              </p:cNvPr>
              <p:cNvSpPr>
                <a:spLocks/>
              </p:cNvSpPr>
              <p:nvPr/>
            </p:nvSpPr>
            <p:spPr bwMode="auto">
              <a:xfrm>
                <a:off x="1001191" y="2069410"/>
                <a:ext cx="337935" cy="418851"/>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Freeform 89">
                <a:extLst>
                  <a:ext uri="{FF2B5EF4-FFF2-40B4-BE49-F238E27FC236}">
                    <a16:creationId xmlns:a16="http://schemas.microsoft.com/office/drawing/2014/main" id="{37BCF35B-D36A-4E58-B0B6-4A6649B608A6}"/>
                  </a:ext>
                </a:extLst>
              </p:cNvPr>
              <p:cNvSpPr>
                <a:spLocks/>
              </p:cNvSpPr>
              <p:nvPr/>
            </p:nvSpPr>
            <p:spPr bwMode="auto">
              <a:xfrm>
                <a:off x="1001191" y="2069410"/>
                <a:ext cx="123751" cy="123751"/>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Line 90">
                <a:extLst>
                  <a:ext uri="{FF2B5EF4-FFF2-40B4-BE49-F238E27FC236}">
                    <a16:creationId xmlns:a16="http://schemas.microsoft.com/office/drawing/2014/main" id="{E10551BE-1F64-4392-8889-DB4F181CAC12}"/>
                  </a:ext>
                </a:extLst>
              </p:cNvPr>
              <p:cNvSpPr>
                <a:spLocks noChangeShapeType="1"/>
              </p:cNvSpPr>
              <p:nvPr/>
            </p:nvSpPr>
            <p:spPr bwMode="auto">
              <a:xfrm>
                <a:off x="1089244" y="2288355"/>
                <a:ext cx="159449"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Line 91">
                <a:extLst>
                  <a:ext uri="{FF2B5EF4-FFF2-40B4-BE49-F238E27FC236}">
                    <a16:creationId xmlns:a16="http://schemas.microsoft.com/office/drawing/2014/main" id="{0E551D51-2EED-423F-95F8-BCC37EC38185}"/>
                  </a:ext>
                </a:extLst>
              </p:cNvPr>
              <p:cNvSpPr>
                <a:spLocks noChangeShapeType="1"/>
              </p:cNvSpPr>
              <p:nvPr/>
            </p:nvSpPr>
            <p:spPr bwMode="auto">
              <a:xfrm>
                <a:off x="1089244" y="2369269"/>
                <a:ext cx="159449"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E111C2E5-45F7-4703-9EA4-DB9321C9CD2D}"/>
                </a:ext>
              </a:extLst>
            </p:cNvPr>
            <p:cNvGrpSpPr/>
            <p:nvPr/>
          </p:nvGrpSpPr>
          <p:grpSpPr>
            <a:xfrm>
              <a:off x="2578757" y="1867267"/>
              <a:ext cx="477541" cy="475887"/>
              <a:chOff x="2419431" y="2037587"/>
              <a:chExt cx="477541" cy="475887"/>
            </a:xfrm>
          </p:grpSpPr>
          <p:sp>
            <p:nvSpPr>
              <p:cNvPr id="83" name="AutoShape 151">
                <a:extLst>
                  <a:ext uri="{FF2B5EF4-FFF2-40B4-BE49-F238E27FC236}">
                    <a16:creationId xmlns:a16="http://schemas.microsoft.com/office/drawing/2014/main" id="{66A72F94-6DFB-4205-BA39-1190F65D09D7}"/>
                  </a:ext>
                </a:extLst>
              </p:cNvPr>
              <p:cNvSpPr>
                <a:spLocks noChangeAspect="1" noChangeArrowheads="1" noTextEdit="1"/>
              </p:cNvSpPr>
              <p:nvPr/>
            </p:nvSpPr>
            <p:spPr bwMode="auto">
              <a:xfrm>
                <a:off x="2419431" y="2037587"/>
                <a:ext cx="477541" cy="47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Oval 153">
                <a:extLst>
                  <a:ext uri="{FF2B5EF4-FFF2-40B4-BE49-F238E27FC236}">
                    <a16:creationId xmlns:a16="http://schemas.microsoft.com/office/drawing/2014/main" id="{D2236B28-6A4F-43E3-8FE0-653615A787BF}"/>
                  </a:ext>
                </a:extLst>
              </p:cNvPr>
              <p:cNvSpPr>
                <a:spLocks noChangeArrowheads="1"/>
              </p:cNvSpPr>
              <p:nvPr/>
            </p:nvSpPr>
            <p:spPr bwMode="auto">
              <a:xfrm>
                <a:off x="2507008" y="2121859"/>
                <a:ext cx="305692" cy="30569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154">
                <a:extLst>
                  <a:ext uri="{FF2B5EF4-FFF2-40B4-BE49-F238E27FC236}">
                    <a16:creationId xmlns:a16="http://schemas.microsoft.com/office/drawing/2014/main" id="{C56B0A39-CE7E-4FF5-9B82-6E7FDE37CC07}"/>
                  </a:ext>
                </a:extLst>
              </p:cNvPr>
              <p:cNvSpPr>
                <a:spLocks/>
              </p:cNvSpPr>
              <p:nvPr/>
            </p:nvSpPr>
            <p:spPr bwMode="auto">
              <a:xfrm>
                <a:off x="2563189" y="2201173"/>
                <a:ext cx="181763" cy="14871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155">
                <a:extLst>
                  <a:ext uri="{FF2B5EF4-FFF2-40B4-BE49-F238E27FC236}">
                    <a16:creationId xmlns:a16="http://schemas.microsoft.com/office/drawing/2014/main" id="{39EF7E61-153A-47E6-B4F2-7D5F5FDD0EFD}"/>
                  </a:ext>
                </a:extLst>
              </p:cNvPr>
              <p:cNvSpPr>
                <a:spLocks/>
              </p:cNvSpPr>
              <p:nvPr/>
            </p:nvSpPr>
            <p:spPr bwMode="auto">
              <a:xfrm>
                <a:off x="2799481" y="2288750"/>
                <a:ext cx="97491" cy="145410"/>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156">
                <a:extLst>
                  <a:ext uri="{FF2B5EF4-FFF2-40B4-BE49-F238E27FC236}">
                    <a16:creationId xmlns:a16="http://schemas.microsoft.com/office/drawing/2014/main" id="{06D38D9D-7501-4728-B7E3-F83FD99C5D9B}"/>
                  </a:ext>
                </a:extLst>
              </p:cNvPr>
              <p:cNvSpPr>
                <a:spLocks/>
              </p:cNvSpPr>
              <p:nvPr/>
            </p:nvSpPr>
            <p:spPr bwMode="auto">
              <a:xfrm>
                <a:off x="2419431" y="2116902"/>
                <a:ext cx="97491" cy="147062"/>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157">
                <a:extLst>
                  <a:ext uri="{FF2B5EF4-FFF2-40B4-BE49-F238E27FC236}">
                    <a16:creationId xmlns:a16="http://schemas.microsoft.com/office/drawing/2014/main" id="{8B9D9221-18DF-4DE5-AB47-3DC45A8E4579}"/>
                  </a:ext>
                </a:extLst>
              </p:cNvPr>
              <p:cNvSpPr>
                <a:spLocks/>
              </p:cNvSpPr>
              <p:nvPr/>
            </p:nvSpPr>
            <p:spPr bwMode="auto">
              <a:xfrm>
                <a:off x="2498746" y="2417636"/>
                <a:ext cx="147063" cy="9583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158">
                <a:extLst>
                  <a:ext uri="{FF2B5EF4-FFF2-40B4-BE49-F238E27FC236}">
                    <a16:creationId xmlns:a16="http://schemas.microsoft.com/office/drawing/2014/main" id="{F702F208-9F42-4DF5-B8C5-A64A7DC6FBF8}"/>
                  </a:ext>
                </a:extLst>
              </p:cNvPr>
              <p:cNvSpPr>
                <a:spLocks/>
              </p:cNvSpPr>
              <p:nvPr/>
            </p:nvSpPr>
            <p:spPr bwMode="auto">
              <a:xfrm>
                <a:off x="2419431" y="2288750"/>
                <a:ext cx="97491" cy="145410"/>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159">
                <a:extLst>
                  <a:ext uri="{FF2B5EF4-FFF2-40B4-BE49-F238E27FC236}">
                    <a16:creationId xmlns:a16="http://schemas.microsoft.com/office/drawing/2014/main" id="{723274D3-6501-4476-BF6D-3E7AEAA27257}"/>
                  </a:ext>
                </a:extLst>
              </p:cNvPr>
              <p:cNvSpPr>
                <a:spLocks/>
              </p:cNvSpPr>
              <p:nvPr/>
            </p:nvSpPr>
            <p:spPr bwMode="auto">
              <a:xfrm>
                <a:off x="2799481" y="2116902"/>
                <a:ext cx="97491" cy="147062"/>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160">
                <a:extLst>
                  <a:ext uri="{FF2B5EF4-FFF2-40B4-BE49-F238E27FC236}">
                    <a16:creationId xmlns:a16="http://schemas.microsoft.com/office/drawing/2014/main" id="{736C2E37-23B0-475B-B6CA-6462F709EE01}"/>
                  </a:ext>
                </a:extLst>
              </p:cNvPr>
              <p:cNvSpPr>
                <a:spLocks/>
              </p:cNvSpPr>
              <p:nvPr/>
            </p:nvSpPr>
            <p:spPr bwMode="auto">
              <a:xfrm>
                <a:off x="2670594" y="2417636"/>
                <a:ext cx="147063" cy="9583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161">
                <a:extLst>
                  <a:ext uri="{FF2B5EF4-FFF2-40B4-BE49-F238E27FC236}">
                    <a16:creationId xmlns:a16="http://schemas.microsoft.com/office/drawing/2014/main" id="{28E6918B-E823-49CD-ABDE-3EF8FD148E01}"/>
                  </a:ext>
                </a:extLst>
              </p:cNvPr>
              <p:cNvSpPr>
                <a:spLocks/>
              </p:cNvSpPr>
              <p:nvPr/>
            </p:nvSpPr>
            <p:spPr bwMode="auto">
              <a:xfrm>
                <a:off x="2670594" y="2040892"/>
                <a:ext cx="147063" cy="94186"/>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162">
                <a:extLst>
                  <a:ext uri="{FF2B5EF4-FFF2-40B4-BE49-F238E27FC236}">
                    <a16:creationId xmlns:a16="http://schemas.microsoft.com/office/drawing/2014/main" id="{C1A92231-6096-4A87-8E59-F3CC3774550B}"/>
                  </a:ext>
                </a:extLst>
              </p:cNvPr>
              <p:cNvSpPr>
                <a:spLocks/>
              </p:cNvSpPr>
              <p:nvPr/>
            </p:nvSpPr>
            <p:spPr bwMode="auto">
              <a:xfrm>
                <a:off x="2498746" y="2040892"/>
                <a:ext cx="147063" cy="94186"/>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98B5B63A-72A1-4C69-AE93-67BDE033AA16}"/>
                </a:ext>
              </a:extLst>
            </p:cNvPr>
            <p:cNvGrpSpPr/>
            <p:nvPr/>
          </p:nvGrpSpPr>
          <p:grpSpPr>
            <a:xfrm>
              <a:off x="4295928" y="1903081"/>
              <a:ext cx="406581" cy="406860"/>
              <a:chOff x="4295928" y="2073401"/>
              <a:chExt cx="406581" cy="406860"/>
            </a:xfrm>
          </p:grpSpPr>
          <p:sp>
            <p:nvSpPr>
              <p:cNvPr id="95" name="Freeform: Shape 94">
                <a:extLst>
                  <a:ext uri="{FF2B5EF4-FFF2-40B4-BE49-F238E27FC236}">
                    <a16:creationId xmlns:a16="http://schemas.microsoft.com/office/drawing/2014/main" id="{1546328B-2AAF-4ACA-B97D-39D669912815}"/>
                  </a:ext>
                </a:extLst>
              </p:cNvPr>
              <p:cNvSpPr/>
              <p:nvPr/>
            </p:nvSpPr>
            <p:spPr>
              <a:xfrm>
                <a:off x="4360938" y="2139410"/>
                <a:ext cx="279525" cy="279523"/>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3CA18BEC-E783-4638-BB74-054C346B582B}"/>
                  </a:ext>
                </a:extLst>
              </p:cNvPr>
              <p:cNvSpPr/>
              <p:nvPr/>
            </p:nvSpPr>
            <p:spPr>
              <a:xfrm>
                <a:off x="4295928" y="2073682"/>
                <a:ext cx="406581" cy="406579"/>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0B0DAA1-F29D-43EC-94BA-95FD8972F56E}"/>
                  </a:ext>
                </a:extLst>
              </p:cNvPr>
              <p:cNvSpPr/>
              <p:nvPr/>
            </p:nvSpPr>
            <p:spPr>
              <a:xfrm>
                <a:off x="4431215" y="2073401"/>
                <a:ext cx="271054" cy="241406"/>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3" name="Rectangle: Rounded Corners 152">
              <a:extLst>
                <a:ext uri="{FF2B5EF4-FFF2-40B4-BE49-F238E27FC236}">
                  <a16:creationId xmlns:a16="http://schemas.microsoft.com/office/drawing/2014/main" id="{4B3C151F-62C3-4ED5-B139-0EA8F24D80E5}"/>
                </a:ext>
              </a:extLst>
            </p:cNvPr>
            <p:cNvSpPr/>
            <p:nvPr/>
          </p:nvSpPr>
          <p:spPr bwMode="auto">
            <a:xfrm>
              <a:off x="523272" y="1657239"/>
              <a:ext cx="11145455" cy="2860991"/>
            </a:xfrm>
            <a:prstGeom prst="roundRect">
              <a:avLst>
                <a:gd name="adj" fmla="val 9234"/>
              </a:avLst>
            </a:prstGeom>
            <a:noFill/>
            <a:ln w="38100" cap="rnd">
              <a:solidFill>
                <a:srgbClr val="3C3C4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6BDE62AD-5479-4424-8828-C2BF5DCF248A}"/>
                </a:ext>
              </a:extLst>
            </p:cNvPr>
            <p:cNvSpPr txBox="1"/>
            <p:nvPr/>
          </p:nvSpPr>
          <p:spPr>
            <a:xfrm>
              <a:off x="4770265" y="1521073"/>
              <a:ext cx="2651469" cy="246221"/>
            </a:xfrm>
            <a:prstGeom prst="rect">
              <a:avLst/>
            </a:prstGeom>
            <a:solidFill>
              <a:schemeClr val="bg1"/>
            </a:solidFill>
          </p:spPr>
          <p:txBody>
            <a:bodyPr wrap="none" lIns="91427" tIns="0" rIns="91427" bIns="0" rtlCol="0">
              <a:spAutoFit/>
            </a:bodyPr>
            <a:lstStyle/>
            <a:p>
              <a:pPr marL="0" marR="0" lvl="0" indent="0" algn="ctr" defTabSz="91409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C40"/>
                  </a:solidFill>
                  <a:effectLst/>
                  <a:uLnTx/>
                  <a:uFillTx/>
                  <a:latin typeface="Segoe UI Semibold"/>
                  <a:ea typeface="+mn-lt"/>
                  <a:cs typeface="Segoe UI Semibold"/>
                </a:rPr>
                <a:t>Migration waves (releases)</a:t>
              </a:r>
            </a:p>
          </p:txBody>
        </p:sp>
        <p:grpSp>
          <p:nvGrpSpPr>
            <p:cNvPr id="154" name="Group 153">
              <a:extLst>
                <a:ext uri="{FF2B5EF4-FFF2-40B4-BE49-F238E27FC236}">
                  <a16:creationId xmlns:a16="http://schemas.microsoft.com/office/drawing/2014/main" id="{513C2200-05A3-40E6-9B2C-FE449BC5C30B}"/>
                </a:ext>
              </a:extLst>
            </p:cNvPr>
            <p:cNvGrpSpPr/>
            <p:nvPr/>
          </p:nvGrpSpPr>
          <p:grpSpPr>
            <a:xfrm>
              <a:off x="9088006" y="1607748"/>
              <a:ext cx="161587" cy="129685"/>
              <a:chOff x="9506242" y="2147513"/>
              <a:chExt cx="161587" cy="129685"/>
            </a:xfrm>
          </p:grpSpPr>
          <p:sp>
            <p:nvSpPr>
              <p:cNvPr id="164" name="Rectangle 163">
                <a:extLst>
                  <a:ext uri="{FF2B5EF4-FFF2-40B4-BE49-F238E27FC236}">
                    <a16:creationId xmlns:a16="http://schemas.microsoft.com/office/drawing/2014/main" id="{C798E17A-CDA9-42B9-AD30-BB9C5DD3473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34">
                <a:extLst>
                  <a:ext uri="{FF2B5EF4-FFF2-40B4-BE49-F238E27FC236}">
                    <a16:creationId xmlns:a16="http://schemas.microsoft.com/office/drawing/2014/main" id="{1EF8D53E-7479-47D4-9A8D-9D86A1D2B557}"/>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55" name="Group 154">
              <a:extLst>
                <a:ext uri="{FF2B5EF4-FFF2-40B4-BE49-F238E27FC236}">
                  <a16:creationId xmlns:a16="http://schemas.microsoft.com/office/drawing/2014/main" id="{B2C8E330-FA8B-45B2-B23F-5EB95AC2CC6B}"/>
                </a:ext>
              </a:extLst>
            </p:cNvPr>
            <p:cNvGrpSpPr/>
            <p:nvPr/>
          </p:nvGrpSpPr>
          <p:grpSpPr>
            <a:xfrm rot="5400000">
              <a:off x="11574864" y="3638634"/>
              <a:ext cx="161587" cy="129685"/>
              <a:chOff x="9506242" y="2147513"/>
              <a:chExt cx="161587" cy="129685"/>
            </a:xfrm>
          </p:grpSpPr>
          <p:sp>
            <p:nvSpPr>
              <p:cNvPr id="162" name="Rectangle 161">
                <a:extLst>
                  <a:ext uri="{FF2B5EF4-FFF2-40B4-BE49-F238E27FC236}">
                    <a16:creationId xmlns:a16="http://schemas.microsoft.com/office/drawing/2014/main" id="{804F42B5-7E4D-4B77-B8E4-235A2358A78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34">
                <a:extLst>
                  <a:ext uri="{FF2B5EF4-FFF2-40B4-BE49-F238E27FC236}">
                    <a16:creationId xmlns:a16="http://schemas.microsoft.com/office/drawing/2014/main" id="{A5A51AE5-BE3C-4BAB-B570-E5E4A2F55790}"/>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71BE19FC-CE8B-4C51-95A8-5E0FF7411331}"/>
                </a:ext>
              </a:extLst>
            </p:cNvPr>
            <p:cNvGrpSpPr/>
            <p:nvPr/>
          </p:nvGrpSpPr>
          <p:grpSpPr>
            <a:xfrm rot="10800000">
              <a:off x="2848924" y="4450333"/>
              <a:ext cx="161587" cy="129685"/>
              <a:chOff x="9506242" y="2147513"/>
              <a:chExt cx="161587" cy="129685"/>
            </a:xfrm>
          </p:grpSpPr>
          <p:sp>
            <p:nvSpPr>
              <p:cNvPr id="160" name="Rectangle 159">
                <a:extLst>
                  <a:ext uri="{FF2B5EF4-FFF2-40B4-BE49-F238E27FC236}">
                    <a16:creationId xmlns:a16="http://schemas.microsoft.com/office/drawing/2014/main" id="{6FD92138-49E0-4874-A284-520EB99465F3}"/>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ectangle 34">
                <a:extLst>
                  <a:ext uri="{FF2B5EF4-FFF2-40B4-BE49-F238E27FC236}">
                    <a16:creationId xmlns:a16="http://schemas.microsoft.com/office/drawing/2014/main" id="{96A0D564-E57C-4AC6-B4B5-BF0AF3060156}"/>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909F6A43-158B-4C0F-BB60-9CB7EF24A8C4}"/>
                </a:ext>
              </a:extLst>
            </p:cNvPr>
            <p:cNvGrpSpPr/>
            <p:nvPr/>
          </p:nvGrpSpPr>
          <p:grpSpPr>
            <a:xfrm rot="16200000">
              <a:off x="449013" y="3621047"/>
              <a:ext cx="161587" cy="129685"/>
              <a:chOff x="9506242" y="2147513"/>
              <a:chExt cx="161587" cy="129685"/>
            </a:xfrm>
          </p:grpSpPr>
          <p:sp>
            <p:nvSpPr>
              <p:cNvPr id="158" name="Rectangle 157">
                <a:extLst>
                  <a:ext uri="{FF2B5EF4-FFF2-40B4-BE49-F238E27FC236}">
                    <a16:creationId xmlns:a16="http://schemas.microsoft.com/office/drawing/2014/main" id="{440EE433-BA19-4552-B798-096CA430720C}"/>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34">
                <a:extLst>
                  <a:ext uri="{FF2B5EF4-FFF2-40B4-BE49-F238E27FC236}">
                    <a16:creationId xmlns:a16="http://schemas.microsoft.com/office/drawing/2014/main" id="{079B4F33-1B67-464A-8D68-B11F4BF7D49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0" name="TextBox 169">
              <a:extLst>
                <a:ext uri="{FF2B5EF4-FFF2-40B4-BE49-F238E27FC236}">
                  <a16:creationId xmlns:a16="http://schemas.microsoft.com/office/drawing/2014/main" id="{DD4A29AD-C7C5-48C2-8FA0-DDE29CC67083}"/>
                </a:ext>
              </a:extLst>
            </p:cNvPr>
            <p:cNvSpPr txBox="1"/>
            <p:nvPr/>
          </p:nvSpPr>
          <p:spPr>
            <a:xfrm>
              <a:off x="5387304" y="1972614"/>
              <a:ext cx="538202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mn-cs"/>
                </a:rPr>
                <a:t>Plan, Ready, and Adopt establish repeatable processes for iterative change management and digital transformation. Those processes establish waves of workload migrations (releases in agile terms).</a:t>
              </a:r>
            </a:p>
          </p:txBody>
        </p:sp>
        <p:sp>
          <p:nvSpPr>
            <p:cNvPr id="173" name="Rectangle: Rounded Corners 172">
              <a:extLst>
                <a:ext uri="{FF2B5EF4-FFF2-40B4-BE49-F238E27FC236}">
                  <a16:creationId xmlns:a16="http://schemas.microsoft.com/office/drawing/2014/main" id="{738752AB-95EE-4A0E-91A8-0256006C2977}"/>
                </a:ext>
              </a:extLst>
            </p:cNvPr>
            <p:cNvSpPr/>
            <p:nvPr/>
          </p:nvSpPr>
          <p:spPr bwMode="auto">
            <a:xfrm>
              <a:off x="711199" y="2984117"/>
              <a:ext cx="10763251" cy="1350611"/>
            </a:xfrm>
            <a:prstGeom prst="roundRect">
              <a:avLst>
                <a:gd name="adj" fmla="val 9234"/>
              </a:avLst>
            </a:prstGeom>
            <a:noFill/>
            <a:ln w="2540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1" name="TextBox 170">
              <a:extLst>
                <a:ext uri="{FF2B5EF4-FFF2-40B4-BE49-F238E27FC236}">
                  <a16:creationId xmlns:a16="http://schemas.microsoft.com/office/drawing/2014/main" id="{68FD648C-EF88-48F3-9D00-052B89850766}"/>
                </a:ext>
              </a:extLst>
            </p:cNvPr>
            <p:cNvSpPr txBox="1"/>
            <p:nvPr/>
          </p:nvSpPr>
          <p:spPr>
            <a:xfrm>
              <a:off x="4719745" y="2855975"/>
              <a:ext cx="2752522" cy="246221"/>
            </a:xfrm>
            <a:prstGeom prst="rect">
              <a:avLst/>
            </a:prstGeom>
            <a:solidFill>
              <a:schemeClr val="bg1"/>
            </a:solidFill>
          </p:spPr>
          <p:txBody>
            <a:bodyPr wrap="none" lIns="91427" tIns="0" rIns="91427" bIns="0" rtlCol="0">
              <a:spAutoFit/>
            </a:bodyPr>
            <a:lstStyle/>
            <a:p>
              <a:pPr marL="0" marR="0" lvl="0" indent="0" algn="ctr" defTabSz="91409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lt"/>
                  <a:cs typeface="Segoe UI Semibold"/>
                </a:rPr>
                <a:t>Migration effort (iterations)</a:t>
              </a:r>
            </a:p>
          </p:txBody>
        </p:sp>
        <p:grpSp>
          <p:nvGrpSpPr>
            <p:cNvPr id="174" name="Group 173">
              <a:extLst>
                <a:ext uri="{FF2B5EF4-FFF2-40B4-BE49-F238E27FC236}">
                  <a16:creationId xmlns:a16="http://schemas.microsoft.com/office/drawing/2014/main" id="{91502D45-76DB-4441-8EB0-C5524AE07A09}"/>
                </a:ext>
              </a:extLst>
            </p:cNvPr>
            <p:cNvGrpSpPr/>
            <p:nvPr/>
          </p:nvGrpSpPr>
          <p:grpSpPr>
            <a:xfrm rot="5400000">
              <a:off x="11375014" y="3640286"/>
              <a:ext cx="161587" cy="129685"/>
              <a:chOff x="9506242" y="2147513"/>
              <a:chExt cx="161587" cy="129685"/>
            </a:xfrm>
          </p:grpSpPr>
          <p:sp>
            <p:nvSpPr>
              <p:cNvPr id="175" name="Rectangle 174">
                <a:extLst>
                  <a:ext uri="{FF2B5EF4-FFF2-40B4-BE49-F238E27FC236}">
                    <a16:creationId xmlns:a16="http://schemas.microsoft.com/office/drawing/2014/main" id="{85745D7F-69FA-446D-A4AE-6FA05C606A30}"/>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34">
                <a:extLst>
                  <a:ext uri="{FF2B5EF4-FFF2-40B4-BE49-F238E27FC236}">
                    <a16:creationId xmlns:a16="http://schemas.microsoft.com/office/drawing/2014/main" id="{4ADE9482-1552-4A17-88F2-F12256737E06}"/>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23F99746-B38D-4A6F-B47B-830E1F9EBAD1}"/>
                </a:ext>
              </a:extLst>
            </p:cNvPr>
            <p:cNvGrpSpPr/>
            <p:nvPr/>
          </p:nvGrpSpPr>
          <p:grpSpPr>
            <a:xfrm rot="16200000">
              <a:off x="637164" y="3616455"/>
              <a:ext cx="161587" cy="129685"/>
              <a:chOff x="9506242" y="2147513"/>
              <a:chExt cx="161587" cy="129685"/>
            </a:xfrm>
          </p:grpSpPr>
          <p:sp>
            <p:nvSpPr>
              <p:cNvPr id="178" name="Rectangle 177">
                <a:extLst>
                  <a:ext uri="{FF2B5EF4-FFF2-40B4-BE49-F238E27FC236}">
                    <a16:creationId xmlns:a16="http://schemas.microsoft.com/office/drawing/2014/main" id="{FC655964-BBB6-4A51-A9A1-CA6200FC7A07}"/>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34">
                <a:extLst>
                  <a:ext uri="{FF2B5EF4-FFF2-40B4-BE49-F238E27FC236}">
                    <a16:creationId xmlns:a16="http://schemas.microsoft.com/office/drawing/2014/main" id="{B868BF35-B3BF-49DB-ADF0-CCCDACEB3320}"/>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E4DB2AEF-69A9-4D83-8D35-4A25DA79FD57}"/>
                </a:ext>
              </a:extLst>
            </p:cNvPr>
            <p:cNvGrpSpPr/>
            <p:nvPr/>
          </p:nvGrpSpPr>
          <p:grpSpPr>
            <a:xfrm>
              <a:off x="9085191" y="2932661"/>
              <a:ext cx="161587" cy="129685"/>
              <a:chOff x="9506242" y="2147513"/>
              <a:chExt cx="161587" cy="129685"/>
            </a:xfrm>
          </p:grpSpPr>
          <p:sp>
            <p:nvSpPr>
              <p:cNvPr id="181" name="Rectangle 180">
                <a:extLst>
                  <a:ext uri="{FF2B5EF4-FFF2-40B4-BE49-F238E27FC236}">
                    <a16:creationId xmlns:a16="http://schemas.microsoft.com/office/drawing/2014/main" id="{F097EC6B-4FCC-4228-8C2A-2AB48DC90506}"/>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34">
                <a:extLst>
                  <a:ext uri="{FF2B5EF4-FFF2-40B4-BE49-F238E27FC236}">
                    <a16:creationId xmlns:a16="http://schemas.microsoft.com/office/drawing/2014/main" id="{48A01DBE-3976-4F70-BD1F-4883FEBB1C9A}"/>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3" name="Group 182">
              <a:extLst>
                <a:ext uri="{FF2B5EF4-FFF2-40B4-BE49-F238E27FC236}">
                  <a16:creationId xmlns:a16="http://schemas.microsoft.com/office/drawing/2014/main" id="{C340FB1D-44A4-452D-AAB9-DBD28CD4A636}"/>
                </a:ext>
              </a:extLst>
            </p:cNvPr>
            <p:cNvGrpSpPr/>
            <p:nvPr/>
          </p:nvGrpSpPr>
          <p:grpSpPr>
            <a:xfrm rot="10800000">
              <a:off x="2848925" y="4248002"/>
              <a:ext cx="161587" cy="129685"/>
              <a:chOff x="9506242" y="2147513"/>
              <a:chExt cx="161587" cy="129685"/>
            </a:xfrm>
          </p:grpSpPr>
          <p:sp>
            <p:nvSpPr>
              <p:cNvPr id="184" name="Rectangle 183">
                <a:extLst>
                  <a:ext uri="{FF2B5EF4-FFF2-40B4-BE49-F238E27FC236}">
                    <a16:creationId xmlns:a16="http://schemas.microsoft.com/office/drawing/2014/main" id="{D80A33E3-917C-4EC1-B920-1D35BC1C77BF}"/>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34">
                <a:extLst>
                  <a:ext uri="{FF2B5EF4-FFF2-40B4-BE49-F238E27FC236}">
                    <a16:creationId xmlns:a16="http://schemas.microsoft.com/office/drawing/2014/main" id="{B3B0A572-5814-4C0B-9CF7-5800053335B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86" name="Rectangle 185">
              <a:extLst>
                <a:ext uri="{FF2B5EF4-FFF2-40B4-BE49-F238E27FC236}">
                  <a16:creationId xmlns:a16="http://schemas.microsoft.com/office/drawing/2014/main" id="{4EC2846B-5901-4D3A-BF2C-D376CCF288B5}"/>
                </a:ext>
              </a:extLst>
            </p:cNvPr>
            <p:cNvSpPr/>
            <p:nvPr/>
          </p:nvSpPr>
          <p:spPr bwMode="auto">
            <a:xfrm>
              <a:off x="182184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Assess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Assess each batch of workloads to evaluate cost, architecture, and deployment tooling.</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187" name="Rectangle 186">
              <a:extLst>
                <a:ext uri="{FF2B5EF4-FFF2-40B4-BE49-F238E27FC236}">
                  <a16:creationId xmlns:a16="http://schemas.microsoft.com/office/drawing/2014/main" id="{ECAF33CE-A7B4-4B9E-8784-DE34DBDB8F55}"/>
                </a:ext>
              </a:extLst>
            </p:cNvPr>
            <p:cNvSpPr/>
            <p:nvPr/>
          </p:nvSpPr>
          <p:spPr bwMode="auto">
            <a:xfrm>
              <a:off x="537398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Deploy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Replicate functionality in the cloud using IaaS, PaaS, cloud-native, or other modernization solutions.</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188" name="Rectangle 187">
              <a:extLst>
                <a:ext uri="{FF2B5EF4-FFF2-40B4-BE49-F238E27FC236}">
                  <a16:creationId xmlns:a16="http://schemas.microsoft.com/office/drawing/2014/main" id="{954674A9-C158-4B19-8812-5F0C74BF230E}"/>
                </a:ext>
              </a:extLst>
            </p:cNvPr>
            <p:cNvSpPr/>
            <p:nvPr/>
          </p:nvSpPr>
          <p:spPr bwMode="auto">
            <a:xfrm>
              <a:off x="892612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Release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lt"/>
                  <a:cs typeface="Segoe UI" pitchFamily="34" charset="0"/>
                </a:rPr>
                <a:t>Test, optimize, document, and review. Release by handing off for governance, management, and security.</a:t>
              </a:r>
              <a:endParaRPr kumimoji="0" lang="en-US" sz="1000" b="0" i="0" u="none" strike="noStrike" kern="1200" cap="none" spc="0" normalizeH="0" baseline="0" noProof="0" dirty="0">
                <a:ln>
                  <a:noFill/>
                </a:ln>
                <a:solidFill>
                  <a:srgbClr val="000000"/>
                </a:solidFill>
                <a:effectLst/>
                <a:uLnTx/>
                <a:uFillTx/>
                <a:latin typeface="Segoe UI"/>
                <a:ea typeface="+mn-lt"/>
                <a:cs typeface="Segoe UI"/>
              </a:endParaRPr>
            </a:p>
          </p:txBody>
        </p:sp>
        <p:grpSp>
          <p:nvGrpSpPr>
            <p:cNvPr id="205" name="Group 204">
              <a:extLst>
                <a:ext uri="{FF2B5EF4-FFF2-40B4-BE49-F238E27FC236}">
                  <a16:creationId xmlns:a16="http://schemas.microsoft.com/office/drawing/2014/main" id="{E817547B-7154-41AE-BA50-AEF297B45761}"/>
                </a:ext>
              </a:extLst>
            </p:cNvPr>
            <p:cNvGrpSpPr/>
            <p:nvPr/>
          </p:nvGrpSpPr>
          <p:grpSpPr>
            <a:xfrm>
              <a:off x="4654385" y="3363647"/>
              <a:ext cx="634506" cy="544507"/>
              <a:chOff x="7048214" y="7444598"/>
              <a:chExt cx="328079" cy="281544"/>
            </a:xfrm>
          </p:grpSpPr>
          <p:sp>
            <p:nvSpPr>
              <p:cNvPr id="196" name="Freeform 198">
                <a:extLst>
                  <a:ext uri="{FF2B5EF4-FFF2-40B4-BE49-F238E27FC236}">
                    <a16:creationId xmlns:a16="http://schemas.microsoft.com/office/drawing/2014/main" id="{1C68142B-DBA5-4EF2-BA93-FAC56C5BF529}"/>
                  </a:ext>
                </a:extLst>
              </p:cNvPr>
              <p:cNvSpPr>
                <a:spLocks/>
              </p:cNvSpPr>
              <p:nvPr/>
            </p:nvSpPr>
            <p:spPr bwMode="auto">
              <a:xfrm rot="10800000" flipV="1">
                <a:off x="7120345" y="7602821"/>
                <a:ext cx="109360" cy="123321"/>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7" name="Freeform 199">
                <a:extLst>
                  <a:ext uri="{FF2B5EF4-FFF2-40B4-BE49-F238E27FC236}">
                    <a16:creationId xmlns:a16="http://schemas.microsoft.com/office/drawing/2014/main" id="{B352BE56-B157-426A-982C-E0CBD4847F8D}"/>
                  </a:ext>
                </a:extLst>
              </p:cNvPr>
              <p:cNvSpPr>
                <a:spLocks/>
              </p:cNvSpPr>
              <p:nvPr/>
            </p:nvSpPr>
            <p:spPr bwMode="auto">
              <a:xfrm>
                <a:off x="7048214" y="7444598"/>
                <a:ext cx="328079" cy="204759"/>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F3360C67-B858-4361-9E97-73A6E7DF3076}"/>
                </a:ext>
              </a:extLst>
            </p:cNvPr>
            <p:cNvGrpSpPr/>
            <p:nvPr/>
          </p:nvGrpSpPr>
          <p:grpSpPr>
            <a:xfrm>
              <a:off x="1132398" y="3307454"/>
              <a:ext cx="580554" cy="656892"/>
              <a:chOff x="2121948" y="7941209"/>
              <a:chExt cx="580554" cy="656892"/>
            </a:xfrm>
          </p:grpSpPr>
          <p:pic>
            <p:nvPicPr>
              <p:cNvPr id="190" name="Graphic 189" descr="Calculator">
                <a:extLst>
                  <a:ext uri="{FF2B5EF4-FFF2-40B4-BE49-F238E27FC236}">
                    <a16:creationId xmlns:a16="http://schemas.microsoft.com/office/drawing/2014/main" id="{A542C4EB-3FE4-4DA6-87DC-D3E46F6D7E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21948" y="7941209"/>
                <a:ext cx="505554" cy="505554"/>
              </a:xfrm>
              <a:prstGeom prst="rect">
                <a:avLst/>
              </a:prstGeom>
            </p:spPr>
          </p:pic>
          <p:sp>
            <p:nvSpPr>
              <p:cNvPr id="215" name="Oval 214">
                <a:extLst>
                  <a:ext uri="{FF2B5EF4-FFF2-40B4-BE49-F238E27FC236}">
                    <a16:creationId xmlns:a16="http://schemas.microsoft.com/office/drawing/2014/main" id="{C795AD46-870F-41A9-B952-266A2D6BD18F}"/>
                  </a:ext>
                </a:extLst>
              </p:cNvPr>
              <p:cNvSpPr/>
              <p:nvPr/>
            </p:nvSpPr>
            <p:spPr bwMode="auto">
              <a:xfrm>
                <a:off x="2360870" y="8153598"/>
                <a:ext cx="341632" cy="341632"/>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0F945B72-4172-45ED-828A-BEC5ED0AEFC1}"/>
                  </a:ext>
                </a:extLst>
              </p:cNvPr>
              <p:cNvCxnSpPr>
                <a:cxnSpLocks/>
              </p:cNvCxnSpPr>
              <p:nvPr/>
            </p:nvCxnSpPr>
            <p:spPr>
              <a:xfrm flipH="1">
                <a:off x="2263966" y="8446762"/>
                <a:ext cx="151340" cy="151339"/>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735043A8-D282-4B34-993C-041E21510632}"/>
                </a:ext>
              </a:extLst>
            </p:cNvPr>
            <p:cNvGrpSpPr/>
            <p:nvPr/>
          </p:nvGrpSpPr>
          <p:grpSpPr>
            <a:xfrm>
              <a:off x="8230323" y="3241182"/>
              <a:ext cx="745181" cy="789436"/>
              <a:chOff x="8230323" y="3241182"/>
              <a:chExt cx="745181" cy="789436"/>
            </a:xfrm>
          </p:grpSpPr>
          <p:pic>
            <p:nvPicPr>
              <p:cNvPr id="204" name="Graphic 203" descr="World">
                <a:extLst>
                  <a:ext uri="{FF2B5EF4-FFF2-40B4-BE49-F238E27FC236}">
                    <a16:creationId xmlns:a16="http://schemas.microsoft.com/office/drawing/2014/main" id="{CF946F1F-540D-4BF6-BD06-FC7A9F7B1F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57376" y="3241182"/>
                <a:ext cx="618128" cy="618128"/>
              </a:xfrm>
              <a:prstGeom prst="rect">
                <a:avLst/>
              </a:prstGeom>
            </p:spPr>
          </p:pic>
          <p:sp>
            <p:nvSpPr>
              <p:cNvPr id="222" name="Rectangle 221">
                <a:extLst>
                  <a:ext uri="{FF2B5EF4-FFF2-40B4-BE49-F238E27FC236}">
                    <a16:creationId xmlns:a16="http://schemas.microsoft.com/office/drawing/2014/main" id="{E3681461-B18F-4006-9853-2890D7CB5A71}"/>
                  </a:ext>
                </a:extLst>
              </p:cNvPr>
              <p:cNvSpPr/>
              <p:nvPr/>
            </p:nvSpPr>
            <p:spPr bwMode="auto">
              <a:xfrm>
                <a:off x="8293255" y="3600800"/>
                <a:ext cx="393545" cy="25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06" descr="Monitor">
                <a:extLst>
                  <a:ext uri="{FF2B5EF4-FFF2-40B4-BE49-F238E27FC236}">
                    <a16:creationId xmlns:a16="http://schemas.microsoft.com/office/drawing/2014/main" id="{495AE1AC-D788-484C-B321-55311E4962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30323" y="3494980"/>
                <a:ext cx="535638" cy="535638"/>
              </a:xfrm>
              <a:prstGeom prst="rect">
                <a:avLst/>
              </a:prstGeom>
            </p:spPr>
          </p:pic>
        </p:grpSp>
      </p:grpSp>
    </p:spTree>
    <p:extLst>
      <p:ext uri="{BB962C8B-B14F-4D97-AF65-F5344CB8AC3E}">
        <p14:creationId xmlns:p14="http://schemas.microsoft.com/office/powerpoint/2010/main" val="307813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527B94B-6E68-4884-82CD-8142C47E3830}"/>
              </a:ext>
            </a:extLst>
          </p:cNvPr>
          <p:cNvSpPr/>
          <p:nvPr/>
        </p:nvSpPr>
        <p:spPr bwMode="auto">
          <a:xfrm>
            <a:off x="425450" y="4375150"/>
            <a:ext cx="11341100" cy="2173227"/>
          </a:xfrm>
          <a:prstGeom prst="rect">
            <a:avLst/>
          </a:prstGeom>
          <a:noFill/>
          <a:ln w="254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83659" y="5934293"/>
            <a:ext cx="1275453" cy="514027"/>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138921" y="6091031"/>
            <a:ext cx="995980" cy="200551"/>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cstate="screen">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14710" y="5990258"/>
            <a:ext cx="704450" cy="40209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80493" y="5952440"/>
            <a:ext cx="1312456" cy="4777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0985" y="5993624"/>
            <a:ext cx="622865" cy="395364"/>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472758" y="6041089"/>
            <a:ext cx="1111866" cy="30043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595502" y="5366393"/>
            <a:ext cx="799868" cy="295335"/>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8433" y="4840162"/>
            <a:ext cx="1484649" cy="18461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13661" y="5348615"/>
            <a:ext cx="1065511" cy="3308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998969" y="6031226"/>
            <a:ext cx="1001715" cy="32016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bwMode="auto">
          <a:xfrm>
            <a:off x="9529910" y="5337781"/>
            <a:ext cx="991467" cy="35255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82171" y="4785236"/>
            <a:ext cx="1168516" cy="294467"/>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33833" y="4836066"/>
            <a:ext cx="1065511" cy="192807"/>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360909" y="5431562"/>
            <a:ext cx="1218212" cy="16499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149776" y="4772388"/>
            <a:ext cx="1228811" cy="32016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726425" y="4224584"/>
            <a:ext cx="3103117" cy="301219"/>
          </a:xfrm>
          <a:prstGeom prst="rect">
            <a:avLst/>
          </a:prstGeom>
          <a:solidFill>
            <a:schemeClr val="bg1"/>
          </a:solidFill>
          <a:ln w="15875" cap="sq">
            <a:noFill/>
            <a:miter lim="800000"/>
          </a:ln>
        </p:spPr>
        <p:txBody>
          <a:bodyPr wrap="square" lIns="89628" tIns="0" rIns="89628" bIns="0" rtlCol="0" anchor="ctr" anchorCtr="0">
            <a:noAutofit/>
          </a:bodyPr>
          <a:lstStyle/>
          <a:p>
            <a:pPr marL="0" marR="0" lvl="0" indent="0" algn="l" defTabSz="914203"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20" normalizeH="0" baseline="0" noProof="0" dirty="0">
                <a:ln w="3175">
                  <a:noFill/>
                </a:ln>
                <a:solidFill>
                  <a:srgbClr val="3C3C40"/>
                </a:solidFill>
                <a:effectLst/>
                <a:uLnTx/>
                <a:uFillTx/>
                <a:latin typeface="Segoe" panose="020B0502040504020203" pitchFamily="34" charset="0"/>
                <a:ea typeface="+mn-ea"/>
                <a:cs typeface="Segoe UI" pitchFamily="34" charset="0"/>
              </a:rPr>
              <a:t>ISV solutions (as needed)</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913712" y="5440660"/>
            <a:ext cx="547250" cy="146800"/>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7E54834A-522E-4915-A13E-147834CD97F3}"/>
              </a:ext>
            </a:extLst>
          </p:cNvPr>
          <p:cNvSpPr txBox="1"/>
          <p:nvPr/>
        </p:nvSpPr>
        <p:spPr>
          <a:xfrm>
            <a:off x="1843904" y="1462337"/>
            <a:ext cx="2601534" cy="548632"/>
          </a:xfrm>
          <a:prstGeom prst="rect">
            <a:avLst/>
          </a:prstGeom>
          <a:noFill/>
        </p:spPr>
        <p:txBody>
          <a:bodyPr wrap="square" lIns="179257" tIns="143405" rIns="179257" bIns="143405" rtlCol="0" anchor="ctr">
            <a:noAutofit/>
          </a:bodyPr>
          <a:lstStyle/>
          <a:p>
            <a:pPr marL="0" marR="0" lvl="0" indent="0" algn="l" defTabSz="914203"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Assess workloads</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4971638" y="1462337"/>
            <a:ext cx="2803462" cy="548632"/>
          </a:xfrm>
          <a:prstGeom prst="rect">
            <a:avLst/>
          </a:prstGeom>
          <a:noFill/>
        </p:spPr>
        <p:txBody>
          <a:bodyPr wrap="square" lIns="179257" tIns="143405" rIns="179257" bIns="143405" rtlCol="0" anchor="ctr">
            <a:noAutofit/>
          </a:bodyPr>
          <a:lstStyle/>
          <a:p>
            <a:pPr marL="0" marR="0" lvl="0" indent="0" algn="ctr" defTabSz="914203"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Deploy workloads</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8528470" y="1462337"/>
            <a:ext cx="2705586" cy="548632"/>
          </a:xfrm>
          <a:prstGeom prst="rect">
            <a:avLst/>
          </a:prstGeom>
          <a:noFill/>
        </p:spPr>
        <p:txBody>
          <a:bodyPr wrap="square" lIns="179257" tIns="143405" rIns="179257" bIns="143405" rtlCol="0" anchor="ctr">
            <a:noAutofit/>
          </a:bodyPr>
          <a:lstStyle/>
          <a:p>
            <a:pPr marL="0" marR="0" lvl="0" indent="0" algn="ctr" defTabSz="914203"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Release workloads</a:t>
            </a: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77675" y="4581777"/>
            <a:ext cx="641873" cy="7013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1C7931-E13B-468A-BC69-38CE354DA0BD}"/>
              </a:ext>
            </a:extLst>
          </p:cNvPr>
          <p:cNvSpPr>
            <a:spLocks noGrp="1"/>
          </p:cNvSpPr>
          <p:nvPr>
            <p:ph type="title"/>
          </p:nvPr>
        </p:nvSpPr>
        <p:spPr>
          <a:xfrm>
            <a:off x="455995" y="620428"/>
            <a:ext cx="11306469" cy="403137"/>
          </a:xfrm>
        </p:spPr>
        <p:txBody>
          <a:bodyPr/>
          <a:lstStyle/>
          <a:p>
            <a:r>
              <a:rPr lang="en-US" dirty="0"/>
              <a:t>Migration tooling options</a:t>
            </a:r>
          </a:p>
        </p:txBody>
      </p:sp>
      <p:sp>
        <p:nvSpPr>
          <p:cNvPr id="47" name="Rectangle 46">
            <a:extLst>
              <a:ext uri="{FF2B5EF4-FFF2-40B4-BE49-F238E27FC236}">
                <a16:creationId xmlns:a16="http://schemas.microsoft.com/office/drawing/2014/main" id="{BA75D7F8-CCFF-4E83-91A6-BDEF65F0CBF4}"/>
              </a:ext>
            </a:extLst>
          </p:cNvPr>
          <p:cNvSpPr/>
          <p:nvPr/>
        </p:nvSpPr>
        <p:spPr bwMode="auto">
          <a:xfrm>
            <a:off x="1049917" y="2266951"/>
            <a:ext cx="1009216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Azure Migrate</a:t>
            </a:r>
          </a:p>
        </p:txBody>
      </p:sp>
      <p:sp>
        <p:nvSpPr>
          <p:cNvPr id="48" name="Rectangle 47">
            <a:extLst>
              <a:ext uri="{FF2B5EF4-FFF2-40B4-BE49-F238E27FC236}">
                <a16:creationId xmlns:a16="http://schemas.microsoft.com/office/drawing/2014/main" id="{2E344777-8A1F-41BA-8305-1183324AFDAA}"/>
              </a:ext>
            </a:extLst>
          </p:cNvPr>
          <p:cNvSpPr/>
          <p:nvPr/>
        </p:nvSpPr>
        <p:spPr bwMode="auto">
          <a:xfrm>
            <a:off x="1049917"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Data Migration Assistant (DMA)</a:t>
            </a:r>
          </a:p>
        </p:txBody>
      </p:sp>
      <p:sp>
        <p:nvSpPr>
          <p:cNvPr id="53" name="Rectangle 52">
            <a:extLst>
              <a:ext uri="{FF2B5EF4-FFF2-40B4-BE49-F238E27FC236}">
                <a16:creationId xmlns:a16="http://schemas.microsoft.com/office/drawing/2014/main" id="{B97E9445-68CE-415C-9EC1-2987C80AC8C3}"/>
              </a:ext>
            </a:extLst>
          </p:cNvPr>
          <p:cNvSpPr/>
          <p:nvPr/>
        </p:nvSpPr>
        <p:spPr bwMode="auto">
          <a:xfrm>
            <a:off x="1049917"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SQL Server Migration Assistant (SSMA)</a:t>
            </a:r>
          </a:p>
        </p:txBody>
      </p:sp>
      <p:sp>
        <p:nvSpPr>
          <p:cNvPr id="54" name="Rectangle 53">
            <a:extLst>
              <a:ext uri="{FF2B5EF4-FFF2-40B4-BE49-F238E27FC236}">
                <a16:creationId xmlns:a16="http://schemas.microsoft.com/office/drawing/2014/main" id="{1FB3E317-BD42-48ED-9F1E-EFDF5216C361}"/>
              </a:ext>
            </a:extLst>
          </p:cNvPr>
          <p:cNvSpPr/>
          <p:nvPr/>
        </p:nvSpPr>
        <p:spPr bwMode="auto">
          <a:xfrm>
            <a:off x="4442102"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Azure Database Migration Service</a:t>
            </a:r>
          </a:p>
        </p:txBody>
      </p:sp>
      <p:sp>
        <p:nvSpPr>
          <p:cNvPr id="55" name="Rectangle 54">
            <a:extLst>
              <a:ext uri="{FF2B5EF4-FFF2-40B4-BE49-F238E27FC236}">
                <a16:creationId xmlns:a16="http://schemas.microsoft.com/office/drawing/2014/main" id="{F7909C28-61A0-400B-9E37-00D7A703DC2C}"/>
              </a:ext>
            </a:extLst>
          </p:cNvPr>
          <p:cNvSpPr/>
          <p:nvPr/>
        </p:nvSpPr>
        <p:spPr bwMode="auto">
          <a:xfrm>
            <a:off x="4442102"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Azure Data Box</a:t>
            </a:r>
          </a:p>
        </p:txBody>
      </p:sp>
      <p:sp>
        <p:nvSpPr>
          <p:cNvPr id="16" name="Rectangle 15">
            <a:extLst>
              <a:ext uri="{FF2B5EF4-FFF2-40B4-BE49-F238E27FC236}">
                <a16:creationId xmlns:a16="http://schemas.microsoft.com/office/drawing/2014/main" id="{778AA809-C3AC-42F8-A624-8E2E47AACC99}"/>
              </a:ext>
            </a:extLst>
          </p:cNvPr>
          <p:cNvSpPr/>
          <p:nvPr/>
        </p:nvSpPr>
        <p:spPr bwMode="auto">
          <a:xfrm>
            <a:off x="7834287"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Azure Cost Management</a:t>
            </a:r>
          </a:p>
        </p:txBody>
      </p:sp>
      <p:sp>
        <p:nvSpPr>
          <p:cNvPr id="58" name="Rectangle 57">
            <a:extLst>
              <a:ext uri="{FF2B5EF4-FFF2-40B4-BE49-F238E27FC236}">
                <a16:creationId xmlns:a16="http://schemas.microsoft.com/office/drawing/2014/main" id="{BEEFA571-EBF1-4C23-9DA9-711A965F00B2}"/>
              </a:ext>
            </a:extLst>
          </p:cNvPr>
          <p:cNvSpPr/>
          <p:nvPr/>
        </p:nvSpPr>
        <p:spPr bwMode="auto">
          <a:xfrm>
            <a:off x="7834287"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Azure Advisor</a:t>
            </a:r>
          </a:p>
        </p:txBody>
      </p:sp>
      <p:sp>
        <p:nvSpPr>
          <p:cNvPr id="61" name="Rectangle 60">
            <a:extLst>
              <a:ext uri="{FF2B5EF4-FFF2-40B4-BE49-F238E27FC236}">
                <a16:creationId xmlns:a16="http://schemas.microsoft.com/office/drawing/2014/main" id="{70446F46-5082-47C5-B3F0-DF92203FC0B2}"/>
              </a:ext>
            </a:extLst>
          </p:cNvPr>
          <p:cNvSpPr/>
          <p:nvPr/>
        </p:nvSpPr>
        <p:spPr bwMode="auto">
          <a:xfrm>
            <a:off x="7834287" y="3404154"/>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Azure Monitor</a:t>
            </a:r>
          </a:p>
        </p:txBody>
      </p:sp>
      <p:sp>
        <p:nvSpPr>
          <p:cNvPr id="63" name="Rectangle 62">
            <a:extLst>
              <a:ext uri="{FF2B5EF4-FFF2-40B4-BE49-F238E27FC236}">
                <a16:creationId xmlns:a16="http://schemas.microsoft.com/office/drawing/2014/main" id="{DD91CB30-F54E-4875-86A5-9EF3952ED6E9}"/>
              </a:ext>
            </a:extLst>
          </p:cNvPr>
          <p:cNvSpPr/>
          <p:nvPr/>
        </p:nvSpPr>
        <p:spPr bwMode="auto">
          <a:xfrm>
            <a:off x="7834287" y="3783221"/>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0"/>
                </a:solidFill>
                <a:effectLst/>
                <a:uLnTx/>
                <a:uFillTx/>
                <a:latin typeface="Segoe UI"/>
                <a:ea typeface="+mn-ea"/>
                <a:cs typeface="Segoe UI" pitchFamily="34" charset="0"/>
              </a:rPr>
              <a:t>Azure Security Center</a:t>
            </a:r>
          </a:p>
        </p:txBody>
      </p:sp>
      <p:grpSp>
        <p:nvGrpSpPr>
          <p:cNvPr id="112" name="Group 111">
            <a:extLst>
              <a:ext uri="{FF2B5EF4-FFF2-40B4-BE49-F238E27FC236}">
                <a16:creationId xmlns:a16="http://schemas.microsoft.com/office/drawing/2014/main" id="{48060488-244C-4D00-B9D2-0E1CBF4B40E6}"/>
              </a:ext>
            </a:extLst>
          </p:cNvPr>
          <p:cNvGrpSpPr/>
          <p:nvPr/>
        </p:nvGrpSpPr>
        <p:grpSpPr>
          <a:xfrm>
            <a:off x="4654385" y="1482215"/>
            <a:ext cx="634506" cy="544507"/>
            <a:chOff x="7048214" y="7444598"/>
            <a:chExt cx="328079" cy="281544"/>
          </a:xfrm>
        </p:grpSpPr>
        <p:sp>
          <p:nvSpPr>
            <p:cNvPr id="129" name="Freeform 198">
              <a:extLst>
                <a:ext uri="{FF2B5EF4-FFF2-40B4-BE49-F238E27FC236}">
                  <a16:creationId xmlns:a16="http://schemas.microsoft.com/office/drawing/2014/main" id="{E613584B-EB4D-4E91-8137-2B656C8AA6D8}"/>
                </a:ext>
              </a:extLst>
            </p:cNvPr>
            <p:cNvSpPr>
              <a:spLocks/>
            </p:cNvSpPr>
            <p:nvPr/>
          </p:nvSpPr>
          <p:spPr bwMode="auto">
            <a:xfrm rot="10800000" flipV="1">
              <a:off x="7120345" y="7602821"/>
              <a:ext cx="109360" cy="123321"/>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Freeform 199">
              <a:extLst>
                <a:ext uri="{FF2B5EF4-FFF2-40B4-BE49-F238E27FC236}">
                  <a16:creationId xmlns:a16="http://schemas.microsoft.com/office/drawing/2014/main" id="{22168F8C-7F8B-4547-9286-2452C6BA8099}"/>
                </a:ext>
              </a:extLst>
            </p:cNvPr>
            <p:cNvSpPr>
              <a:spLocks/>
            </p:cNvSpPr>
            <p:nvPr/>
          </p:nvSpPr>
          <p:spPr bwMode="auto">
            <a:xfrm>
              <a:off x="7048214" y="7444598"/>
              <a:ext cx="328079" cy="204759"/>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B152A050-1E82-433F-B975-1C7E250427BD}"/>
              </a:ext>
            </a:extLst>
          </p:cNvPr>
          <p:cNvGrpSpPr/>
          <p:nvPr/>
        </p:nvGrpSpPr>
        <p:grpSpPr>
          <a:xfrm>
            <a:off x="1324757" y="1426022"/>
            <a:ext cx="580554" cy="656892"/>
            <a:chOff x="2121948" y="7941209"/>
            <a:chExt cx="580554" cy="656892"/>
          </a:xfrm>
        </p:grpSpPr>
        <p:pic>
          <p:nvPicPr>
            <p:cNvPr id="124" name="Graphic 123" descr="Calculator">
              <a:extLst>
                <a:ext uri="{FF2B5EF4-FFF2-40B4-BE49-F238E27FC236}">
                  <a16:creationId xmlns:a16="http://schemas.microsoft.com/office/drawing/2014/main" id="{CA78D732-EC6E-4764-BA37-14B6A430E3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21948" y="7941209"/>
              <a:ext cx="505554" cy="505554"/>
            </a:xfrm>
            <a:prstGeom prst="rect">
              <a:avLst/>
            </a:prstGeom>
          </p:spPr>
        </p:pic>
        <p:sp>
          <p:nvSpPr>
            <p:cNvPr id="126" name="Oval 125">
              <a:extLst>
                <a:ext uri="{FF2B5EF4-FFF2-40B4-BE49-F238E27FC236}">
                  <a16:creationId xmlns:a16="http://schemas.microsoft.com/office/drawing/2014/main" id="{76B27D7D-31C5-469F-BD00-B6EC2F786ECD}"/>
                </a:ext>
              </a:extLst>
            </p:cNvPr>
            <p:cNvSpPr/>
            <p:nvPr/>
          </p:nvSpPr>
          <p:spPr bwMode="auto">
            <a:xfrm>
              <a:off x="2360870" y="8153598"/>
              <a:ext cx="341632" cy="341632"/>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22923679-B6C9-4B31-A143-70F0EB27E330}"/>
                </a:ext>
              </a:extLst>
            </p:cNvPr>
            <p:cNvCxnSpPr>
              <a:cxnSpLocks/>
            </p:cNvCxnSpPr>
            <p:nvPr/>
          </p:nvCxnSpPr>
          <p:spPr>
            <a:xfrm flipH="1">
              <a:off x="2263966" y="8446762"/>
              <a:ext cx="151340" cy="151339"/>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0C47702A-449E-4D1A-A5A0-62C05B344C7D}"/>
              </a:ext>
            </a:extLst>
          </p:cNvPr>
          <p:cNvGrpSpPr/>
          <p:nvPr/>
        </p:nvGrpSpPr>
        <p:grpSpPr>
          <a:xfrm>
            <a:off x="8092353" y="1359750"/>
            <a:ext cx="745181" cy="789436"/>
            <a:chOff x="8230323" y="3241182"/>
            <a:chExt cx="745181" cy="789436"/>
          </a:xfrm>
        </p:grpSpPr>
        <p:pic>
          <p:nvPicPr>
            <p:cNvPr id="115" name="Graphic 114" descr="World">
              <a:extLst>
                <a:ext uri="{FF2B5EF4-FFF2-40B4-BE49-F238E27FC236}">
                  <a16:creationId xmlns:a16="http://schemas.microsoft.com/office/drawing/2014/main" id="{265B7F1C-46D0-42FC-A61E-4815BF20CC6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57376" y="3241182"/>
              <a:ext cx="618128" cy="618128"/>
            </a:xfrm>
            <a:prstGeom prst="rect">
              <a:avLst/>
            </a:prstGeom>
          </p:spPr>
        </p:pic>
        <p:sp>
          <p:nvSpPr>
            <p:cNvPr id="116" name="Rectangle 115">
              <a:extLst>
                <a:ext uri="{FF2B5EF4-FFF2-40B4-BE49-F238E27FC236}">
                  <a16:creationId xmlns:a16="http://schemas.microsoft.com/office/drawing/2014/main" id="{5C709809-7457-4102-BF32-74B7EA4226C9}"/>
                </a:ext>
              </a:extLst>
            </p:cNvPr>
            <p:cNvSpPr/>
            <p:nvPr/>
          </p:nvSpPr>
          <p:spPr bwMode="auto">
            <a:xfrm>
              <a:off x="8293255" y="3600800"/>
              <a:ext cx="393545" cy="25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Graphic 122" descr="Monitor">
              <a:extLst>
                <a:ext uri="{FF2B5EF4-FFF2-40B4-BE49-F238E27FC236}">
                  <a16:creationId xmlns:a16="http://schemas.microsoft.com/office/drawing/2014/main" id="{8AACBBBB-0292-4F3A-9249-D23D812E33E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30323" y="3494980"/>
              <a:ext cx="535638" cy="535638"/>
            </a:xfrm>
            <a:prstGeom prst="rect">
              <a:avLst/>
            </a:prstGeom>
          </p:spPr>
        </p:pic>
      </p:grpSp>
      <p:grpSp>
        <p:nvGrpSpPr>
          <p:cNvPr id="18" name="Group 17">
            <a:extLst>
              <a:ext uri="{FF2B5EF4-FFF2-40B4-BE49-F238E27FC236}">
                <a16:creationId xmlns:a16="http://schemas.microsoft.com/office/drawing/2014/main" id="{FB0BC85E-3070-44E4-B9D4-14058CA93C6B}"/>
              </a:ext>
            </a:extLst>
          </p:cNvPr>
          <p:cNvGrpSpPr/>
          <p:nvPr/>
        </p:nvGrpSpPr>
        <p:grpSpPr>
          <a:xfrm>
            <a:off x="3998933" y="1685045"/>
            <a:ext cx="457200" cy="106633"/>
            <a:chOff x="4165142" y="1685045"/>
            <a:chExt cx="457200" cy="106633"/>
          </a:xfrm>
        </p:grpSpPr>
        <p:cxnSp>
          <p:nvCxnSpPr>
            <p:cNvPr id="165" name="Straight Connector 164">
              <a:extLst>
                <a:ext uri="{FF2B5EF4-FFF2-40B4-BE49-F238E27FC236}">
                  <a16:creationId xmlns:a16="http://schemas.microsoft.com/office/drawing/2014/main" id="{BCEE934D-9AF1-4E30-AD1A-75E2E3282365}"/>
                </a:ext>
              </a:extLst>
            </p:cNvPr>
            <p:cNvCxnSpPr>
              <a:cxnSpLocks/>
            </p:cNvCxnSpPr>
            <p:nvPr/>
          </p:nvCxnSpPr>
          <p:spPr>
            <a:xfrm>
              <a:off x="4165142" y="1738362"/>
              <a:ext cx="45720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Rectangle 34">
              <a:extLst>
                <a:ext uri="{FF2B5EF4-FFF2-40B4-BE49-F238E27FC236}">
                  <a16:creationId xmlns:a16="http://schemas.microsoft.com/office/drawing/2014/main" id="{8503DA13-B789-462E-AC4B-0618FA671210}"/>
                </a:ext>
              </a:extLst>
            </p:cNvPr>
            <p:cNvSpPr/>
            <p:nvPr/>
          </p:nvSpPr>
          <p:spPr bwMode="auto">
            <a:xfrm rot="8100000">
              <a:off x="4494477" y="1685045"/>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7B4BDFD0-4078-49F9-B2BE-284FC1BAE837}"/>
              </a:ext>
            </a:extLst>
          </p:cNvPr>
          <p:cNvGrpSpPr/>
          <p:nvPr/>
        </p:nvGrpSpPr>
        <p:grpSpPr>
          <a:xfrm>
            <a:off x="7453333" y="1685045"/>
            <a:ext cx="457200" cy="106633"/>
            <a:chOff x="4165142" y="1685045"/>
            <a:chExt cx="457200" cy="106633"/>
          </a:xfrm>
        </p:grpSpPr>
        <p:cxnSp>
          <p:nvCxnSpPr>
            <p:cNvPr id="168" name="Straight Connector 167">
              <a:extLst>
                <a:ext uri="{FF2B5EF4-FFF2-40B4-BE49-F238E27FC236}">
                  <a16:creationId xmlns:a16="http://schemas.microsoft.com/office/drawing/2014/main" id="{30F30A66-47EB-41C6-B175-A2967891321B}"/>
                </a:ext>
              </a:extLst>
            </p:cNvPr>
            <p:cNvCxnSpPr>
              <a:cxnSpLocks/>
            </p:cNvCxnSpPr>
            <p:nvPr/>
          </p:nvCxnSpPr>
          <p:spPr>
            <a:xfrm>
              <a:off x="4165142" y="1738362"/>
              <a:ext cx="45720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Rectangle 34">
              <a:extLst>
                <a:ext uri="{FF2B5EF4-FFF2-40B4-BE49-F238E27FC236}">
                  <a16:creationId xmlns:a16="http://schemas.microsoft.com/office/drawing/2014/main" id="{7BE7EC47-213E-47AE-A01D-587667FD32AA}"/>
                </a:ext>
              </a:extLst>
            </p:cNvPr>
            <p:cNvSpPr/>
            <p:nvPr/>
          </p:nvSpPr>
          <p:spPr bwMode="auto">
            <a:xfrm rot="8100000">
              <a:off x="4494477" y="1685045"/>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04334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1000"/>
                                        <p:tgtEl>
                                          <p:spTgt spid="73"/>
                                        </p:tgtEl>
                                      </p:cBhvr>
                                    </p:animEffect>
                                    <p:anim calcmode="lin" valueType="num">
                                      <p:cBhvr>
                                        <p:cTn id="33" dur="1000" fill="hold"/>
                                        <p:tgtEl>
                                          <p:spTgt spid="73"/>
                                        </p:tgtEl>
                                        <p:attrNameLst>
                                          <p:attrName>ppt_x</p:attrName>
                                        </p:attrNameLst>
                                      </p:cBhvr>
                                      <p:tavLst>
                                        <p:tav tm="0">
                                          <p:val>
                                            <p:strVal val="#ppt_x"/>
                                          </p:val>
                                        </p:tav>
                                        <p:tav tm="100000">
                                          <p:val>
                                            <p:strVal val="#ppt_x"/>
                                          </p:val>
                                        </p:tav>
                                      </p:tavLst>
                                    </p:anim>
                                    <p:anim calcmode="lin" valueType="num">
                                      <p:cBhvr>
                                        <p:cTn id="34" dur="1000" fill="hold"/>
                                        <p:tgtEl>
                                          <p:spTgt spid="7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anim calcmode="lin" valueType="num">
                                      <p:cBhvr>
                                        <p:cTn id="38" dur="1000" fill="hold"/>
                                        <p:tgtEl>
                                          <p:spTgt spid="74"/>
                                        </p:tgtEl>
                                        <p:attrNameLst>
                                          <p:attrName>ppt_x</p:attrName>
                                        </p:attrNameLst>
                                      </p:cBhvr>
                                      <p:tavLst>
                                        <p:tav tm="0">
                                          <p:val>
                                            <p:strVal val="#ppt_x"/>
                                          </p:val>
                                        </p:tav>
                                        <p:tav tm="100000">
                                          <p:val>
                                            <p:strVal val="#ppt_x"/>
                                          </p:val>
                                        </p:tav>
                                      </p:tavLst>
                                    </p:anim>
                                    <p:anim calcmode="lin" valueType="num">
                                      <p:cBhvr>
                                        <p:cTn id="39" dur="1000" fill="hold"/>
                                        <p:tgtEl>
                                          <p:spTgt spid="7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anim calcmode="lin" valueType="num">
                                      <p:cBhvr>
                                        <p:cTn id="43" dur="1000" fill="hold"/>
                                        <p:tgtEl>
                                          <p:spTgt spid="64"/>
                                        </p:tgtEl>
                                        <p:attrNameLst>
                                          <p:attrName>ppt_x</p:attrName>
                                        </p:attrNameLst>
                                      </p:cBhvr>
                                      <p:tavLst>
                                        <p:tav tm="0">
                                          <p:val>
                                            <p:strVal val="#ppt_x"/>
                                          </p:val>
                                        </p:tav>
                                        <p:tav tm="100000">
                                          <p:val>
                                            <p:strVal val="#ppt_x"/>
                                          </p:val>
                                        </p:tav>
                                      </p:tavLst>
                                    </p:anim>
                                    <p:anim calcmode="lin" valueType="num">
                                      <p:cBhvr>
                                        <p:cTn id="44" dur="1000" fill="hold"/>
                                        <p:tgtEl>
                                          <p:spTgt spid="6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1000"/>
                                        <p:tgtEl>
                                          <p:spTgt spid="65"/>
                                        </p:tgtEl>
                                      </p:cBhvr>
                                    </p:animEffect>
                                    <p:anim calcmode="lin" valueType="num">
                                      <p:cBhvr>
                                        <p:cTn id="48" dur="1000" fill="hold"/>
                                        <p:tgtEl>
                                          <p:spTgt spid="65"/>
                                        </p:tgtEl>
                                        <p:attrNameLst>
                                          <p:attrName>ppt_x</p:attrName>
                                        </p:attrNameLst>
                                      </p:cBhvr>
                                      <p:tavLst>
                                        <p:tav tm="0">
                                          <p:val>
                                            <p:strVal val="#ppt_x"/>
                                          </p:val>
                                        </p:tav>
                                        <p:tav tm="100000">
                                          <p:val>
                                            <p:strVal val="#ppt_x"/>
                                          </p:val>
                                        </p:tav>
                                      </p:tavLst>
                                    </p:anim>
                                    <p:anim calcmode="lin" valueType="num">
                                      <p:cBhvr>
                                        <p:cTn id="49" dur="1000" fill="hold"/>
                                        <p:tgtEl>
                                          <p:spTgt spid="6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0"/>
                                        <p:tgtEl>
                                          <p:spTgt spid="66"/>
                                        </p:tgtEl>
                                      </p:cBhvr>
                                    </p:animEffect>
                                    <p:anim calcmode="lin" valueType="num">
                                      <p:cBhvr>
                                        <p:cTn id="53" dur="1000" fill="hold"/>
                                        <p:tgtEl>
                                          <p:spTgt spid="66"/>
                                        </p:tgtEl>
                                        <p:attrNameLst>
                                          <p:attrName>ppt_x</p:attrName>
                                        </p:attrNameLst>
                                      </p:cBhvr>
                                      <p:tavLst>
                                        <p:tav tm="0">
                                          <p:val>
                                            <p:strVal val="#ppt_x"/>
                                          </p:val>
                                        </p:tav>
                                        <p:tav tm="100000">
                                          <p:val>
                                            <p:strVal val="#ppt_x"/>
                                          </p:val>
                                        </p:tav>
                                      </p:tavLst>
                                    </p:anim>
                                    <p:anim calcmode="lin" valueType="num">
                                      <p:cBhvr>
                                        <p:cTn id="54" dur="1000" fill="hold"/>
                                        <p:tgtEl>
                                          <p:spTgt spid="6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1000"/>
                                        <p:tgtEl>
                                          <p:spTgt spid="67"/>
                                        </p:tgtEl>
                                      </p:cBhvr>
                                    </p:animEffect>
                                    <p:anim calcmode="lin" valueType="num">
                                      <p:cBhvr>
                                        <p:cTn id="58" dur="1000" fill="hold"/>
                                        <p:tgtEl>
                                          <p:spTgt spid="67"/>
                                        </p:tgtEl>
                                        <p:attrNameLst>
                                          <p:attrName>ppt_x</p:attrName>
                                        </p:attrNameLst>
                                      </p:cBhvr>
                                      <p:tavLst>
                                        <p:tav tm="0">
                                          <p:val>
                                            <p:strVal val="#ppt_x"/>
                                          </p:val>
                                        </p:tav>
                                        <p:tav tm="100000">
                                          <p:val>
                                            <p:strVal val="#ppt_x"/>
                                          </p:val>
                                        </p:tav>
                                      </p:tavLst>
                                    </p:anim>
                                    <p:anim calcmode="lin" valueType="num">
                                      <p:cBhvr>
                                        <p:cTn id="59" dur="1000" fill="hold"/>
                                        <p:tgtEl>
                                          <p:spTgt spid="6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1000"/>
                                        <p:tgtEl>
                                          <p:spTgt spid="68"/>
                                        </p:tgtEl>
                                      </p:cBhvr>
                                    </p:animEffect>
                                    <p:anim calcmode="lin" valueType="num">
                                      <p:cBhvr>
                                        <p:cTn id="63" dur="1000" fill="hold"/>
                                        <p:tgtEl>
                                          <p:spTgt spid="68"/>
                                        </p:tgtEl>
                                        <p:attrNameLst>
                                          <p:attrName>ppt_x</p:attrName>
                                        </p:attrNameLst>
                                      </p:cBhvr>
                                      <p:tavLst>
                                        <p:tav tm="0">
                                          <p:val>
                                            <p:strVal val="#ppt_x"/>
                                          </p:val>
                                        </p:tav>
                                        <p:tav tm="100000">
                                          <p:val>
                                            <p:strVal val="#ppt_x"/>
                                          </p:val>
                                        </p:tav>
                                      </p:tavLst>
                                    </p:anim>
                                    <p:anim calcmode="lin" valueType="num">
                                      <p:cBhvr>
                                        <p:cTn id="64" dur="1000" fill="hold"/>
                                        <p:tgtEl>
                                          <p:spTgt spid="6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1000"/>
                                        <p:tgtEl>
                                          <p:spTgt spid="57"/>
                                        </p:tgtEl>
                                      </p:cBhvr>
                                    </p:animEffect>
                                    <p:anim calcmode="lin" valueType="num">
                                      <p:cBhvr>
                                        <p:cTn id="68" dur="1000" fill="hold"/>
                                        <p:tgtEl>
                                          <p:spTgt spid="57"/>
                                        </p:tgtEl>
                                        <p:attrNameLst>
                                          <p:attrName>ppt_x</p:attrName>
                                        </p:attrNameLst>
                                      </p:cBhvr>
                                      <p:tavLst>
                                        <p:tav tm="0">
                                          <p:val>
                                            <p:strVal val="#ppt_x"/>
                                          </p:val>
                                        </p:tav>
                                        <p:tav tm="100000">
                                          <p:val>
                                            <p:strVal val="#ppt_x"/>
                                          </p:val>
                                        </p:tav>
                                      </p:tavLst>
                                    </p:anim>
                                    <p:anim calcmode="lin" valueType="num">
                                      <p:cBhvr>
                                        <p:cTn id="69" dur="1000" fill="hold"/>
                                        <p:tgtEl>
                                          <p:spTgt spid="5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1000"/>
                                        <p:tgtEl>
                                          <p:spTgt spid="60"/>
                                        </p:tgtEl>
                                      </p:cBhvr>
                                    </p:animEffect>
                                    <p:anim calcmode="lin" valueType="num">
                                      <p:cBhvr>
                                        <p:cTn id="78" dur="1000" fill="hold"/>
                                        <p:tgtEl>
                                          <p:spTgt spid="60"/>
                                        </p:tgtEl>
                                        <p:attrNameLst>
                                          <p:attrName>ppt_x</p:attrName>
                                        </p:attrNameLst>
                                      </p:cBhvr>
                                      <p:tavLst>
                                        <p:tav tm="0">
                                          <p:val>
                                            <p:strVal val="#ppt_x"/>
                                          </p:val>
                                        </p:tav>
                                        <p:tav tm="100000">
                                          <p:val>
                                            <p:strVal val="#ppt_x"/>
                                          </p:val>
                                        </p:tav>
                                      </p:tavLst>
                                    </p:anim>
                                    <p:anim calcmode="lin" valueType="num">
                                      <p:cBhvr>
                                        <p:cTn id="79" dur="1000" fill="hold"/>
                                        <p:tgtEl>
                                          <p:spTgt spid="6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1000"/>
                                        <p:tgtEl>
                                          <p:spTgt spid="62"/>
                                        </p:tgtEl>
                                      </p:cBhvr>
                                    </p:animEffect>
                                    <p:anim calcmode="lin" valueType="num">
                                      <p:cBhvr>
                                        <p:cTn id="83" dur="1000" fill="hold"/>
                                        <p:tgtEl>
                                          <p:spTgt spid="62"/>
                                        </p:tgtEl>
                                        <p:attrNameLst>
                                          <p:attrName>ppt_x</p:attrName>
                                        </p:attrNameLst>
                                      </p:cBhvr>
                                      <p:tavLst>
                                        <p:tav tm="0">
                                          <p:val>
                                            <p:strVal val="#ppt_x"/>
                                          </p:val>
                                        </p:tav>
                                        <p:tav tm="100000">
                                          <p:val>
                                            <p:strVal val="#ppt_x"/>
                                          </p:val>
                                        </p:tav>
                                      </p:tavLst>
                                    </p:anim>
                                    <p:anim calcmode="lin" valueType="num">
                                      <p:cBhvr>
                                        <p:cTn id="84" dur="1000" fill="hold"/>
                                        <p:tgtEl>
                                          <p:spTgt spid="6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1000"/>
                                        <p:tgtEl>
                                          <p:spTgt spid="84"/>
                                        </p:tgtEl>
                                      </p:cBhvr>
                                    </p:animEffect>
                                    <p:anim calcmode="lin" valueType="num">
                                      <p:cBhvr>
                                        <p:cTn id="88" dur="1000" fill="hold"/>
                                        <p:tgtEl>
                                          <p:spTgt spid="84"/>
                                        </p:tgtEl>
                                        <p:attrNameLst>
                                          <p:attrName>ppt_x</p:attrName>
                                        </p:attrNameLst>
                                      </p:cBhvr>
                                      <p:tavLst>
                                        <p:tav tm="0">
                                          <p:val>
                                            <p:strVal val="#ppt_x"/>
                                          </p:val>
                                        </p:tav>
                                        <p:tav tm="100000">
                                          <p:val>
                                            <p:strVal val="#ppt_x"/>
                                          </p:val>
                                        </p:tav>
                                      </p:tavLst>
                                    </p:anim>
                                    <p:anim calcmode="lin" valueType="num">
                                      <p:cBhvr>
                                        <p:cTn id="89" dur="1000" fill="hold"/>
                                        <p:tgtEl>
                                          <p:spTgt spid="8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1000"/>
                                        <p:tgtEl>
                                          <p:spTgt spid="86"/>
                                        </p:tgtEl>
                                      </p:cBhvr>
                                    </p:animEffect>
                                    <p:anim calcmode="lin" valueType="num">
                                      <p:cBhvr>
                                        <p:cTn id="93" dur="1000" fill="hold"/>
                                        <p:tgtEl>
                                          <p:spTgt spid="86"/>
                                        </p:tgtEl>
                                        <p:attrNameLst>
                                          <p:attrName>ppt_x</p:attrName>
                                        </p:attrNameLst>
                                      </p:cBhvr>
                                      <p:tavLst>
                                        <p:tav tm="0">
                                          <p:val>
                                            <p:strVal val="#ppt_x"/>
                                          </p:val>
                                        </p:tav>
                                        <p:tav tm="100000">
                                          <p:val>
                                            <p:strVal val="#ppt_x"/>
                                          </p:val>
                                        </p:tav>
                                      </p:tavLst>
                                    </p:anim>
                                    <p:anim calcmode="lin" valueType="num">
                                      <p:cBhvr>
                                        <p:cTn id="94" dur="1000" fill="hold"/>
                                        <p:tgtEl>
                                          <p:spTgt spid="8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1000"/>
                                        <p:tgtEl>
                                          <p:spTgt spid="77"/>
                                        </p:tgtEl>
                                      </p:cBhvr>
                                    </p:animEffect>
                                    <p:anim calcmode="lin" valueType="num">
                                      <p:cBhvr>
                                        <p:cTn id="98" dur="1000" fill="hold"/>
                                        <p:tgtEl>
                                          <p:spTgt spid="77"/>
                                        </p:tgtEl>
                                        <p:attrNameLst>
                                          <p:attrName>ppt_x</p:attrName>
                                        </p:attrNameLst>
                                      </p:cBhvr>
                                      <p:tavLst>
                                        <p:tav tm="0">
                                          <p:val>
                                            <p:strVal val="#ppt_x"/>
                                          </p:val>
                                        </p:tav>
                                        <p:tav tm="100000">
                                          <p:val>
                                            <p:strVal val="#ppt_x"/>
                                          </p:val>
                                        </p:tav>
                                      </p:tavLst>
                                    </p:anim>
                                    <p:anim calcmode="lin" valueType="num">
                                      <p:cBhvr>
                                        <p:cTn id="9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7C9F-1B13-4C01-88E7-ECBB2DB10DB3}"/>
              </a:ext>
            </a:extLst>
          </p:cNvPr>
          <p:cNvSpPr>
            <a:spLocks noGrp="1"/>
          </p:cNvSpPr>
          <p:nvPr>
            <p:ph type="title"/>
          </p:nvPr>
        </p:nvSpPr>
        <p:spPr/>
        <p:txBody>
          <a:bodyPr/>
          <a:lstStyle/>
          <a:p>
            <a:r>
              <a:rPr lang="en-US" dirty="0"/>
              <a:t>Migration patterns </a:t>
            </a:r>
            <a:r>
              <a:rPr lang="en-US" dirty="0">
                <a:solidFill>
                  <a:schemeClr val="accent2"/>
                </a:solidFill>
              </a:rPr>
              <a:t>|</a:t>
            </a:r>
            <a:r>
              <a:rPr lang="en-US" dirty="0"/>
              <a:t> </a:t>
            </a:r>
            <a:r>
              <a:rPr lang="en-US" dirty="0">
                <a:solidFill>
                  <a:schemeClr val="tx2"/>
                </a:solidFill>
              </a:rPr>
              <a:t>The five Rs of rationalization</a:t>
            </a:r>
          </a:p>
        </p:txBody>
      </p:sp>
      <p:graphicFrame>
        <p:nvGraphicFramePr>
          <p:cNvPr id="3" name="Table 15">
            <a:extLst>
              <a:ext uri="{FF2B5EF4-FFF2-40B4-BE49-F238E27FC236}">
                <a16:creationId xmlns:a16="http://schemas.microsoft.com/office/drawing/2014/main" id="{0BECB871-DE5D-4887-A14A-9F63C9240F45}"/>
              </a:ext>
            </a:extLst>
          </p:cNvPr>
          <p:cNvGraphicFramePr>
            <a:graphicFrameLocks noGrp="1"/>
          </p:cNvGraphicFramePr>
          <p:nvPr/>
        </p:nvGraphicFramePr>
        <p:xfrm>
          <a:off x="121760" y="1143729"/>
          <a:ext cx="11948480" cy="5206722"/>
        </p:xfrm>
        <a:graphic>
          <a:graphicData uri="http://schemas.openxmlformats.org/drawingml/2006/table">
            <a:tbl>
              <a:tblPr firstRow="1" bandRow="1">
                <a:tableStyleId>{46F890A9-2807-4EBB-B81D-B2AA78EC7F39}</a:tableStyleId>
              </a:tblPr>
              <a:tblGrid>
                <a:gridCol w="1197140">
                  <a:extLst>
                    <a:ext uri="{9D8B030D-6E8A-4147-A177-3AD203B41FA5}">
                      <a16:colId xmlns:a16="http://schemas.microsoft.com/office/drawing/2014/main" val="104269030"/>
                    </a:ext>
                  </a:extLst>
                </a:gridCol>
                <a:gridCol w="2150268">
                  <a:extLst>
                    <a:ext uri="{9D8B030D-6E8A-4147-A177-3AD203B41FA5}">
                      <a16:colId xmlns:a16="http://schemas.microsoft.com/office/drawing/2014/main" val="608685337"/>
                    </a:ext>
                  </a:extLst>
                </a:gridCol>
                <a:gridCol w="2150268">
                  <a:extLst>
                    <a:ext uri="{9D8B030D-6E8A-4147-A177-3AD203B41FA5}">
                      <a16:colId xmlns:a16="http://schemas.microsoft.com/office/drawing/2014/main" val="2162642874"/>
                    </a:ext>
                  </a:extLst>
                </a:gridCol>
                <a:gridCol w="2150268">
                  <a:extLst>
                    <a:ext uri="{9D8B030D-6E8A-4147-A177-3AD203B41FA5}">
                      <a16:colId xmlns:a16="http://schemas.microsoft.com/office/drawing/2014/main" val="86577496"/>
                    </a:ext>
                  </a:extLst>
                </a:gridCol>
                <a:gridCol w="2150268">
                  <a:extLst>
                    <a:ext uri="{9D8B030D-6E8A-4147-A177-3AD203B41FA5}">
                      <a16:colId xmlns:a16="http://schemas.microsoft.com/office/drawing/2014/main" val="2559508299"/>
                    </a:ext>
                  </a:extLst>
                </a:gridCol>
                <a:gridCol w="2150268">
                  <a:extLst>
                    <a:ext uri="{9D8B030D-6E8A-4147-A177-3AD203B41FA5}">
                      <a16:colId xmlns:a16="http://schemas.microsoft.com/office/drawing/2014/main" val="3332384334"/>
                    </a:ext>
                  </a:extLst>
                </a:gridCol>
              </a:tblGrid>
              <a:tr h="277938">
                <a:tc rowSpan="2">
                  <a:txBody>
                    <a:bodyPr/>
                    <a:lstStyle/>
                    <a:p>
                      <a:pPr algn="r"/>
                      <a:r>
                        <a:rPr lang="en-US" sz="1350" b="0" dirty="0">
                          <a:solidFill>
                            <a:schemeClr val="tx1"/>
                          </a:solidFill>
                          <a:latin typeface="+mj-lt"/>
                        </a:rPr>
                        <a:t>What</a:t>
                      </a:r>
                    </a:p>
                  </a:txBody>
                  <a:tcPr marL="89654" marR="89654" marT="44827" marB="44827">
                    <a:lnR w="127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algn="l"/>
                      <a:r>
                        <a:rPr lang="en-US" sz="1350" b="0" dirty="0">
                          <a:solidFill>
                            <a:schemeClr val="bg1"/>
                          </a:solidFill>
                          <a:latin typeface="+mj-lt"/>
                        </a:rPr>
                        <a:t>Rehost</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Refactor</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Rearchitect</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Rebuild</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Replace</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65659848"/>
                  </a:ext>
                </a:extLst>
              </a:tr>
              <a:tr h="2020174">
                <a:tc vMerge="1">
                  <a:txBody>
                    <a:bodyPr/>
                    <a:lstStyle/>
                    <a:p>
                      <a:pPr marL="285750" indent="-285750">
                        <a:buFont typeface="Arial" panose="020B0604020202020204" pitchFamily="34" charset="0"/>
                        <a:buChar char="•"/>
                      </a:pPr>
                      <a:endParaRPr lang="en-US" sz="1400">
                        <a:solidFill>
                          <a:srgbClr val="171717"/>
                        </a:solidFill>
                        <a:latin typeface="Segoe UI" panose="020B0502040204020203" pitchFamily="34" charset="0"/>
                      </a:endParaRPr>
                    </a:p>
                  </a:txBody>
                  <a:tcPr/>
                </a:tc>
                <a:tc>
                  <a:txBody>
                    <a:bodyPr/>
                    <a:lstStyle/>
                    <a:p>
                      <a:pPr marL="0" indent="0" algn="l">
                        <a:buFont typeface="Arial" panose="020B0604020202020204" pitchFamily="34" charset="0"/>
                        <a:buNone/>
                      </a:pPr>
                      <a:r>
                        <a:rPr lang="en-US" sz="1350" b="0" dirty="0">
                          <a:solidFill>
                            <a:schemeClr val="bg1"/>
                          </a:solidFill>
                          <a:latin typeface="+mn-lt"/>
                        </a:rPr>
                        <a:t>ls known as a </a:t>
                      </a:r>
                      <a:r>
                        <a:rPr lang="en-US" sz="1350" b="0" i="1" dirty="0">
                          <a:solidFill>
                            <a:schemeClr val="bg1"/>
                          </a:solidFill>
                          <a:latin typeface="+mn-lt"/>
                        </a:rPr>
                        <a:t>lift and shift</a:t>
                      </a:r>
                      <a:r>
                        <a:rPr lang="en-US" sz="1350" b="0" dirty="0">
                          <a:solidFill>
                            <a:schemeClr val="bg1"/>
                          </a:solidFill>
                          <a:latin typeface="+mn-lt"/>
                        </a:rPr>
                        <a:t> migration, a rehost effort moves a current state asset to the chosen cloud provider, with minimal change to overall architecture.</a:t>
                      </a:r>
                    </a:p>
                    <a:p>
                      <a:pPr marL="285750" indent="-285750" algn="l">
                        <a:buFont typeface="Arial" panose="020B0604020202020204" pitchFamily="34" charset="0"/>
                        <a:buChar char="•"/>
                      </a:pPr>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algn="l">
                        <a:buFont typeface="Arial" panose="020B0604020202020204" pitchFamily="34" charset="0"/>
                        <a:buNone/>
                      </a:pPr>
                      <a:r>
                        <a:rPr lang="en-US" sz="1350" b="0" dirty="0">
                          <a:solidFill>
                            <a:schemeClr val="bg1"/>
                          </a:solidFill>
                          <a:latin typeface="+mn-lt"/>
                        </a:rPr>
                        <a:t>Refactoring code to enable an application to deliver on new business opportunities and fit a PaaS-based model. </a:t>
                      </a:r>
                    </a:p>
                    <a:p>
                      <a:pPr marL="285750" indent="-285750" algn="l">
                        <a:buFont typeface="Arial" panose="020B0604020202020204" pitchFamily="34" charset="0"/>
                        <a:buChar char="•"/>
                      </a:pPr>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algn="l">
                        <a:buFont typeface="Arial" panose="020B0604020202020204" pitchFamily="34" charset="0"/>
                        <a:buNone/>
                      </a:pPr>
                      <a:r>
                        <a:rPr lang="en-US" sz="1350" b="0" dirty="0">
                          <a:solidFill>
                            <a:schemeClr val="bg1"/>
                          </a:solidFill>
                          <a:latin typeface="+mn-lt"/>
                        </a:rPr>
                        <a:t>Aging applications that aren't compatible with cloud providers might need to be rearchitected before transformation. </a:t>
                      </a:r>
                    </a:p>
                    <a:p>
                      <a:pPr marL="0" indent="0" algn="l">
                        <a:buFont typeface="Arial" panose="020B0604020202020204" pitchFamily="34" charset="0"/>
                        <a:buNone/>
                      </a:pPr>
                      <a:r>
                        <a:rPr lang="en-US" sz="1350" b="0" dirty="0">
                          <a:solidFill>
                            <a:schemeClr val="bg1"/>
                          </a:solidFill>
                          <a:latin typeface="+mn-lt"/>
                        </a:rPr>
                        <a:t>Some applications might be more cost effective as cloud native solutions.</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350" b="0" dirty="0">
                          <a:solidFill>
                            <a:schemeClr val="bg1"/>
                          </a:solidFill>
                          <a:latin typeface="+mn-lt"/>
                        </a:rPr>
                        <a:t>In some scenarios, the delta that must be overcome to carry an application forward can be too large to justify further investment. </a:t>
                      </a:r>
                    </a:p>
                    <a:p>
                      <a:pPr algn="l"/>
                      <a:r>
                        <a:rPr lang="en-US" sz="1350" b="0" dirty="0">
                          <a:solidFill>
                            <a:schemeClr val="bg1"/>
                          </a:solidFill>
                          <a:latin typeface="+mn-lt"/>
                        </a:rPr>
                        <a:t>In this case, a new code base is created to align with a </a:t>
                      </a:r>
                      <a:r>
                        <a:rPr lang="en-US" sz="1350" b="0" u="sng" dirty="0">
                          <a:solidFill>
                            <a:schemeClr val="bg1"/>
                          </a:solidFill>
                          <a:latin typeface="+mn-lt"/>
                          <a:hlinkClick r:id="rId3">
                            <a:extLst>
                              <a:ext uri="{A12FA001-AC4F-418D-AE19-62706E023703}">
                                <ahyp:hlinkClr xmlns:ahyp="http://schemas.microsoft.com/office/drawing/2018/hyperlinkcolor" val="tx"/>
                              </a:ext>
                            </a:extLst>
                          </a:hlinkClick>
                        </a:rPr>
                        <a:t>cloud-native</a:t>
                      </a:r>
                      <a:r>
                        <a:rPr lang="en-US" sz="1350" b="0" dirty="0">
                          <a:solidFill>
                            <a:schemeClr val="bg1"/>
                          </a:solidFill>
                          <a:latin typeface="+mn-lt"/>
                        </a:rPr>
                        <a:t> approach.</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350" b="0" dirty="0">
                          <a:solidFill>
                            <a:schemeClr val="bg1"/>
                          </a:solidFill>
                          <a:latin typeface="+mn-lt"/>
                        </a:rPr>
                        <a:t>Sometimes software as a service (SaaS) applications can provide all the necessary functionality for the hosted application. </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88227239"/>
                  </a:ext>
                </a:extLst>
              </a:tr>
              <a:tr h="2600919">
                <a:tc>
                  <a:txBody>
                    <a:bodyPr/>
                    <a:lstStyle/>
                    <a:p>
                      <a:pPr algn="r"/>
                      <a:r>
                        <a:rPr lang="en-US" sz="1350" b="0" dirty="0">
                          <a:latin typeface="+mj-lt"/>
                        </a:rPr>
                        <a:t>Common drivers might include:</a:t>
                      </a:r>
                    </a:p>
                  </a:txBody>
                  <a:tcPr marL="89654" marR="89654" marT="44827" marB="44827">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noFill/>
                  </a:tcPr>
                </a:tc>
                <a:tc>
                  <a:txBody>
                    <a:bodyPr/>
                    <a:lstStyle/>
                    <a:p>
                      <a:pPr marL="180975" lvl="0" indent="-190500" algn="l">
                        <a:buFont typeface="Arial" panose="020B0604020202020204" pitchFamily="34" charset="0"/>
                        <a:buChar char="•"/>
                      </a:pPr>
                      <a:r>
                        <a:rPr lang="en-US" sz="1350" b="0" dirty="0">
                          <a:solidFill>
                            <a:schemeClr val="bg1"/>
                          </a:solidFill>
                          <a:latin typeface="+mn-lt"/>
                        </a:rPr>
                        <a:t>Reducing capital expense</a:t>
                      </a:r>
                    </a:p>
                    <a:p>
                      <a:pPr marL="180975" lvl="0" indent="-190500" algn="l">
                        <a:buFont typeface="Arial" panose="020B0604020202020204" pitchFamily="34" charset="0"/>
                        <a:buChar char="•"/>
                      </a:pPr>
                      <a:r>
                        <a:rPr lang="en-US" sz="1350" b="0" dirty="0">
                          <a:solidFill>
                            <a:schemeClr val="bg1"/>
                          </a:solidFill>
                          <a:latin typeface="+mn-lt"/>
                        </a:rPr>
                        <a:t>Freeing up datacenter space</a:t>
                      </a:r>
                    </a:p>
                    <a:p>
                      <a:pPr marL="180975" lvl="0" indent="-190500" algn="l">
                        <a:buFont typeface="Arial" panose="020B0604020202020204" pitchFamily="34" charset="0"/>
                        <a:buChar char="•"/>
                      </a:pPr>
                      <a:r>
                        <a:rPr lang="en-US" sz="1350" b="0" dirty="0">
                          <a:solidFill>
                            <a:schemeClr val="bg1"/>
                          </a:solidFill>
                          <a:latin typeface="+mn-lt"/>
                        </a:rPr>
                        <a:t>Achieving rapid return on investment in the cloud</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Faster and shorter updates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Code portability</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Greater cloud efficiency (resources, speed, cost, managed operations)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Application scale and agility</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Easier adoption of new cloud capabilities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Mix of technology stacks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Accelerate innovation</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Build apps faster</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Reduce operational cost</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Standardizing around industry-best practices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Accelerating adoption of business process-driven approaches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Reallocating development investments into applications that create competitive differentiation or advantages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80063883"/>
                  </a:ext>
                </a:extLst>
              </a:tr>
            </a:tbl>
          </a:graphicData>
        </a:graphic>
      </p:graphicFrame>
      <p:sp>
        <p:nvSpPr>
          <p:cNvPr id="4" name="TextBox 3">
            <a:extLst>
              <a:ext uri="{FF2B5EF4-FFF2-40B4-BE49-F238E27FC236}">
                <a16:creationId xmlns:a16="http://schemas.microsoft.com/office/drawing/2014/main" id="{A4F31ADE-A107-4C41-B8A4-2E3C1C59856E}"/>
              </a:ext>
            </a:extLst>
          </p:cNvPr>
          <p:cNvSpPr txBox="1"/>
          <p:nvPr/>
        </p:nvSpPr>
        <p:spPr>
          <a:xfrm>
            <a:off x="1278467" y="6470615"/>
            <a:ext cx="483076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Learn more: </a:t>
            </a:r>
            <a:r>
              <a:rPr kumimoji="0" lang="en-US" sz="1600" b="0" i="0" u="none" strike="noStrike" kern="1200" cap="none" spc="0" normalizeH="0" baseline="0" noProof="0" dirty="0">
                <a:ln>
                  <a:noFill/>
                </a:ln>
                <a:solidFill>
                  <a:srgbClr val="0078D3"/>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digital-estate/5-rs-of-rationalization</a:t>
            </a:r>
            <a:endParaRPr kumimoji="0" lang="en-US" sz="1600" b="0" i="0" u="none" strike="noStrike" kern="1200" cap="none" spc="0" normalizeH="0" baseline="0" noProof="0" dirty="0">
              <a:ln>
                <a:noFill/>
              </a:ln>
              <a:solidFill>
                <a:srgbClr val="0078D3"/>
              </a:solidFill>
              <a:effectLst/>
              <a:uLnTx/>
              <a:uFillTx/>
              <a:latin typeface="Segoe UI"/>
              <a:ea typeface="+mn-ea"/>
              <a:cs typeface="+mn-cs"/>
            </a:endParaRPr>
          </a:p>
        </p:txBody>
      </p:sp>
    </p:spTree>
    <p:extLst>
      <p:ext uri="{BB962C8B-B14F-4D97-AF65-F5344CB8AC3E}">
        <p14:creationId xmlns:p14="http://schemas.microsoft.com/office/powerpoint/2010/main" val="7834389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50E6FF"/>
                </a:solidFill>
                <a:effectLst/>
                <a:uLnTx/>
                <a:uFillTx/>
                <a:latin typeface="Segoe UI Semibold"/>
                <a:ea typeface="+mn-ea"/>
                <a:cs typeface="+mn-cs"/>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6704606-16CF-4D37-862E-1BB4A96DF14A}"/>
              </a:ext>
            </a:extLst>
          </p:cNvPr>
          <p:cNvSpPr/>
          <p:nvPr/>
        </p:nvSpPr>
        <p:spPr bwMode="auto">
          <a:xfrm>
            <a:off x="5080000" y="0"/>
            <a:ext cx="711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E5DC907-2E1E-49B3-B98B-DAA89886F16B}"/>
              </a:ext>
            </a:extLst>
          </p:cNvPr>
          <p:cNvSpPr>
            <a:spLocks noGrp="1"/>
          </p:cNvSpPr>
          <p:nvPr>
            <p:ph type="title"/>
          </p:nvPr>
        </p:nvSpPr>
        <p:spPr>
          <a:xfrm>
            <a:off x="455995" y="620428"/>
            <a:ext cx="11306469" cy="403137"/>
          </a:xfrm>
        </p:spPr>
        <p:txBody>
          <a:bodyPr/>
          <a:lstStyle/>
          <a:p>
            <a:r>
              <a:rPr lang="en-US" dirty="0"/>
              <a:t>Migration tooling options</a:t>
            </a:r>
          </a:p>
        </p:txBody>
      </p:sp>
      <p:sp>
        <p:nvSpPr>
          <p:cNvPr id="4" name="TextBox 3">
            <a:extLst>
              <a:ext uri="{FF2B5EF4-FFF2-40B4-BE49-F238E27FC236}">
                <a16:creationId xmlns:a16="http://schemas.microsoft.com/office/drawing/2014/main" id="{DB1B06C6-B748-4D6D-8015-05B16411BEA5}"/>
              </a:ext>
            </a:extLst>
          </p:cNvPr>
          <p:cNvSpPr txBox="1"/>
          <p:nvPr/>
        </p:nvSpPr>
        <p:spPr>
          <a:xfrm>
            <a:off x="455996" y="2681575"/>
            <a:ext cx="4106542" cy="3589058"/>
          </a:xfrm>
          <a:prstGeom prst="rect">
            <a:avLst/>
          </a:prstGeom>
          <a:noFill/>
        </p:spPr>
        <p:txBody>
          <a:bodyPr wrap="square" lIns="179308" tIns="143446" rIns="179308" bIns="143446" rtlCol="0">
            <a:spAutoFit/>
          </a:bodyPr>
          <a:lstStyle/>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r>
              <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rPr>
              <a:t>Migration is more than a lift and shift rehost to IaaS using tools like Azure Site Recovery. </a:t>
            </a:r>
          </a:p>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endPar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endParaRPr>
          </a:p>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r>
              <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rPr>
              <a:t>Modernize some assets during migration with PaaS focused solutions like Database Migration Service.</a:t>
            </a:r>
          </a:p>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endPar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endParaRPr>
          </a:p>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r>
              <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rPr>
              <a:t>Over time, refactor and modernize any workloads that represent innovation potential.</a:t>
            </a:r>
          </a:p>
        </p:txBody>
      </p:sp>
      <p:sp>
        <p:nvSpPr>
          <p:cNvPr id="5" name="Rectangle 4">
            <a:extLst>
              <a:ext uri="{FF2B5EF4-FFF2-40B4-BE49-F238E27FC236}">
                <a16:creationId xmlns:a16="http://schemas.microsoft.com/office/drawing/2014/main" id="{D12A4ABB-D90B-4854-90F7-F4B1A1AD304B}"/>
              </a:ext>
            </a:extLst>
          </p:cNvPr>
          <p:cNvSpPr/>
          <p:nvPr/>
        </p:nvSpPr>
        <p:spPr bwMode="auto">
          <a:xfrm>
            <a:off x="290088" y="1586314"/>
            <a:ext cx="4354007"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a:ea typeface="Segoe UI" pitchFamily="34" charset="0"/>
                <a:cs typeface="Segoe UI Semibold" panose="020B0702040204020203" pitchFamily="34" charset="0"/>
              </a:rPr>
              <a:t>Expand workload architecture options with broad tooling options.</a:t>
            </a:r>
          </a:p>
        </p:txBody>
      </p:sp>
      <p:grpSp>
        <p:nvGrpSpPr>
          <p:cNvPr id="266" name="Group 265">
            <a:extLst>
              <a:ext uri="{FF2B5EF4-FFF2-40B4-BE49-F238E27FC236}">
                <a16:creationId xmlns:a16="http://schemas.microsoft.com/office/drawing/2014/main" id="{5181E534-69D6-4708-9CA0-E4F80F7564AF}"/>
              </a:ext>
            </a:extLst>
          </p:cNvPr>
          <p:cNvGrpSpPr/>
          <p:nvPr/>
        </p:nvGrpSpPr>
        <p:grpSpPr>
          <a:xfrm>
            <a:off x="5116911" y="249474"/>
            <a:ext cx="6915536" cy="6338230"/>
            <a:chOff x="5116911" y="249474"/>
            <a:chExt cx="6915536" cy="6338230"/>
          </a:xfrm>
        </p:grpSpPr>
        <p:cxnSp>
          <p:nvCxnSpPr>
            <p:cNvPr id="236" name="Connector: Elbow 235">
              <a:extLst>
                <a:ext uri="{FF2B5EF4-FFF2-40B4-BE49-F238E27FC236}">
                  <a16:creationId xmlns:a16="http://schemas.microsoft.com/office/drawing/2014/main" id="{A5AAAB41-9902-44AE-B45D-A7CECD00B355}"/>
                </a:ext>
              </a:extLst>
            </p:cNvPr>
            <p:cNvCxnSpPr>
              <a:cxnSpLocks/>
              <a:stCxn id="52" idx="3"/>
              <a:endCxn id="24" idx="2"/>
            </p:cNvCxnSpPr>
            <p:nvPr/>
          </p:nvCxnSpPr>
          <p:spPr>
            <a:xfrm flipV="1">
              <a:off x="10327908" y="3083813"/>
              <a:ext cx="1213531" cy="2930396"/>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1E69F03D-F86D-448A-895C-48685E506102}"/>
                </a:ext>
              </a:extLst>
            </p:cNvPr>
            <p:cNvCxnSpPr>
              <a:cxnSpLocks/>
              <a:stCxn id="23" idx="2"/>
              <a:endCxn id="50" idx="1"/>
            </p:cNvCxnSpPr>
            <p:nvPr/>
          </p:nvCxnSpPr>
          <p:spPr>
            <a:xfrm rot="5400000" flipH="1" flipV="1">
              <a:off x="7752464" y="3332072"/>
              <a:ext cx="34082" cy="564287"/>
            </a:xfrm>
            <a:prstGeom prst="bentConnector4">
              <a:avLst>
                <a:gd name="adj1" fmla="val -53659"/>
                <a:gd name="adj2" fmla="val 10647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1A9CE0CD-821B-45EC-AA80-F45302A6ED9E}"/>
                </a:ext>
              </a:extLst>
            </p:cNvPr>
            <p:cNvSpPr/>
            <p:nvPr/>
          </p:nvSpPr>
          <p:spPr bwMode="auto">
            <a:xfrm>
              <a:off x="10178072" y="1199552"/>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D6C38C61-F396-4199-A57E-7A43A4DAC80B}"/>
                </a:ext>
              </a:extLst>
            </p:cNvPr>
            <p:cNvSpPr/>
            <p:nvPr/>
          </p:nvSpPr>
          <p:spPr bwMode="auto">
            <a:xfrm>
              <a:off x="10178072" y="2554736"/>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C7E14945-7345-4BD6-8DA0-B710A5A77659}"/>
                </a:ext>
              </a:extLst>
            </p:cNvPr>
            <p:cNvSpPr/>
            <p:nvPr/>
          </p:nvSpPr>
          <p:spPr bwMode="auto">
            <a:xfrm>
              <a:off x="10178072" y="3909920"/>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8BDE2092-7C19-49F4-8429-DBFBE3032439}"/>
                </a:ext>
              </a:extLst>
            </p:cNvPr>
            <p:cNvSpPr/>
            <p:nvPr/>
          </p:nvSpPr>
          <p:spPr bwMode="auto">
            <a:xfrm>
              <a:off x="10178072" y="5265103"/>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F35FDB2E-5E94-43F8-952E-306EE2608C28}"/>
                </a:ext>
              </a:extLst>
            </p:cNvPr>
            <p:cNvCxnSpPr>
              <a:cxnSpLocks/>
            </p:cNvCxnSpPr>
            <p:nvPr/>
          </p:nvCxnSpPr>
          <p:spPr>
            <a:xfrm>
              <a:off x="8072962" y="597220"/>
              <a:ext cx="2468880" cy="15626"/>
            </a:xfrm>
            <a:prstGeom prst="line">
              <a:avLst/>
            </a:prstGeom>
            <a:ln w="12700">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753FDDD-5A4E-4E92-BB32-BF8AAFA0240A}"/>
                </a:ext>
              </a:extLst>
            </p:cNvPr>
            <p:cNvSpPr txBox="1"/>
            <p:nvPr/>
          </p:nvSpPr>
          <p:spPr>
            <a:xfrm>
              <a:off x="5116911" y="249474"/>
              <a:ext cx="1547059"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Assessment of an LOB Workload </a:t>
              </a:r>
              <a:br>
                <a:rPr kumimoji="0" lang="en-US" sz="1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(N-tier App &amp; Data)</a:t>
              </a:r>
            </a:p>
          </p:txBody>
        </p:sp>
        <p:sp>
          <p:nvSpPr>
            <p:cNvPr id="17" name="Flowchart: Decision 16">
              <a:extLst>
                <a:ext uri="{FF2B5EF4-FFF2-40B4-BE49-F238E27FC236}">
                  <a16:creationId xmlns:a16="http://schemas.microsoft.com/office/drawing/2014/main" id="{0D4C98D3-D7F0-4E92-8BCA-9C3EC923C24A}"/>
                </a:ext>
              </a:extLst>
            </p:cNvPr>
            <p:cNvSpPr/>
            <p:nvPr/>
          </p:nvSpPr>
          <p:spPr bwMode="auto">
            <a:xfrm>
              <a:off x="7090946" y="31478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Bandwidth Analysis</a:t>
              </a:r>
            </a:p>
          </p:txBody>
        </p:sp>
        <p:sp>
          <p:nvSpPr>
            <p:cNvPr id="18" name="Flowchart: Decision 17">
              <a:extLst>
                <a:ext uri="{FF2B5EF4-FFF2-40B4-BE49-F238E27FC236}">
                  <a16:creationId xmlns:a16="http://schemas.microsoft.com/office/drawing/2014/main" id="{7250F748-CBDB-43BE-A2B8-DB35ACE6B53E}"/>
                </a:ext>
              </a:extLst>
            </p:cNvPr>
            <p:cNvSpPr/>
            <p:nvPr/>
          </p:nvSpPr>
          <p:spPr bwMode="auto">
            <a:xfrm>
              <a:off x="5181553" y="1218698"/>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Modernize App &amp; Data</a:t>
              </a:r>
            </a:p>
          </p:txBody>
        </p:sp>
        <p:sp>
          <p:nvSpPr>
            <p:cNvPr id="21" name="Flowchart: Decision 20">
              <a:extLst>
                <a:ext uri="{FF2B5EF4-FFF2-40B4-BE49-F238E27FC236}">
                  <a16:creationId xmlns:a16="http://schemas.microsoft.com/office/drawing/2014/main" id="{6B98197E-6734-4875-9CF0-00DB2FCA107B}"/>
                </a:ext>
              </a:extLst>
            </p:cNvPr>
            <p:cNvSpPr/>
            <p:nvPr/>
          </p:nvSpPr>
          <p:spPr bwMode="auto">
            <a:xfrm>
              <a:off x="5881716" y="439797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Platform Analysis</a:t>
              </a:r>
            </a:p>
          </p:txBody>
        </p:sp>
        <p:sp>
          <p:nvSpPr>
            <p:cNvPr id="22" name="Flowchart: Decision 21">
              <a:extLst>
                <a:ext uri="{FF2B5EF4-FFF2-40B4-BE49-F238E27FC236}">
                  <a16:creationId xmlns:a16="http://schemas.microsoft.com/office/drawing/2014/main" id="{120582A9-998D-493B-84B7-71A6879DAADE}"/>
                </a:ext>
              </a:extLst>
            </p:cNvPr>
            <p:cNvSpPr/>
            <p:nvPr/>
          </p:nvSpPr>
          <p:spPr bwMode="auto">
            <a:xfrm>
              <a:off x="6996354" y="170384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Existing DevOps Pipeline</a:t>
              </a:r>
            </a:p>
          </p:txBody>
        </p:sp>
        <p:sp>
          <p:nvSpPr>
            <p:cNvPr id="23" name="Flowchart: Decision 22">
              <a:extLst>
                <a:ext uri="{FF2B5EF4-FFF2-40B4-BE49-F238E27FC236}">
                  <a16:creationId xmlns:a16="http://schemas.microsoft.com/office/drawing/2014/main" id="{B9029910-6352-45E6-98E8-845078186BD6}"/>
                </a:ext>
              </a:extLst>
            </p:cNvPr>
            <p:cNvSpPr/>
            <p:nvPr/>
          </p:nvSpPr>
          <p:spPr bwMode="auto">
            <a:xfrm>
              <a:off x="6996354" y="3050905"/>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Existing DevOps Pipeline</a:t>
              </a:r>
            </a:p>
          </p:txBody>
        </p:sp>
        <p:sp>
          <p:nvSpPr>
            <p:cNvPr id="24" name="Flowchart: Decision 23">
              <a:extLst>
                <a:ext uri="{FF2B5EF4-FFF2-40B4-BE49-F238E27FC236}">
                  <a16:creationId xmlns:a16="http://schemas.microsoft.com/office/drawing/2014/main" id="{6AAFE462-E415-4BD2-AB24-23725B90FBF0}"/>
                </a:ext>
              </a:extLst>
            </p:cNvPr>
            <p:cNvSpPr/>
            <p:nvPr/>
          </p:nvSpPr>
          <p:spPr bwMode="auto">
            <a:xfrm>
              <a:off x="11050431" y="2503461"/>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Innovation Potential</a:t>
              </a:r>
            </a:p>
          </p:txBody>
        </p:sp>
        <p:sp>
          <p:nvSpPr>
            <p:cNvPr id="30" name="TextBox 29">
              <a:extLst>
                <a:ext uri="{FF2B5EF4-FFF2-40B4-BE49-F238E27FC236}">
                  <a16:creationId xmlns:a16="http://schemas.microsoft.com/office/drawing/2014/main" id="{4FAA1256-BA03-480D-92CF-2EA316C913F5}"/>
                </a:ext>
              </a:extLst>
            </p:cNvPr>
            <p:cNvSpPr txBox="1"/>
            <p:nvPr/>
          </p:nvSpPr>
          <p:spPr>
            <a:xfrm>
              <a:off x="7545372" y="1427979"/>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900C042B-8F88-4D52-8CA0-8CA926C79A08}"/>
                </a:ext>
              </a:extLst>
            </p:cNvPr>
            <p:cNvSpPr txBox="1"/>
            <p:nvPr/>
          </p:nvSpPr>
          <p:spPr>
            <a:xfrm>
              <a:off x="7545372" y="2729497"/>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C7DA70E-DEE1-4C26-9040-17BC38777771}"/>
                </a:ext>
              </a:extLst>
            </p:cNvPr>
            <p:cNvSpPr txBox="1"/>
            <p:nvPr/>
          </p:nvSpPr>
          <p:spPr>
            <a:xfrm>
              <a:off x="6701027" y="3030668"/>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078A5F60-2C80-48B2-B09A-15D66BBBE4D2}"/>
                </a:ext>
              </a:extLst>
            </p:cNvPr>
            <p:cNvSpPr txBox="1"/>
            <p:nvPr/>
          </p:nvSpPr>
          <p:spPr>
            <a:xfrm>
              <a:off x="6701027" y="1711196"/>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3CC45C2-1A1B-4B7F-911E-BD59FEEE91AA}"/>
                </a:ext>
              </a:extLst>
            </p:cNvPr>
            <p:cNvSpPr txBox="1"/>
            <p:nvPr/>
          </p:nvSpPr>
          <p:spPr>
            <a:xfrm>
              <a:off x="7545372" y="2309224"/>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No</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6BBED44F-A467-4399-A7CF-96F65CD0FC73}"/>
                </a:ext>
              </a:extLst>
            </p:cNvPr>
            <p:cNvSpPr txBox="1"/>
            <p:nvPr/>
          </p:nvSpPr>
          <p:spPr>
            <a:xfrm>
              <a:off x="7545372" y="3631256"/>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No</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3FD6BFE1-95C6-45EB-B2C4-520A8D6772DE}"/>
                </a:ext>
              </a:extLst>
            </p:cNvPr>
            <p:cNvSpPr txBox="1"/>
            <p:nvPr/>
          </p:nvSpPr>
          <p:spPr>
            <a:xfrm>
              <a:off x="8211484" y="435679"/>
              <a:ext cx="959629" cy="338554"/>
            </a:xfrm>
            <a:prstGeom prst="rect">
              <a:avLst/>
            </a:prstGeom>
            <a:solidFill>
              <a:schemeClr val="tx1"/>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Storage exceeds available bandwidth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4243A94E-7EE9-423A-9E79-F8D9B1207A31}"/>
                </a:ext>
              </a:extLst>
            </p:cNvPr>
            <p:cNvSpPr/>
            <p:nvPr/>
          </p:nvSpPr>
          <p:spPr bwMode="auto">
            <a:xfrm>
              <a:off x="9271420" y="374011"/>
              <a:ext cx="1106163"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Storage: Data Box </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Offline Transfer</a:t>
              </a:r>
            </a:p>
          </p:txBody>
        </p:sp>
        <p:sp>
          <p:nvSpPr>
            <p:cNvPr id="53" name="TextBox 52">
              <a:extLst>
                <a:ext uri="{FF2B5EF4-FFF2-40B4-BE49-F238E27FC236}">
                  <a16:creationId xmlns:a16="http://schemas.microsoft.com/office/drawing/2014/main" id="{3C32C037-533B-4F82-9DEF-DBCF0D2F6D59}"/>
                </a:ext>
              </a:extLst>
            </p:cNvPr>
            <p:cNvSpPr txBox="1"/>
            <p:nvPr/>
          </p:nvSpPr>
          <p:spPr>
            <a:xfrm>
              <a:off x="10314991" y="1196757"/>
              <a:ext cx="6287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LOB App</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4" name="TextBox 53">
              <a:extLst>
                <a:ext uri="{FF2B5EF4-FFF2-40B4-BE49-F238E27FC236}">
                  <a16:creationId xmlns:a16="http://schemas.microsoft.com/office/drawing/2014/main" id="{3039BAB0-2C48-4B92-B067-FF7501DAA9DD}"/>
                </a:ext>
              </a:extLst>
            </p:cNvPr>
            <p:cNvSpPr txBox="1"/>
            <p:nvPr/>
          </p:nvSpPr>
          <p:spPr>
            <a:xfrm>
              <a:off x="10235328" y="1640844"/>
              <a:ext cx="78804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App Service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AA6E267A-9A06-4B8A-AEED-E42A71F154C2}"/>
                </a:ext>
              </a:extLst>
            </p:cNvPr>
            <p:cNvSpPr txBox="1"/>
            <p:nvPr/>
          </p:nvSpPr>
          <p:spPr>
            <a:xfrm>
              <a:off x="10173065" y="2241999"/>
              <a:ext cx="982016"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SQL (MI)</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909F07FF-4AF2-4117-AB7C-081B3F3F5B67}"/>
                </a:ext>
              </a:extLst>
            </p:cNvPr>
            <p:cNvSpPr txBox="1"/>
            <p:nvPr/>
          </p:nvSpPr>
          <p:spPr>
            <a:xfrm>
              <a:off x="10235328" y="3159315"/>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86D88E-9927-4F91-917A-AD743D6FF829}"/>
                </a:ext>
              </a:extLst>
            </p:cNvPr>
            <p:cNvSpPr txBox="1"/>
            <p:nvPr/>
          </p:nvSpPr>
          <p:spPr>
            <a:xfrm>
              <a:off x="10173065" y="3599745"/>
              <a:ext cx="982016"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SQL (MI)</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AB656EF7-F7F0-4481-AD3E-009316FBAA30}"/>
                </a:ext>
              </a:extLst>
            </p:cNvPr>
            <p:cNvSpPr txBox="1"/>
            <p:nvPr/>
          </p:nvSpPr>
          <p:spPr>
            <a:xfrm>
              <a:off x="10314991" y="2556492"/>
              <a:ext cx="6287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LOB App</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3908B3A8-6966-43BF-AB43-9ECF21A9E4EF}"/>
                </a:ext>
              </a:extLst>
            </p:cNvPr>
            <p:cNvSpPr txBox="1"/>
            <p:nvPr/>
          </p:nvSpPr>
          <p:spPr>
            <a:xfrm>
              <a:off x="10314991" y="3922014"/>
              <a:ext cx="6287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LOB App</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223065A9-8958-4910-858D-77125242873A}"/>
                </a:ext>
              </a:extLst>
            </p:cNvPr>
            <p:cNvSpPr txBox="1"/>
            <p:nvPr/>
          </p:nvSpPr>
          <p:spPr>
            <a:xfrm>
              <a:off x="10314991" y="5270175"/>
              <a:ext cx="6287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LOB App</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 name="TextBox 61">
              <a:extLst>
                <a:ext uri="{FF2B5EF4-FFF2-40B4-BE49-F238E27FC236}">
                  <a16:creationId xmlns:a16="http://schemas.microsoft.com/office/drawing/2014/main" id="{6C730893-DE70-44C3-8F40-92E94A0CF968}"/>
                </a:ext>
              </a:extLst>
            </p:cNvPr>
            <p:cNvSpPr txBox="1"/>
            <p:nvPr/>
          </p:nvSpPr>
          <p:spPr>
            <a:xfrm>
              <a:off x="10235328" y="4471193"/>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36C1F0F7-6AFD-431F-BF80-991A2067381F}"/>
                </a:ext>
              </a:extLst>
            </p:cNvPr>
            <p:cNvSpPr txBox="1"/>
            <p:nvPr/>
          </p:nvSpPr>
          <p:spPr>
            <a:xfrm>
              <a:off x="10235328" y="4983513"/>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59D1FA0E-E553-4BDA-9A91-B2FC56CBC6B4}"/>
                </a:ext>
              </a:extLst>
            </p:cNvPr>
            <p:cNvSpPr txBox="1"/>
            <p:nvPr/>
          </p:nvSpPr>
          <p:spPr>
            <a:xfrm>
              <a:off x="10235328" y="5826664"/>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0EDB3407-90D1-4EE3-A5F2-2BEEB5B50345}"/>
                </a:ext>
              </a:extLst>
            </p:cNvPr>
            <p:cNvSpPr txBox="1"/>
            <p:nvPr/>
          </p:nvSpPr>
          <p:spPr>
            <a:xfrm>
              <a:off x="10235328" y="6372260"/>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6F1252C5-CDD5-4FBC-AF3B-00E8483EAC0D}"/>
                </a:ext>
              </a:extLst>
            </p:cNvPr>
            <p:cNvSpPr txBox="1"/>
            <p:nvPr/>
          </p:nvSpPr>
          <p:spPr>
            <a:xfrm>
              <a:off x="10497937" y="612846"/>
              <a:ext cx="93886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Storage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72" name="Straight Arrow Connector 71">
              <a:extLst>
                <a:ext uri="{FF2B5EF4-FFF2-40B4-BE49-F238E27FC236}">
                  <a16:creationId xmlns:a16="http://schemas.microsoft.com/office/drawing/2014/main" id="{6FDE58D7-9F76-40FA-A71F-F9550AD47D45}"/>
                </a:ext>
              </a:extLst>
            </p:cNvPr>
            <p:cNvCxnSpPr>
              <a:cxnSpLocks/>
            </p:cNvCxnSpPr>
            <p:nvPr/>
          </p:nvCxnSpPr>
          <p:spPr>
            <a:xfrm>
              <a:off x="6490587" y="604956"/>
              <a:ext cx="576053"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79" name="Graphic 78" descr="Database">
              <a:extLst>
                <a:ext uri="{FF2B5EF4-FFF2-40B4-BE49-F238E27FC236}">
                  <a16:creationId xmlns:a16="http://schemas.microsoft.com/office/drawing/2014/main" id="{87F946A4-63B3-4192-813F-1754E255A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85904" y="3362343"/>
              <a:ext cx="286894" cy="286894"/>
            </a:xfrm>
            <a:prstGeom prst="rect">
              <a:avLst/>
            </a:prstGeom>
          </p:spPr>
        </p:pic>
        <p:cxnSp>
          <p:nvCxnSpPr>
            <p:cNvPr id="92" name="Connector: Elbow 91">
              <a:extLst>
                <a:ext uri="{FF2B5EF4-FFF2-40B4-BE49-F238E27FC236}">
                  <a16:creationId xmlns:a16="http://schemas.microsoft.com/office/drawing/2014/main" id="{1F0E2A36-2617-4974-AA5E-5763425759DF}"/>
                </a:ext>
              </a:extLst>
            </p:cNvPr>
            <p:cNvCxnSpPr>
              <a:stCxn id="17" idx="2"/>
              <a:endCxn id="18" idx="0"/>
            </p:cNvCxnSpPr>
            <p:nvPr/>
          </p:nvCxnSpPr>
          <p:spPr>
            <a:xfrm rot="5400000">
              <a:off x="6465475" y="102219"/>
              <a:ext cx="323566" cy="1909393"/>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4B6AA31C-6062-4B83-A3BB-9EFF8C8869DF}"/>
                </a:ext>
              </a:extLst>
            </p:cNvPr>
            <p:cNvCxnSpPr>
              <a:stCxn id="69" idx="2"/>
              <a:endCxn id="42" idx="1"/>
            </p:cNvCxnSpPr>
            <p:nvPr/>
          </p:nvCxnSpPr>
          <p:spPr>
            <a:xfrm rot="5400000">
              <a:off x="9270257" y="-637763"/>
              <a:ext cx="231063" cy="3163168"/>
            </a:xfrm>
            <a:prstGeom prst="bentConnector4">
              <a:avLst>
                <a:gd name="adj1" fmla="val 100891"/>
                <a:gd name="adj2" fmla="val 107428"/>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BF372F4-21EB-4928-999D-C4A4F03694F4}"/>
                </a:ext>
              </a:extLst>
            </p:cNvPr>
            <p:cNvSpPr txBox="1"/>
            <p:nvPr/>
          </p:nvSpPr>
          <p:spPr>
            <a:xfrm>
              <a:off x="7804204" y="951631"/>
              <a:ext cx="1919721" cy="215444"/>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E6FF"/>
                  </a:solidFill>
                  <a:effectLst/>
                  <a:uLnTx/>
                  <a:uFillTx/>
                  <a:latin typeface="Segoe UI Semibold" panose="020B0702040204020203" pitchFamily="34" charset="0"/>
                  <a:ea typeface="Segoe UI" pitchFamily="34" charset="0"/>
                  <a:cs typeface="Segoe UI Semibold" panose="020B0702040204020203" pitchFamily="34" charset="0"/>
                </a:rPr>
                <a:t>Re-hydrate from Azure Storage</a:t>
              </a:r>
              <a:endPar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grpSp>
          <p:nvGrpSpPr>
            <p:cNvPr id="122" name="Group 121">
              <a:extLst>
                <a:ext uri="{FF2B5EF4-FFF2-40B4-BE49-F238E27FC236}">
                  <a16:creationId xmlns:a16="http://schemas.microsoft.com/office/drawing/2014/main" id="{6A85EC28-5730-42C6-9241-CF5123E9C97B}"/>
                </a:ext>
              </a:extLst>
            </p:cNvPr>
            <p:cNvGrpSpPr/>
            <p:nvPr/>
          </p:nvGrpSpPr>
          <p:grpSpPr>
            <a:xfrm>
              <a:off x="10486706" y="1454387"/>
              <a:ext cx="285290" cy="205860"/>
              <a:chOff x="10553964" y="1718190"/>
              <a:chExt cx="285290" cy="211136"/>
            </a:xfrm>
          </p:grpSpPr>
          <p:grpSp>
            <p:nvGrpSpPr>
              <p:cNvPr id="102" name="Graphic 98">
                <a:extLst>
                  <a:ext uri="{FF2B5EF4-FFF2-40B4-BE49-F238E27FC236}">
                    <a16:creationId xmlns:a16="http://schemas.microsoft.com/office/drawing/2014/main" id="{DBAD47E7-2DE4-4A1A-B534-7D6E21792762}"/>
                  </a:ext>
                </a:extLst>
              </p:cNvPr>
              <p:cNvGrpSpPr/>
              <p:nvPr/>
            </p:nvGrpSpPr>
            <p:grpSpPr>
              <a:xfrm>
                <a:off x="10553964" y="1718190"/>
                <a:ext cx="211136" cy="211136"/>
                <a:chOff x="10553964" y="1718190"/>
                <a:chExt cx="211136" cy="211136"/>
              </a:xfrm>
            </p:grpSpPr>
            <p:sp>
              <p:nvSpPr>
                <p:cNvPr id="103" name="Freeform: Shape 102">
                  <a:extLst>
                    <a:ext uri="{FF2B5EF4-FFF2-40B4-BE49-F238E27FC236}">
                      <a16:creationId xmlns:a16="http://schemas.microsoft.com/office/drawing/2014/main" id="{1CEE6745-9A9B-4607-8E00-6325CBFC6C42}"/>
                    </a:ext>
                  </a:extLst>
                </p:cNvPr>
                <p:cNvSpPr/>
                <p:nvPr/>
              </p:nvSpPr>
              <p:spPr>
                <a:xfrm>
                  <a:off x="10553964" y="1718190"/>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87D54EF-26CA-4462-B2AC-E65062D41D8E}"/>
                    </a:ext>
                  </a:extLst>
                </p:cNvPr>
                <p:cNvSpPr/>
                <p:nvPr/>
              </p:nvSpPr>
              <p:spPr>
                <a:xfrm>
                  <a:off x="10666130"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9A68D16-1E9A-4D37-8DE9-1A146967D5AA}"/>
                    </a:ext>
                  </a:extLst>
                </p:cNvPr>
                <p:cNvSpPr/>
                <p:nvPr/>
              </p:nvSpPr>
              <p:spPr>
                <a:xfrm>
                  <a:off x="10553964"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56C40D89-A206-4FA6-9BD7-A2F2783FF3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31996" y="1749786"/>
                <a:ext cx="207258" cy="116582"/>
              </a:xfrm>
              <a:prstGeom prst="rect">
                <a:avLst/>
              </a:prstGeom>
            </p:spPr>
          </p:pic>
        </p:grpSp>
        <p:pic>
          <p:nvPicPr>
            <p:cNvPr id="112" name="Graphic 111" descr="Database">
              <a:extLst>
                <a:ext uri="{FF2B5EF4-FFF2-40B4-BE49-F238E27FC236}">
                  <a16:creationId xmlns:a16="http://schemas.microsoft.com/office/drawing/2014/main" id="{04B1DBF6-A95E-455C-AB10-28AD354DA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85904" y="1995144"/>
              <a:ext cx="286894" cy="286894"/>
            </a:xfrm>
            <a:prstGeom prst="rect">
              <a:avLst/>
            </a:prstGeom>
          </p:spPr>
        </p:pic>
        <p:cxnSp>
          <p:nvCxnSpPr>
            <p:cNvPr id="126" name="Connector: Elbow 125">
              <a:extLst>
                <a:ext uri="{FF2B5EF4-FFF2-40B4-BE49-F238E27FC236}">
                  <a16:creationId xmlns:a16="http://schemas.microsoft.com/office/drawing/2014/main" id="{C79A42F1-835C-4FC4-B22E-BC8F9E729D11}"/>
                </a:ext>
              </a:extLst>
            </p:cNvPr>
            <p:cNvCxnSpPr>
              <a:stCxn id="18" idx="2"/>
              <a:endCxn id="20" idx="1"/>
            </p:cNvCxnSpPr>
            <p:nvPr/>
          </p:nvCxnSpPr>
          <p:spPr>
            <a:xfrm rot="16200000" flipH="1">
              <a:off x="5006123" y="2465487"/>
              <a:ext cx="1542031" cy="209155"/>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98F5454-4CAB-4ABB-B4C6-D3EAF0C1EA32}"/>
                </a:ext>
              </a:extLst>
            </p:cNvPr>
            <p:cNvCxnSpPr>
              <a:stCxn id="18" idx="3"/>
              <a:endCxn id="19" idx="0"/>
            </p:cNvCxnSpPr>
            <p:nvPr/>
          </p:nvCxnSpPr>
          <p:spPr>
            <a:xfrm>
              <a:off x="6163569" y="1508874"/>
              <a:ext cx="209155" cy="194966"/>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357ED0-C549-4500-8FF2-CF412DBC5176}"/>
                </a:ext>
              </a:extLst>
            </p:cNvPr>
            <p:cNvSpPr txBox="1"/>
            <p:nvPr/>
          </p:nvSpPr>
          <p:spPr>
            <a:xfrm>
              <a:off x="6118225" y="1281314"/>
              <a:ext cx="454025" cy="215444"/>
            </a:xfrm>
            <a:prstGeom prst="rect">
              <a:avLst/>
            </a:prstGeom>
            <a:solidFill>
              <a:schemeClr val="tx1"/>
            </a:solidFill>
          </p:spPr>
          <p:txBody>
            <a:bodyPr wrap="square" lIns="91440" r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32" name="Straight Arrow Connector 131">
              <a:extLst>
                <a:ext uri="{FF2B5EF4-FFF2-40B4-BE49-F238E27FC236}">
                  <a16:creationId xmlns:a16="http://schemas.microsoft.com/office/drawing/2014/main" id="{06E0E6C1-BF3C-43E3-BB8F-B773570464AB}"/>
                </a:ext>
              </a:extLst>
            </p:cNvPr>
            <p:cNvCxnSpPr/>
            <p:nvPr/>
          </p:nvCxnSpPr>
          <p:spPr>
            <a:xfrm>
              <a:off x="6663970" y="1994016"/>
              <a:ext cx="341087"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38133B9-4601-435D-914E-094C62BC3AD5}"/>
                </a:ext>
              </a:extLst>
            </p:cNvPr>
            <p:cNvCxnSpPr/>
            <p:nvPr/>
          </p:nvCxnSpPr>
          <p:spPr>
            <a:xfrm>
              <a:off x="6663970" y="3346566"/>
              <a:ext cx="341087"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 name="Flowchart: Decision 18">
              <a:extLst>
                <a:ext uri="{FF2B5EF4-FFF2-40B4-BE49-F238E27FC236}">
                  <a16:creationId xmlns:a16="http://schemas.microsoft.com/office/drawing/2014/main" id="{A46D5049-76EA-424B-83C8-63EE2CCE5D58}"/>
                </a:ext>
              </a:extLst>
            </p:cNvPr>
            <p:cNvSpPr/>
            <p:nvPr/>
          </p:nvSpPr>
          <p:spPr bwMode="auto">
            <a:xfrm>
              <a:off x="5881716" y="170384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Dedicate VMs</a:t>
              </a:r>
            </a:p>
          </p:txBody>
        </p:sp>
        <p:sp>
          <p:nvSpPr>
            <p:cNvPr id="20" name="Flowchart: Decision 19">
              <a:extLst>
                <a:ext uri="{FF2B5EF4-FFF2-40B4-BE49-F238E27FC236}">
                  <a16:creationId xmlns:a16="http://schemas.microsoft.com/office/drawing/2014/main" id="{4B4751D0-6533-40AD-BD9E-2BB06BE223DD}"/>
                </a:ext>
              </a:extLst>
            </p:cNvPr>
            <p:cNvSpPr/>
            <p:nvPr/>
          </p:nvSpPr>
          <p:spPr bwMode="auto">
            <a:xfrm>
              <a:off x="5881716" y="3050905"/>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Modernize Data Only</a:t>
              </a:r>
            </a:p>
          </p:txBody>
        </p:sp>
        <p:cxnSp>
          <p:nvCxnSpPr>
            <p:cNvPr id="135" name="Connector: Elbow 134">
              <a:extLst>
                <a:ext uri="{FF2B5EF4-FFF2-40B4-BE49-F238E27FC236}">
                  <a16:creationId xmlns:a16="http://schemas.microsoft.com/office/drawing/2014/main" id="{D0B915F9-3FF4-4F20-9044-AC508BC7E200}"/>
                </a:ext>
              </a:extLst>
            </p:cNvPr>
            <p:cNvCxnSpPr>
              <a:endCxn id="20" idx="0"/>
            </p:cNvCxnSpPr>
            <p:nvPr/>
          </p:nvCxnSpPr>
          <p:spPr>
            <a:xfrm rot="5400000">
              <a:off x="5993872" y="2667438"/>
              <a:ext cx="762319" cy="4614"/>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84981A2-A333-41CA-811A-95DE4F765DF5}"/>
                </a:ext>
              </a:extLst>
            </p:cNvPr>
            <p:cNvSpPr txBox="1"/>
            <p:nvPr/>
          </p:nvSpPr>
          <p:spPr>
            <a:xfrm>
              <a:off x="5970690" y="2453484"/>
              <a:ext cx="819768" cy="338554"/>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Hundreds of Apps per VM</a:t>
              </a:r>
            </a:p>
          </p:txBody>
        </p:sp>
        <p:sp>
          <p:nvSpPr>
            <p:cNvPr id="39" name="TextBox 38">
              <a:extLst>
                <a:ext uri="{FF2B5EF4-FFF2-40B4-BE49-F238E27FC236}">
                  <a16:creationId xmlns:a16="http://schemas.microsoft.com/office/drawing/2014/main" id="{FBD98B8C-0606-4636-92CA-E8C60E82936F}"/>
                </a:ext>
              </a:extLst>
            </p:cNvPr>
            <p:cNvSpPr txBox="1"/>
            <p:nvPr/>
          </p:nvSpPr>
          <p:spPr>
            <a:xfrm>
              <a:off x="5176940" y="2306404"/>
              <a:ext cx="904526" cy="707886"/>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Migrate app and data to IaaS with no changes to the current state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37" name="Connector: Elbow 136">
              <a:extLst>
                <a:ext uri="{FF2B5EF4-FFF2-40B4-BE49-F238E27FC236}">
                  <a16:creationId xmlns:a16="http://schemas.microsoft.com/office/drawing/2014/main" id="{D52D825D-3900-4B60-AD66-6116C39C3669}"/>
                </a:ext>
              </a:extLst>
            </p:cNvPr>
            <p:cNvCxnSpPr/>
            <p:nvPr/>
          </p:nvCxnSpPr>
          <p:spPr>
            <a:xfrm rot="5400000">
              <a:off x="6015126" y="4024288"/>
              <a:ext cx="747364" cy="12700"/>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D37DAA7-E802-4720-B236-E0B24C44FF86}"/>
                </a:ext>
              </a:extLst>
            </p:cNvPr>
            <p:cNvSpPr txBox="1"/>
            <p:nvPr/>
          </p:nvSpPr>
          <p:spPr>
            <a:xfrm>
              <a:off x="5686432" y="3753163"/>
              <a:ext cx="1309922" cy="461665"/>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Migrate app and data to IaaS with no changes to the current state</a:t>
              </a:r>
            </a:p>
          </p:txBody>
        </p:sp>
        <p:cxnSp>
          <p:nvCxnSpPr>
            <p:cNvPr id="139" name="Connector: Elbow 138">
              <a:extLst>
                <a:ext uri="{FF2B5EF4-FFF2-40B4-BE49-F238E27FC236}">
                  <a16:creationId xmlns:a16="http://schemas.microsoft.com/office/drawing/2014/main" id="{DAB9D30F-C5A5-4A4F-A880-67FB0EE769DB}"/>
                </a:ext>
              </a:extLst>
            </p:cNvPr>
            <p:cNvCxnSpPr>
              <a:cxnSpLocks/>
              <a:stCxn id="21" idx="2"/>
              <a:endCxn id="52" idx="1"/>
            </p:cNvCxnSpPr>
            <p:nvPr/>
          </p:nvCxnSpPr>
          <p:spPr>
            <a:xfrm rot="16200000" flipH="1">
              <a:off x="6713695" y="4637351"/>
              <a:ext cx="1035887" cy="1717828"/>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3BFAB3C3-8902-49C8-869D-393AF109FA64}"/>
                </a:ext>
              </a:extLst>
            </p:cNvPr>
            <p:cNvCxnSpPr>
              <a:cxnSpLocks/>
              <a:stCxn id="22" idx="0"/>
              <a:endCxn id="47" idx="1"/>
            </p:cNvCxnSpPr>
            <p:nvPr/>
          </p:nvCxnSpPr>
          <p:spPr>
            <a:xfrm rot="5400000" flipH="1" flipV="1">
              <a:off x="7745916" y="1398108"/>
              <a:ext cx="47178" cy="56428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16B78F1C-8027-4FF0-8C67-0FD656877670}"/>
                </a:ext>
              </a:extLst>
            </p:cNvPr>
            <p:cNvCxnSpPr>
              <a:stCxn id="22" idx="2"/>
            </p:cNvCxnSpPr>
            <p:nvPr/>
          </p:nvCxnSpPr>
          <p:spPr>
            <a:xfrm rot="16200000" flipH="1">
              <a:off x="7749604" y="2021949"/>
              <a:ext cx="22212" cy="54669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98599EF9-B1A1-4E68-B7A4-BAF433CC9CDF}"/>
                </a:ext>
              </a:extLst>
            </p:cNvPr>
            <p:cNvCxnSpPr>
              <a:cxnSpLocks/>
              <a:stCxn id="23" idx="0"/>
              <a:endCxn id="49" idx="1"/>
            </p:cNvCxnSpPr>
            <p:nvPr/>
          </p:nvCxnSpPr>
          <p:spPr>
            <a:xfrm rot="5400000" flipH="1" flipV="1">
              <a:off x="7719222" y="2718479"/>
              <a:ext cx="100567" cy="56428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F598988-BCAD-49D6-AB34-41D322DE64CE}"/>
                </a:ext>
              </a:extLst>
            </p:cNvPr>
            <p:cNvCxnSpPr>
              <a:cxnSpLocks/>
              <a:stCxn id="21" idx="3"/>
              <a:endCxn id="51" idx="1"/>
            </p:cNvCxnSpPr>
            <p:nvPr/>
          </p:nvCxnSpPr>
          <p:spPr>
            <a:xfrm flipV="1">
              <a:off x="6863732" y="4686638"/>
              <a:ext cx="1187917" cy="1508"/>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CAC958B-FF27-4980-AB31-FF8BA54662F9}"/>
                </a:ext>
              </a:extLst>
            </p:cNvPr>
            <p:cNvSpPr txBox="1"/>
            <p:nvPr/>
          </p:nvSpPr>
          <p:spPr>
            <a:xfrm>
              <a:off x="7051722" y="4518198"/>
              <a:ext cx="809632" cy="338554"/>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Simple Data Platform</a:t>
              </a:r>
            </a:p>
          </p:txBody>
        </p:sp>
        <p:sp>
          <p:nvSpPr>
            <p:cNvPr id="37" name="TextBox 36">
              <a:extLst>
                <a:ext uri="{FF2B5EF4-FFF2-40B4-BE49-F238E27FC236}">
                  <a16:creationId xmlns:a16="http://schemas.microsoft.com/office/drawing/2014/main" id="{BB06407E-CE75-402A-90EF-F0E1563801E8}"/>
                </a:ext>
              </a:extLst>
            </p:cNvPr>
            <p:cNvSpPr txBox="1"/>
            <p:nvPr/>
          </p:nvSpPr>
          <p:spPr>
            <a:xfrm>
              <a:off x="5651657" y="5209268"/>
              <a:ext cx="1445133" cy="461665"/>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Complex Data Platform:</a:t>
              </a:r>
              <a:br>
                <a:rPr kumimoji="0" lang="en-US" sz="800" b="0" i="0" u="none" strike="noStrike" kern="1200" cap="none" spc="0" normalizeH="0" baseline="0" noProof="0" dirty="0">
                  <a:ln>
                    <a:noFill/>
                  </a:ln>
                  <a:solidFill>
                    <a:srgbClr val="FFFFFF"/>
                  </a:solidFill>
                  <a:effectLst/>
                  <a:uLnTx/>
                  <a:uFillTx/>
                  <a:latin typeface="Segoe UI"/>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Cluster, High-Availability, Always On, etc.</a:t>
              </a:r>
            </a:p>
          </p:txBody>
        </p:sp>
        <p:grpSp>
          <p:nvGrpSpPr>
            <p:cNvPr id="164" name="Group 163">
              <a:extLst>
                <a:ext uri="{FF2B5EF4-FFF2-40B4-BE49-F238E27FC236}">
                  <a16:creationId xmlns:a16="http://schemas.microsoft.com/office/drawing/2014/main" id="{DBE7C0A5-8F2F-48BE-B3AA-C61E50E35F8C}"/>
                </a:ext>
              </a:extLst>
            </p:cNvPr>
            <p:cNvGrpSpPr/>
            <p:nvPr/>
          </p:nvGrpSpPr>
          <p:grpSpPr>
            <a:xfrm>
              <a:off x="10428438" y="4697090"/>
              <a:ext cx="414874" cy="359206"/>
              <a:chOff x="2152998" y="-668761"/>
              <a:chExt cx="615407" cy="532832"/>
            </a:xfrm>
          </p:grpSpPr>
          <p:pic>
            <p:nvPicPr>
              <p:cNvPr id="157" name="Graphic 156" descr="Monitor">
                <a:extLst>
                  <a:ext uri="{FF2B5EF4-FFF2-40B4-BE49-F238E27FC236}">
                    <a16:creationId xmlns:a16="http://schemas.microsoft.com/office/drawing/2014/main" id="{544CF70D-C84B-4C48-9566-EA59F95635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52998" y="-604121"/>
                <a:ext cx="468192" cy="468192"/>
              </a:xfrm>
              <a:prstGeom prst="rect">
                <a:avLst/>
              </a:prstGeom>
            </p:spPr>
          </p:pic>
          <p:pic>
            <p:nvPicPr>
              <p:cNvPr id="158" name="Graphic 157">
                <a:extLst>
                  <a:ext uri="{FF2B5EF4-FFF2-40B4-BE49-F238E27FC236}">
                    <a16:creationId xmlns:a16="http://schemas.microsoft.com/office/drawing/2014/main" id="{FA334129-EB19-4689-8E5D-B8329CF231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9206" y="-488418"/>
                <a:ext cx="157885" cy="174331"/>
              </a:xfrm>
              <a:prstGeom prst="rect">
                <a:avLst/>
              </a:prstGeom>
            </p:spPr>
          </p:pic>
          <p:sp>
            <p:nvSpPr>
              <p:cNvPr id="163" name="Rectangle: Rounded Corners 162">
                <a:extLst>
                  <a:ext uri="{FF2B5EF4-FFF2-40B4-BE49-F238E27FC236}">
                    <a16:creationId xmlns:a16="http://schemas.microsoft.com/office/drawing/2014/main" id="{1311AF88-208A-4BFB-9302-7E3EA5A676EB}"/>
                  </a:ext>
                </a:extLst>
              </p:cNvPr>
              <p:cNvSpPr/>
              <p:nvPr/>
            </p:nvSpPr>
            <p:spPr bwMode="auto">
              <a:xfrm>
                <a:off x="2509267" y="-662411"/>
                <a:ext cx="214883" cy="275061"/>
              </a:xfrm>
              <a:prstGeom prst="roundRect">
                <a:avLst>
                  <a:gd name="adj" fmla="val 9840"/>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Graphic 159" descr="Database">
                <a:extLst>
                  <a:ext uri="{FF2B5EF4-FFF2-40B4-BE49-F238E27FC236}">
                    <a16:creationId xmlns:a16="http://schemas.microsoft.com/office/drawing/2014/main" id="{A38E349F-DE82-4D78-93FF-FA7671BB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81511" y="-668761"/>
                <a:ext cx="286894" cy="286894"/>
              </a:xfrm>
              <a:prstGeom prst="rect">
                <a:avLst/>
              </a:prstGeom>
            </p:spPr>
          </p:pic>
        </p:grpSp>
        <p:grpSp>
          <p:nvGrpSpPr>
            <p:cNvPr id="172" name="Group 171">
              <a:extLst>
                <a:ext uri="{FF2B5EF4-FFF2-40B4-BE49-F238E27FC236}">
                  <a16:creationId xmlns:a16="http://schemas.microsoft.com/office/drawing/2014/main" id="{95612D4B-6092-4D82-AC62-07AF53E71F5C}"/>
                </a:ext>
              </a:extLst>
            </p:cNvPr>
            <p:cNvGrpSpPr/>
            <p:nvPr/>
          </p:nvGrpSpPr>
          <p:grpSpPr>
            <a:xfrm>
              <a:off x="10285428" y="6051590"/>
              <a:ext cx="687846" cy="398830"/>
              <a:chOff x="10488894" y="6694940"/>
              <a:chExt cx="687846" cy="398830"/>
            </a:xfrm>
          </p:grpSpPr>
          <p:pic>
            <p:nvPicPr>
              <p:cNvPr id="166" name="Graphic 165" descr="Monitor">
                <a:extLst>
                  <a:ext uri="{FF2B5EF4-FFF2-40B4-BE49-F238E27FC236}">
                    <a16:creationId xmlns:a16="http://schemas.microsoft.com/office/drawing/2014/main" id="{344AE604-2891-4D9E-9CFA-CA9D2EDE7B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88894" y="6743324"/>
                <a:ext cx="350447" cy="350446"/>
              </a:xfrm>
              <a:prstGeom prst="rect">
                <a:avLst/>
              </a:prstGeom>
            </p:spPr>
          </p:pic>
          <p:pic>
            <p:nvPicPr>
              <p:cNvPr id="167" name="Graphic 166">
                <a:extLst>
                  <a:ext uri="{FF2B5EF4-FFF2-40B4-BE49-F238E27FC236}">
                    <a16:creationId xmlns:a16="http://schemas.microsoft.com/office/drawing/2014/main" id="{6C64F362-B590-4547-9FFD-6D3134A36B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05817" y="6829929"/>
                <a:ext cx="118179" cy="130488"/>
              </a:xfrm>
              <a:prstGeom prst="rect">
                <a:avLst/>
              </a:prstGeom>
            </p:spPr>
          </p:pic>
          <p:pic>
            <p:nvPicPr>
              <p:cNvPr id="170" name="Graphic 169" descr="Monitor">
                <a:extLst>
                  <a:ext uri="{FF2B5EF4-FFF2-40B4-BE49-F238E27FC236}">
                    <a16:creationId xmlns:a16="http://schemas.microsoft.com/office/drawing/2014/main" id="{13381F41-D9CF-4225-8697-06F2809699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26293" y="6743324"/>
                <a:ext cx="350447" cy="350446"/>
              </a:xfrm>
              <a:prstGeom prst="rect">
                <a:avLst/>
              </a:prstGeom>
            </p:spPr>
          </p:pic>
          <p:pic>
            <p:nvPicPr>
              <p:cNvPr id="171" name="Graphic 170">
                <a:extLst>
                  <a:ext uri="{FF2B5EF4-FFF2-40B4-BE49-F238E27FC236}">
                    <a16:creationId xmlns:a16="http://schemas.microsoft.com/office/drawing/2014/main" id="{160CCD9C-1B3A-4CA1-B7E7-6DCC557110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43216" y="6829929"/>
                <a:ext cx="118179" cy="130488"/>
              </a:xfrm>
              <a:prstGeom prst="rect">
                <a:avLst/>
              </a:prstGeom>
            </p:spPr>
          </p:pic>
          <p:sp>
            <p:nvSpPr>
              <p:cNvPr id="168" name="Rectangle: Rounded Corners 167">
                <a:extLst>
                  <a:ext uri="{FF2B5EF4-FFF2-40B4-BE49-F238E27FC236}">
                    <a16:creationId xmlns:a16="http://schemas.microsoft.com/office/drawing/2014/main" id="{912C19AE-6F5D-440E-9EAB-128046FB5762}"/>
                  </a:ext>
                </a:extLst>
              </p:cNvPr>
              <p:cNvSpPr/>
              <p:nvPr/>
            </p:nvSpPr>
            <p:spPr bwMode="auto">
              <a:xfrm>
                <a:off x="10755565" y="6699693"/>
                <a:ext cx="160842" cy="205886"/>
              </a:xfrm>
              <a:prstGeom prst="roundRect">
                <a:avLst>
                  <a:gd name="adj" fmla="val 9840"/>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9" name="Graphic 168" descr="Database">
                <a:extLst>
                  <a:ext uri="{FF2B5EF4-FFF2-40B4-BE49-F238E27FC236}">
                    <a16:creationId xmlns:a16="http://schemas.microsoft.com/office/drawing/2014/main" id="{3D6FFAE4-DCFE-493A-8583-01623FC04B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4790" y="6694940"/>
                <a:ext cx="214743" cy="214743"/>
              </a:xfrm>
              <a:prstGeom prst="rect">
                <a:avLst/>
              </a:prstGeom>
            </p:spPr>
          </p:pic>
        </p:grpSp>
        <p:grpSp>
          <p:nvGrpSpPr>
            <p:cNvPr id="208" name="Group 207">
              <a:extLst>
                <a:ext uri="{FF2B5EF4-FFF2-40B4-BE49-F238E27FC236}">
                  <a16:creationId xmlns:a16="http://schemas.microsoft.com/office/drawing/2014/main" id="{FCA2F3AE-372D-44E7-8DD0-99269C762B3B}"/>
                </a:ext>
              </a:extLst>
            </p:cNvPr>
            <p:cNvGrpSpPr/>
            <p:nvPr/>
          </p:nvGrpSpPr>
          <p:grpSpPr>
            <a:xfrm>
              <a:off x="10378939" y="2841460"/>
              <a:ext cx="500824" cy="380456"/>
              <a:chOff x="10440816" y="2835673"/>
              <a:chExt cx="500824" cy="380456"/>
            </a:xfrm>
          </p:grpSpPr>
          <p:pic>
            <p:nvPicPr>
              <p:cNvPr id="162" name="Picture 161" descr="A picture containing drawing&#10;&#10;Description automatically generated">
                <a:extLst>
                  <a:ext uri="{FF2B5EF4-FFF2-40B4-BE49-F238E27FC236}">
                    <a16:creationId xmlns:a16="http://schemas.microsoft.com/office/drawing/2014/main" id="{02977D09-AF4C-4048-B7D2-78A39EBF78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4657" y="2835673"/>
                <a:ext cx="199856" cy="199856"/>
              </a:xfrm>
              <a:prstGeom prst="rect">
                <a:avLst/>
              </a:prstGeom>
            </p:spPr>
          </p:pic>
          <p:grpSp>
            <p:nvGrpSpPr>
              <p:cNvPr id="185" name="Group 184">
                <a:extLst>
                  <a:ext uri="{FF2B5EF4-FFF2-40B4-BE49-F238E27FC236}">
                    <a16:creationId xmlns:a16="http://schemas.microsoft.com/office/drawing/2014/main" id="{FC277820-A93B-41B9-BC30-402C64CA24C5}"/>
                  </a:ext>
                </a:extLst>
              </p:cNvPr>
              <p:cNvGrpSpPr/>
              <p:nvPr/>
            </p:nvGrpSpPr>
            <p:grpSpPr>
              <a:xfrm>
                <a:off x="10440816" y="3041549"/>
                <a:ext cx="500824" cy="174580"/>
                <a:chOff x="5765306" y="7501744"/>
                <a:chExt cx="2254051" cy="785729"/>
              </a:xfrm>
            </p:grpSpPr>
            <p:grpSp>
              <p:nvGrpSpPr>
                <p:cNvPr id="183" name="Group 182">
                  <a:extLst>
                    <a:ext uri="{FF2B5EF4-FFF2-40B4-BE49-F238E27FC236}">
                      <a16:creationId xmlns:a16="http://schemas.microsoft.com/office/drawing/2014/main" id="{A007F27A-2CA4-4A8A-94AD-59B7F87DED14}"/>
                    </a:ext>
                  </a:extLst>
                </p:cNvPr>
                <p:cNvGrpSpPr/>
                <p:nvPr/>
              </p:nvGrpSpPr>
              <p:grpSpPr>
                <a:xfrm>
                  <a:off x="5765306" y="7501744"/>
                  <a:ext cx="785731" cy="785729"/>
                  <a:chOff x="5765306" y="7501744"/>
                  <a:chExt cx="785731" cy="785729"/>
                </a:xfrm>
              </p:grpSpPr>
              <p:pic>
                <p:nvPicPr>
                  <p:cNvPr id="174" name="Graphic 173" descr="Monitor">
                    <a:extLst>
                      <a:ext uri="{FF2B5EF4-FFF2-40B4-BE49-F238E27FC236}">
                        <a16:creationId xmlns:a16="http://schemas.microsoft.com/office/drawing/2014/main" id="{A0BA5CEA-0063-4A60-B5F1-DB0D0F37A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175" name="Graphic 174">
                    <a:extLst>
                      <a:ext uri="{FF2B5EF4-FFF2-40B4-BE49-F238E27FC236}">
                        <a16:creationId xmlns:a16="http://schemas.microsoft.com/office/drawing/2014/main" id="{C90F7905-B885-4290-B672-A798173FBEED}"/>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184" name="Group 183">
                  <a:extLst>
                    <a:ext uri="{FF2B5EF4-FFF2-40B4-BE49-F238E27FC236}">
                      <a16:creationId xmlns:a16="http://schemas.microsoft.com/office/drawing/2014/main" id="{0FDF714F-7CFE-4503-9804-38279C9A340E}"/>
                    </a:ext>
                  </a:extLst>
                </p:cNvPr>
                <p:cNvGrpSpPr/>
                <p:nvPr/>
              </p:nvGrpSpPr>
              <p:grpSpPr>
                <a:xfrm>
                  <a:off x="6499466" y="7501744"/>
                  <a:ext cx="785731" cy="785729"/>
                  <a:chOff x="6521783" y="7501744"/>
                  <a:chExt cx="785731" cy="785729"/>
                </a:xfrm>
              </p:grpSpPr>
              <p:pic>
                <p:nvPicPr>
                  <p:cNvPr id="176" name="Graphic 175" descr="Monitor">
                    <a:extLst>
                      <a:ext uri="{FF2B5EF4-FFF2-40B4-BE49-F238E27FC236}">
                        <a16:creationId xmlns:a16="http://schemas.microsoft.com/office/drawing/2014/main" id="{553C2FF6-E91B-4A10-ADCA-041B7DED27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177" name="Graphic 176">
                    <a:extLst>
                      <a:ext uri="{FF2B5EF4-FFF2-40B4-BE49-F238E27FC236}">
                        <a16:creationId xmlns:a16="http://schemas.microsoft.com/office/drawing/2014/main" id="{F9CCD233-4277-44D5-9A4C-7889DB4D23D3}"/>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182" name="Group 181">
                  <a:extLst>
                    <a:ext uri="{FF2B5EF4-FFF2-40B4-BE49-F238E27FC236}">
                      <a16:creationId xmlns:a16="http://schemas.microsoft.com/office/drawing/2014/main" id="{DEFFD38C-18DF-4AD2-81B2-D459C8ABC5B5}"/>
                    </a:ext>
                  </a:extLst>
                </p:cNvPr>
                <p:cNvGrpSpPr/>
                <p:nvPr/>
              </p:nvGrpSpPr>
              <p:grpSpPr>
                <a:xfrm>
                  <a:off x="7233626" y="7501744"/>
                  <a:ext cx="785731" cy="785729"/>
                  <a:chOff x="7233626" y="7501744"/>
                  <a:chExt cx="785731" cy="785729"/>
                </a:xfrm>
              </p:grpSpPr>
              <p:pic>
                <p:nvPicPr>
                  <p:cNvPr id="180" name="Graphic 179" descr="Monitor">
                    <a:extLst>
                      <a:ext uri="{FF2B5EF4-FFF2-40B4-BE49-F238E27FC236}">
                        <a16:creationId xmlns:a16="http://schemas.microsoft.com/office/drawing/2014/main" id="{73A5DF0F-F062-4A82-A6E5-4AE8D51423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181" name="Graphic 180">
                    <a:extLst>
                      <a:ext uri="{FF2B5EF4-FFF2-40B4-BE49-F238E27FC236}">
                        <a16:creationId xmlns:a16="http://schemas.microsoft.com/office/drawing/2014/main" id="{A5DB8A04-01FE-42B4-9322-1C19BEDC6057}"/>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189" name="Picture 188" descr="A close up of a screen&#10;&#10;Description automatically generated">
                <a:extLst>
                  <a:ext uri="{FF2B5EF4-FFF2-40B4-BE49-F238E27FC236}">
                    <a16:creationId xmlns:a16="http://schemas.microsoft.com/office/drawing/2014/main" id="{C8967493-43E9-4A33-80D3-775CED16845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4048" y="2859454"/>
                <a:ext cx="166244" cy="152294"/>
              </a:xfrm>
              <a:prstGeom prst="rect">
                <a:avLst/>
              </a:prstGeom>
            </p:spPr>
          </p:pic>
        </p:grpSp>
        <p:grpSp>
          <p:nvGrpSpPr>
            <p:cNvPr id="198" name="Group 197">
              <a:extLst>
                <a:ext uri="{FF2B5EF4-FFF2-40B4-BE49-F238E27FC236}">
                  <a16:creationId xmlns:a16="http://schemas.microsoft.com/office/drawing/2014/main" id="{D36ADC98-B4E1-4F6D-B4B7-45398A49BE43}"/>
                </a:ext>
              </a:extLst>
            </p:cNvPr>
            <p:cNvGrpSpPr/>
            <p:nvPr/>
          </p:nvGrpSpPr>
          <p:grpSpPr>
            <a:xfrm>
              <a:off x="10227128" y="1418026"/>
              <a:ext cx="796247" cy="533559"/>
              <a:chOff x="10289005" y="1418026"/>
              <a:chExt cx="796247" cy="533559"/>
            </a:xfrm>
          </p:grpSpPr>
          <p:cxnSp>
            <p:nvCxnSpPr>
              <p:cNvPr id="191" name="Straight Connector 190">
                <a:extLst>
                  <a:ext uri="{FF2B5EF4-FFF2-40B4-BE49-F238E27FC236}">
                    <a16:creationId xmlns:a16="http://schemas.microsoft.com/office/drawing/2014/main" id="{A702903A-67A9-4078-92FA-B2D1198C9387}"/>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ED1D1DE-C3E3-4839-873E-0496563CBA96}"/>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8E7365B7-F02C-4F77-85F2-65A9B1494E51}"/>
                </a:ext>
              </a:extLst>
            </p:cNvPr>
            <p:cNvGrpSpPr/>
            <p:nvPr/>
          </p:nvGrpSpPr>
          <p:grpSpPr>
            <a:xfrm>
              <a:off x="10227128" y="2824350"/>
              <a:ext cx="796247" cy="533559"/>
              <a:chOff x="10289005" y="1418026"/>
              <a:chExt cx="796247" cy="533559"/>
            </a:xfrm>
          </p:grpSpPr>
          <p:cxnSp>
            <p:nvCxnSpPr>
              <p:cNvPr id="200" name="Straight Connector 199">
                <a:extLst>
                  <a:ext uri="{FF2B5EF4-FFF2-40B4-BE49-F238E27FC236}">
                    <a16:creationId xmlns:a16="http://schemas.microsoft.com/office/drawing/2014/main" id="{084AA080-FC48-4C23-8EA3-7C974EC008EB}"/>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9976B26-E834-4EA1-86E3-00B6BF21A0E4}"/>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DF4BF6B8-CF2C-45B5-8E81-56C8E4E65E4F}"/>
                </a:ext>
              </a:extLst>
            </p:cNvPr>
            <p:cNvGrpSpPr/>
            <p:nvPr/>
          </p:nvGrpSpPr>
          <p:grpSpPr>
            <a:xfrm>
              <a:off x="10227128" y="4149652"/>
              <a:ext cx="796247" cy="533559"/>
              <a:chOff x="10289005" y="1418026"/>
              <a:chExt cx="796247" cy="533559"/>
            </a:xfrm>
          </p:grpSpPr>
          <p:cxnSp>
            <p:nvCxnSpPr>
              <p:cNvPr id="203" name="Straight Connector 202">
                <a:extLst>
                  <a:ext uri="{FF2B5EF4-FFF2-40B4-BE49-F238E27FC236}">
                    <a16:creationId xmlns:a16="http://schemas.microsoft.com/office/drawing/2014/main" id="{7A2B45BB-6660-47A9-AC5D-2ECF6C1FA65F}"/>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55B2D3B-CB6C-44E3-8551-6AE36B55DD91}"/>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093F864-FD93-46EA-8AC1-9D762308D83A}"/>
                </a:ext>
              </a:extLst>
            </p:cNvPr>
            <p:cNvGrpSpPr/>
            <p:nvPr/>
          </p:nvGrpSpPr>
          <p:grpSpPr>
            <a:xfrm>
              <a:off x="10227128" y="5498103"/>
              <a:ext cx="796247" cy="533559"/>
              <a:chOff x="10289005" y="1418026"/>
              <a:chExt cx="796247" cy="533559"/>
            </a:xfrm>
          </p:grpSpPr>
          <p:cxnSp>
            <p:nvCxnSpPr>
              <p:cNvPr id="206" name="Straight Connector 205">
                <a:extLst>
                  <a:ext uri="{FF2B5EF4-FFF2-40B4-BE49-F238E27FC236}">
                    <a16:creationId xmlns:a16="http://schemas.microsoft.com/office/drawing/2014/main" id="{13118406-B235-4DF5-B3FA-3E68C7B634E5}"/>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ECD5152-AC2B-4F25-BA8E-EE5EDAA8FB21}"/>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852311EB-2DC6-4A64-ABA2-EA00ACCC859B}"/>
                </a:ext>
              </a:extLst>
            </p:cNvPr>
            <p:cNvGrpSpPr/>
            <p:nvPr/>
          </p:nvGrpSpPr>
          <p:grpSpPr>
            <a:xfrm>
              <a:off x="10378939" y="4160387"/>
              <a:ext cx="500824" cy="380456"/>
              <a:chOff x="10440816" y="2835673"/>
              <a:chExt cx="500824" cy="380456"/>
            </a:xfrm>
          </p:grpSpPr>
          <p:pic>
            <p:nvPicPr>
              <p:cNvPr id="210" name="Picture 209" descr="A picture containing drawing&#10;&#10;Description automatically generated">
                <a:extLst>
                  <a:ext uri="{FF2B5EF4-FFF2-40B4-BE49-F238E27FC236}">
                    <a16:creationId xmlns:a16="http://schemas.microsoft.com/office/drawing/2014/main" id="{FC65BEF8-001A-4CC1-95EE-11A6F4D3FA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4657" y="2835673"/>
                <a:ext cx="199856" cy="199856"/>
              </a:xfrm>
              <a:prstGeom prst="rect">
                <a:avLst/>
              </a:prstGeom>
            </p:spPr>
          </p:pic>
          <p:grpSp>
            <p:nvGrpSpPr>
              <p:cNvPr id="211" name="Group 210">
                <a:extLst>
                  <a:ext uri="{FF2B5EF4-FFF2-40B4-BE49-F238E27FC236}">
                    <a16:creationId xmlns:a16="http://schemas.microsoft.com/office/drawing/2014/main" id="{BC151A3C-C2F8-427A-AEDB-422B5CD5561A}"/>
                  </a:ext>
                </a:extLst>
              </p:cNvPr>
              <p:cNvGrpSpPr/>
              <p:nvPr/>
            </p:nvGrpSpPr>
            <p:grpSpPr>
              <a:xfrm>
                <a:off x="10440816" y="3041549"/>
                <a:ext cx="500824" cy="174580"/>
                <a:chOff x="5765306" y="7501744"/>
                <a:chExt cx="2254051" cy="785729"/>
              </a:xfrm>
            </p:grpSpPr>
            <p:grpSp>
              <p:nvGrpSpPr>
                <p:cNvPr id="213" name="Group 212">
                  <a:extLst>
                    <a:ext uri="{FF2B5EF4-FFF2-40B4-BE49-F238E27FC236}">
                      <a16:creationId xmlns:a16="http://schemas.microsoft.com/office/drawing/2014/main" id="{36388C87-3EF6-48B9-A384-E06B61AF76D6}"/>
                    </a:ext>
                  </a:extLst>
                </p:cNvPr>
                <p:cNvGrpSpPr/>
                <p:nvPr/>
              </p:nvGrpSpPr>
              <p:grpSpPr>
                <a:xfrm>
                  <a:off x="5765306" y="7501744"/>
                  <a:ext cx="785731" cy="785729"/>
                  <a:chOff x="5765306" y="7501744"/>
                  <a:chExt cx="785731" cy="785729"/>
                </a:xfrm>
              </p:grpSpPr>
              <p:pic>
                <p:nvPicPr>
                  <p:cNvPr id="220" name="Graphic 219" descr="Monitor">
                    <a:extLst>
                      <a:ext uri="{FF2B5EF4-FFF2-40B4-BE49-F238E27FC236}">
                        <a16:creationId xmlns:a16="http://schemas.microsoft.com/office/drawing/2014/main" id="{118245D8-732E-4EA1-BC66-B400984FA5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221" name="Graphic 220">
                    <a:extLst>
                      <a:ext uri="{FF2B5EF4-FFF2-40B4-BE49-F238E27FC236}">
                        <a16:creationId xmlns:a16="http://schemas.microsoft.com/office/drawing/2014/main" id="{D437CCA7-D9FA-4526-A660-F9B86ACDBB80}"/>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214" name="Group 213">
                  <a:extLst>
                    <a:ext uri="{FF2B5EF4-FFF2-40B4-BE49-F238E27FC236}">
                      <a16:creationId xmlns:a16="http://schemas.microsoft.com/office/drawing/2014/main" id="{F97DC2DD-D9B0-49D7-BBBA-AD8D96DCE5DF}"/>
                    </a:ext>
                  </a:extLst>
                </p:cNvPr>
                <p:cNvGrpSpPr/>
                <p:nvPr/>
              </p:nvGrpSpPr>
              <p:grpSpPr>
                <a:xfrm>
                  <a:off x="6499466" y="7501744"/>
                  <a:ext cx="785731" cy="785729"/>
                  <a:chOff x="6521783" y="7501744"/>
                  <a:chExt cx="785731" cy="785729"/>
                </a:xfrm>
              </p:grpSpPr>
              <p:pic>
                <p:nvPicPr>
                  <p:cNvPr id="218" name="Graphic 217" descr="Monitor">
                    <a:extLst>
                      <a:ext uri="{FF2B5EF4-FFF2-40B4-BE49-F238E27FC236}">
                        <a16:creationId xmlns:a16="http://schemas.microsoft.com/office/drawing/2014/main" id="{7EF0DEBF-737B-4651-8D31-58D1359B03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219" name="Graphic 218">
                    <a:extLst>
                      <a:ext uri="{FF2B5EF4-FFF2-40B4-BE49-F238E27FC236}">
                        <a16:creationId xmlns:a16="http://schemas.microsoft.com/office/drawing/2014/main" id="{7A271946-3AAB-44E0-BBC3-07EAEF09B75A}"/>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215" name="Group 214">
                  <a:extLst>
                    <a:ext uri="{FF2B5EF4-FFF2-40B4-BE49-F238E27FC236}">
                      <a16:creationId xmlns:a16="http://schemas.microsoft.com/office/drawing/2014/main" id="{4D7EF3A2-3A48-40FD-8799-A450D1FA6C8B}"/>
                    </a:ext>
                  </a:extLst>
                </p:cNvPr>
                <p:cNvGrpSpPr/>
                <p:nvPr/>
              </p:nvGrpSpPr>
              <p:grpSpPr>
                <a:xfrm>
                  <a:off x="7233626" y="7501744"/>
                  <a:ext cx="785731" cy="785729"/>
                  <a:chOff x="7233626" y="7501744"/>
                  <a:chExt cx="785731" cy="785729"/>
                </a:xfrm>
              </p:grpSpPr>
              <p:pic>
                <p:nvPicPr>
                  <p:cNvPr id="216" name="Graphic 215" descr="Monitor">
                    <a:extLst>
                      <a:ext uri="{FF2B5EF4-FFF2-40B4-BE49-F238E27FC236}">
                        <a16:creationId xmlns:a16="http://schemas.microsoft.com/office/drawing/2014/main" id="{D3B3D466-0FC8-4A3C-B631-8FFB55877E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217" name="Graphic 216">
                    <a:extLst>
                      <a:ext uri="{FF2B5EF4-FFF2-40B4-BE49-F238E27FC236}">
                        <a16:creationId xmlns:a16="http://schemas.microsoft.com/office/drawing/2014/main" id="{533E32C6-CDCD-4036-92A1-F9E0145C0CAF}"/>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212" name="Picture 211" descr="A close up of a screen&#10;&#10;Description automatically generated">
                <a:extLst>
                  <a:ext uri="{FF2B5EF4-FFF2-40B4-BE49-F238E27FC236}">
                    <a16:creationId xmlns:a16="http://schemas.microsoft.com/office/drawing/2014/main" id="{1FB05245-C6B2-43CC-869F-AEBBD8B06E82}"/>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4048" y="2859454"/>
                <a:ext cx="166244" cy="152294"/>
              </a:xfrm>
              <a:prstGeom prst="rect">
                <a:avLst/>
              </a:prstGeom>
            </p:spPr>
          </p:pic>
        </p:grpSp>
        <p:grpSp>
          <p:nvGrpSpPr>
            <p:cNvPr id="222" name="Group 221">
              <a:extLst>
                <a:ext uri="{FF2B5EF4-FFF2-40B4-BE49-F238E27FC236}">
                  <a16:creationId xmlns:a16="http://schemas.microsoft.com/office/drawing/2014/main" id="{27C831EE-F37B-49FB-B375-7AB449141D30}"/>
                </a:ext>
              </a:extLst>
            </p:cNvPr>
            <p:cNvGrpSpPr/>
            <p:nvPr/>
          </p:nvGrpSpPr>
          <p:grpSpPr>
            <a:xfrm>
              <a:off x="10378939" y="5507185"/>
              <a:ext cx="500824" cy="380456"/>
              <a:chOff x="10440816" y="2835673"/>
              <a:chExt cx="500824" cy="380456"/>
            </a:xfrm>
          </p:grpSpPr>
          <p:pic>
            <p:nvPicPr>
              <p:cNvPr id="223" name="Picture 222" descr="A picture containing drawing&#10;&#10;Description automatically generated">
                <a:extLst>
                  <a:ext uri="{FF2B5EF4-FFF2-40B4-BE49-F238E27FC236}">
                    <a16:creationId xmlns:a16="http://schemas.microsoft.com/office/drawing/2014/main" id="{6B70A98D-7FBF-4260-836F-FDF90F897A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4657" y="2835673"/>
                <a:ext cx="199856" cy="199856"/>
              </a:xfrm>
              <a:prstGeom prst="rect">
                <a:avLst/>
              </a:prstGeom>
            </p:spPr>
          </p:pic>
          <p:grpSp>
            <p:nvGrpSpPr>
              <p:cNvPr id="224" name="Group 223">
                <a:extLst>
                  <a:ext uri="{FF2B5EF4-FFF2-40B4-BE49-F238E27FC236}">
                    <a16:creationId xmlns:a16="http://schemas.microsoft.com/office/drawing/2014/main" id="{811FF1EB-0B6D-419A-9E87-93545835CBB7}"/>
                  </a:ext>
                </a:extLst>
              </p:cNvPr>
              <p:cNvGrpSpPr/>
              <p:nvPr/>
            </p:nvGrpSpPr>
            <p:grpSpPr>
              <a:xfrm>
                <a:off x="10440816" y="3041549"/>
                <a:ext cx="500824" cy="174580"/>
                <a:chOff x="5765306" y="7501744"/>
                <a:chExt cx="2254051" cy="785729"/>
              </a:xfrm>
            </p:grpSpPr>
            <p:grpSp>
              <p:nvGrpSpPr>
                <p:cNvPr id="226" name="Group 225">
                  <a:extLst>
                    <a:ext uri="{FF2B5EF4-FFF2-40B4-BE49-F238E27FC236}">
                      <a16:creationId xmlns:a16="http://schemas.microsoft.com/office/drawing/2014/main" id="{4AA5FB9A-ACF5-46EF-8A75-5FE427E81FAF}"/>
                    </a:ext>
                  </a:extLst>
                </p:cNvPr>
                <p:cNvGrpSpPr/>
                <p:nvPr/>
              </p:nvGrpSpPr>
              <p:grpSpPr>
                <a:xfrm>
                  <a:off x="5765306" y="7501744"/>
                  <a:ext cx="785731" cy="785729"/>
                  <a:chOff x="5765306" y="7501744"/>
                  <a:chExt cx="785731" cy="785729"/>
                </a:xfrm>
              </p:grpSpPr>
              <p:pic>
                <p:nvPicPr>
                  <p:cNvPr id="233" name="Graphic 232" descr="Monitor">
                    <a:extLst>
                      <a:ext uri="{FF2B5EF4-FFF2-40B4-BE49-F238E27FC236}">
                        <a16:creationId xmlns:a16="http://schemas.microsoft.com/office/drawing/2014/main" id="{F9E2855D-55C7-44EB-8002-B2E01D6028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234" name="Graphic 233">
                    <a:extLst>
                      <a:ext uri="{FF2B5EF4-FFF2-40B4-BE49-F238E27FC236}">
                        <a16:creationId xmlns:a16="http://schemas.microsoft.com/office/drawing/2014/main" id="{48ED7105-77B2-4568-A0BD-68868B2E664C}"/>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227" name="Group 226">
                  <a:extLst>
                    <a:ext uri="{FF2B5EF4-FFF2-40B4-BE49-F238E27FC236}">
                      <a16:creationId xmlns:a16="http://schemas.microsoft.com/office/drawing/2014/main" id="{82A9889C-FC33-49E9-8A5D-3AD583A97B51}"/>
                    </a:ext>
                  </a:extLst>
                </p:cNvPr>
                <p:cNvGrpSpPr/>
                <p:nvPr/>
              </p:nvGrpSpPr>
              <p:grpSpPr>
                <a:xfrm>
                  <a:off x="6499466" y="7501744"/>
                  <a:ext cx="785731" cy="785729"/>
                  <a:chOff x="6521783" y="7501744"/>
                  <a:chExt cx="785731" cy="785729"/>
                </a:xfrm>
              </p:grpSpPr>
              <p:pic>
                <p:nvPicPr>
                  <p:cNvPr id="231" name="Graphic 230" descr="Monitor">
                    <a:extLst>
                      <a:ext uri="{FF2B5EF4-FFF2-40B4-BE49-F238E27FC236}">
                        <a16:creationId xmlns:a16="http://schemas.microsoft.com/office/drawing/2014/main" id="{BAD6724F-4EF7-4E50-8179-B354F50336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232" name="Graphic 231">
                    <a:extLst>
                      <a:ext uri="{FF2B5EF4-FFF2-40B4-BE49-F238E27FC236}">
                        <a16:creationId xmlns:a16="http://schemas.microsoft.com/office/drawing/2014/main" id="{7E002D7C-0ED1-47C0-8EE7-6CE2C829F296}"/>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228" name="Group 227">
                  <a:extLst>
                    <a:ext uri="{FF2B5EF4-FFF2-40B4-BE49-F238E27FC236}">
                      <a16:creationId xmlns:a16="http://schemas.microsoft.com/office/drawing/2014/main" id="{9E6BF7A3-D776-4133-A42A-135C3AD1ADF1}"/>
                    </a:ext>
                  </a:extLst>
                </p:cNvPr>
                <p:cNvGrpSpPr/>
                <p:nvPr/>
              </p:nvGrpSpPr>
              <p:grpSpPr>
                <a:xfrm>
                  <a:off x="7233626" y="7501744"/>
                  <a:ext cx="785731" cy="785729"/>
                  <a:chOff x="7233626" y="7501744"/>
                  <a:chExt cx="785731" cy="785729"/>
                </a:xfrm>
              </p:grpSpPr>
              <p:pic>
                <p:nvPicPr>
                  <p:cNvPr id="229" name="Graphic 228" descr="Monitor">
                    <a:extLst>
                      <a:ext uri="{FF2B5EF4-FFF2-40B4-BE49-F238E27FC236}">
                        <a16:creationId xmlns:a16="http://schemas.microsoft.com/office/drawing/2014/main" id="{A9F27D18-7E3A-4CB6-B984-7C1ADB903D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230" name="Graphic 229">
                    <a:extLst>
                      <a:ext uri="{FF2B5EF4-FFF2-40B4-BE49-F238E27FC236}">
                        <a16:creationId xmlns:a16="http://schemas.microsoft.com/office/drawing/2014/main" id="{7141116C-FD79-4D98-A854-B9BD17985E41}"/>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225" name="Picture 224" descr="A close up of a screen&#10;&#10;Description automatically generated">
                <a:extLst>
                  <a:ext uri="{FF2B5EF4-FFF2-40B4-BE49-F238E27FC236}">
                    <a16:creationId xmlns:a16="http://schemas.microsoft.com/office/drawing/2014/main" id="{DF1259BD-C1EC-440C-A54B-75007803B31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4048" y="2859454"/>
                <a:ext cx="166244" cy="152294"/>
              </a:xfrm>
              <a:prstGeom prst="rect">
                <a:avLst/>
              </a:prstGeom>
            </p:spPr>
          </p:pic>
        </p:grpSp>
        <p:sp>
          <p:nvSpPr>
            <p:cNvPr id="47" name="Arrow: Right 46">
              <a:extLst>
                <a:ext uri="{FF2B5EF4-FFF2-40B4-BE49-F238E27FC236}">
                  <a16:creationId xmlns:a16="http://schemas.microsoft.com/office/drawing/2014/main" id="{14BF97F6-A24A-417E-A162-2CC4BF457DDC}"/>
                </a:ext>
              </a:extLst>
            </p:cNvPr>
            <p:cNvSpPr/>
            <p:nvPr/>
          </p:nvSpPr>
          <p:spPr bwMode="auto">
            <a:xfrm>
              <a:off x="8051649" y="1425716"/>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 &amp; 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Refactor Pipeline/Re-Deploy</a:t>
              </a:r>
            </a:p>
          </p:txBody>
        </p:sp>
        <p:sp>
          <p:nvSpPr>
            <p:cNvPr id="48" name="Arrow: Right 47">
              <a:extLst>
                <a:ext uri="{FF2B5EF4-FFF2-40B4-BE49-F238E27FC236}">
                  <a16:creationId xmlns:a16="http://schemas.microsoft.com/office/drawing/2014/main" id="{5AF758C3-3098-47A4-AA05-2235934F2F6C}"/>
                </a:ext>
              </a:extLst>
            </p:cNvPr>
            <p:cNvSpPr/>
            <p:nvPr/>
          </p:nvSpPr>
          <p:spPr bwMode="auto">
            <a:xfrm>
              <a:off x="8051649" y="2072554"/>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App Service Migration Tool &amp;</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Database Migration</a:t>
              </a:r>
            </a:p>
          </p:txBody>
        </p:sp>
        <p:sp>
          <p:nvSpPr>
            <p:cNvPr id="49" name="Arrow: Right 48">
              <a:extLst>
                <a:ext uri="{FF2B5EF4-FFF2-40B4-BE49-F238E27FC236}">
                  <a16:creationId xmlns:a16="http://schemas.microsoft.com/office/drawing/2014/main" id="{F111A54C-F5FD-4C29-A495-79DD8E50A158}"/>
                </a:ext>
              </a:extLst>
            </p:cNvPr>
            <p:cNvSpPr/>
            <p:nvPr/>
          </p:nvSpPr>
          <p:spPr bwMode="auto">
            <a:xfrm>
              <a:off x="8051649" y="2719392"/>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 &amp; 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Refactor Pipeline/Re-Deploy</a:t>
              </a:r>
            </a:p>
          </p:txBody>
        </p:sp>
        <p:sp>
          <p:nvSpPr>
            <p:cNvPr id="50" name="Arrow: Right 49">
              <a:extLst>
                <a:ext uri="{FF2B5EF4-FFF2-40B4-BE49-F238E27FC236}">
                  <a16:creationId xmlns:a16="http://schemas.microsoft.com/office/drawing/2014/main" id="{D2B612C3-88F8-4296-B141-249CCE7B7841}"/>
                </a:ext>
              </a:extLst>
            </p:cNvPr>
            <p:cNvSpPr/>
            <p:nvPr/>
          </p:nvSpPr>
          <p:spPr bwMode="auto">
            <a:xfrm>
              <a:off x="8051649" y="3366229"/>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Server Migration &amp;</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Database Migration</a:t>
              </a:r>
            </a:p>
          </p:txBody>
        </p:sp>
        <p:sp>
          <p:nvSpPr>
            <p:cNvPr id="51" name="Arrow: Right 50">
              <a:extLst>
                <a:ext uri="{FF2B5EF4-FFF2-40B4-BE49-F238E27FC236}">
                  <a16:creationId xmlns:a16="http://schemas.microsoft.com/office/drawing/2014/main" id="{64EA1FFD-2293-4C49-B559-DF7CD3722EDA}"/>
                </a:ext>
              </a:extLst>
            </p:cNvPr>
            <p:cNvSpPr/>
            <p:nvPr/>
          </p:nvSpPr>
          <p:spPr bwMode="auto">
            <a:xfrm>
              <a:off x="8051649" y="4455692"/>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Server Migration &amp;</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Server Migration</a:t>
              </a:r>
            </a:p>
          </p:txBody>
        </p:sp>
        <p:sp>
          <p:nvSpPr>
            <p:cNvPr id="52" name="Arrow: Right 51">
              <a:extLst>
                <a:ext uri="{FF2B5EF4-FFF2-40B4-BE49-F238E27FC236}">
                  <a16:creationId xmlns:a16="http://schemas.microsoft.com/office/drawing/2014/main" id="{9B64F4D2-0822-4544-A0D3-6FCFCDFEE323}"/>
                </a:ext>
              </a:extLst>
            </p:cNvPr>
            <p:cNvSpPr/>
            <p:nvPr/>
          </p:nvSpPr>
          <p:spPr bwMode="auto">
            <a:xfrm>
              <a:off x="8090552" y="5783263"/>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Server Migration &amp;</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Build New or Extend Hybrid Cluster – Synchronize data until promotion</a:t>
              </a:r>
            </a:p>
          </p:txBody>
        </p:sp>
        <p:cxnSp>
          <p:nvCxnSpPr>
            <p:cNvPr id="238" name="Straight Connector 237">
              <a:extLst>
                <a:ext uri="{FF2B5EF4-FFF2-40B4-BE49-F238E27FC236}">
                  <a16:creationId xmlns:a16="http://schemas.microsoft.com/office/drawing/2014/main" id="{F864998C-B699-41DA-A2D6-950F8E83F129}"/>
                </a:ext>
              </a:extLst>
            </p:cNvPr>
            <p:cNvCxnSpPr>
              <a:stCxn id="24" idx="0"/>
              <a:endCxn id="25" idx="2"/>
            </p:cNvCxnSpPr>
            <p:nvPr/>
          </p:nvCxnSpPr>
          <p:spPr>
            <a:xfrm flipV="1">
              <a:off x="11541439" y="1941890"/>
              <a:ext cx="1" cy="561571"/>
            </a:xfrm>
            <a:prstGeom prst="line">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E3690988-3DE7-415E-9B53-99F9AC1F8979}"/>
                </a:ext>
              </a:extLst>
            </p:cNvPr>
            <p:cNvCxnSpPr>
              <a:cxnSpLocks/>
            </p:cNvCxnSpPr>
            <p:nvPr/>
          </p:nvCxnSpPr>
          <p:spPr>
            <a:xfrm>
              <a:off x="10943711" y="1680251"/>
              <a:ext cx="576053" cy="0"/>
            </a:xfrm>
            <a:prstGeom prst="straightConnector1">
              <a:avLst/>
            </a:prstGeom>
            <a:ln w="1270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DBE2192-CAE9-41EA-B83E-8A43CAC8BBA3}"/>
                </a:ext>
              </a:extLst>
            </p:cNvPr>
            <p:cNvSpPr/>
            <p:nvPr/>
          </p:nvSpPr>
          <p:spPr bwMode="auto">
            <a:xfrm>
              <a:off x="11151385" y="1479999"/>
              <a:ext cx="780109" cy="4618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Refactor &amp; Modernize</a:t>
              </a:r>
            </a:p>
          </p:txBody>
        </p:sp>
        <p:grpSp>
          <p:nvGrpSpPr>
            <p:cNvPr id="265" name="Group 264">
              <a:extLst>
                <a:ext uri="{FF2B5EF4-FFF2-40B4-BE49-F238E27FC236}">
                  <a16:creationId xmlns:a16="http://schemas.microsoft.com/office/drawing/2014/main" id="{3D6091BA-46FC-4D13-BE9D-8A451D189AC6}"/>
                </a:ext>
              </a:extLst>
            </p:cNvPr>
            <p:cNvGrpSpPr/>
            <p:nvPr/>
          </p:nvGrpSpPr>
          <p:grpSpPr>
            <a:xfrm>
              <a:off x="10740539" y="256340"/>
              <a:ext cx="365165" cy="333195"/>
              <a:chOff x="8933322" y="-2530661"/>
              <a:chExt cx="464733" cy="424046"/>
            </a:xfrm>
          </p:grpSpPr>
          <p:grpSp>
            <p:nvGrpSpPr>
              <p:cNvPr id="264" name="Group 263">
                <a:extLst>
                  <a:ext uri="{FF2B5EF4-FFF2-40B4-BE49-F238E27FC236}">
                    <a16:creationId xmlns:a16="http://schemas.microsoft.com/office/drawing/2014/main" id="{62FD9D2C-F5C5-43E8-AD4C-6ED3A29F9446}"/>
                  </a:ext>
                </a:extLst>
              </p:cNvPr>
              <p:cNvGrpSpPr/>
              <p:nvPr/>
            </p:nvGrpSpPr>
            <p:grpSpPr>
              <a:xfrm>
                <a:off x="8933322" y="-2530661"/>
                <a:ext cx="338098" cy="268168"/>
                <a:chOff x="6731563" y="-2514600"/>
                <a:chExt cx="1129792" cy="896113"/>
              </a:xfrm>
            </p:grpSpPr>
            <p:grpSp>
              <p:nvGrpSpPr>
                <p:cNvPr id="258" name="Group 257">
                  <a:extLst>
                    <a:ext uri="{FF2B5EF4-FFF2-40B4-BE49-F238E27FC236}">
                      <a16:creationId xmlns:a16="http://schemas.microsoft.com/office/drawing/2014/main" id="{B7C0C544-505E-4FF1-BB32-3DC4A9A0F83A}"/>
                    </a:ext>
                  </a:extLst>
                </p:cNvPr>
                <p:cNvGrpSpPr/>
                <p:nvPr/>
              </p:nvGrpSpPr>
              <p:grpSpPr>
                <a:xfrm>
                  <a:off x="6731563" y="-2514600"/>
                  <a:ext cx="1129791" cy="896112"/>
                  <a:chOff x="6731563" y="-2514600"/>
                  <a:chExt cx="1129791" cy="896112"/>
                </a:xfrm>
              </p:grpSpPr>
              <p:sp>
                <p:nvSpPr>
                  <p:cNvPr id="250" name="Rectangle 249">
                    <a:extLst>
                      <a:ext uri="{FF2B5EF4-FFF2-40B4-BE49-F238E27FC236}">
                        <a16:creationId xmlns:a16="http://schemas.microsoft.com/office/drawing/2014/main" id="{4B944841-5D26-480F-A7F6-0ED672D834F5}"/>
                      </a:ext>
                    </a:extLst>
                  </p:cNvPr>
                  <p:cNvSpPr/>
                  <p:nvPr/>
                </p:nvSpPr>
                <p:spPr bwMode="auto">
                  <a:xfrm>
                    <a:off x="7581955"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A2F37A35-D6C0-4BE4-B4B4-CEFC84DF8B89}"/>
                      </a:ext>
                    </a:extLst>
                  </p:cNvPr>
                  <p:cNvSpPr/>
                  <p:nvPr/>
                </p:nvSpPr>
                <p:spPr bwMode="auto">
                  <a:xfrm>
                    <a:off x="7298491"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ectangle 251">
                    <a:extLst>
                      <a:ext uri="{FF2B5EF4-FFF2-40B4-BE49-F238E27FC236}">
                        <a16:creationId xmlns:a16="http://schemas.microsoft.com/office/drawing/2014/main" id="{C7FBBBAF-B75D-41A1-80DA-F05D57BC6D1C}"/>
                      </a:ext>
                    </a:extLst>
                  </p:cNvPr>
                  <p:cNvSpPr/>
                  <p:nvPr/>
                </p:nvSpPr>
                <p:spPr bwMode="auto">
                  <a:xfrm>
                    <a:off x="7015027"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a:extLst>
                      <a:ext uri="{FF2B5EF4-FFF2-40B4-BE49-F238E27FC236}">
                        <a16:creationId xmlns:a16="http://schemas.microsoft.com/office/drawing/2014/main" id="{F34B3DAA-BA32-483E-BA60-8D24337A7BC3}"/>
                      </a:ext>
                    </a:extLst>
                  </p:cNvPr>
                  <p:cNvSpPr/>
                  <p:nvPr/>
                </p:nvSpPr>
                <p:spPr bwMode="auto">
                  <a:xfrm>
                    <a:off x="6731563"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0" name="Rectangle 259">
                  <a:extLst>
                    <a:ext uri="{FF2B5EF4-FFF2-40B4-BE49-F238E27FC236}">
                      <a16:creationId xmlns:a16="http://schemas.microsoft.com/office/drawing/2014/main" id="{A3BAC98F-4E1F-4655-89EB-AE09A01E1F91}"/>
                    </a:ext>
                  </a:extLst>
                </p:cNvPr>
                <p:cNvSpPr/>
                <p:nvPr/>
              </p:nvSpPr>
              <p:spPr bwMode="auto">
                <a:xfrm rot="5400000">
                  <a:off x="7185655" y="-2294188"/>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260">
                  <a:extLst>
                    <a:ext uri="{FF2B5EF4-FFF2-40B4-BE49-F238E27FC236}">
                      <a16:creationId xmlns:a16="http://schemas.microsoft.com/office/drawing/2014/main" id="{0591F015-5B12-41CD-8733-02A1C74F0C51}"/>
                    </a:ext>
                  </a:extLst>
                </p:cNvPr>
                <p:cNvSpPr/>
                <p:nvPr/>
              </p:nvSpPr>
              <p:spPr bwMode="auto">
                <a:xfrm rot="5400000">
                  <a:off x="7185655" y="-2519022"/>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261">
                  <a:extLst>
                    <a:ext uri="{FF2B5EF4-FFF2-40B4-BE49-F238E27FC236}">
                      <a16:creationId xmlns:a16="http://schemas.microsoft.com/office/drawing/2014/main" id="{FD626E9C-2198-40E3-BFB2-500A54B402D9}"/>
                    </a:ext>
                  </a:extLst>
                </p:cNvPr>
                <p:cNvSpPr/>
                <p:nvPr/>
              </p:nvSpPr>
              <p:spPr bwMode="auto">
                <a:xfrm rot="5400000">
                  <a:off x="7185655" y="-2743856"/>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ectangle 262">
                  <a:extLst>
                    <a:ext uri="{FF2B5EF4-FFF2-40B4-BE49-F238E27FC236}">
                      <a16:creationId xmlns:a16="http://schemas.microsoft.com/office/drawing/2014/main" id="{30FFE908-01CC-4E1B-82BF-792A3688BD0B}"/>
                    </a:ext>
                  </a:extLst>
                </p:cNvPr>
                <p:cNvSpPr/>
                <p:nvPr/>
              </p:nvSpPr>
              <p:spPr bwMode="auto">
                <a:xfrm rot="5400000">
                  <a:off x="7185655" y="-2968690"/>
                  <a:ext cx="221610" cy="1129791"/>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9" name="Hexagon 248">
                <a:extLst>
                  <a:ext uri="{FF2B5EF4-FFF2-40B4-BE49-F238E27FC236}">
                    <a16:creationId xmlns:a16="http://schemas.microsoft.com/office/drawing/2014/main" id="{95D4C32B-06AC-45D9-954B-9215F3D0C18D}"/>
                  </a:ext>
                </a:extLst>
              </p:cNvPr>
              <p:cNvSpPr/>
              <p:nvPr/>
            </p:nvSpPr>
            <p:spPr bwMode="auto">
              <a:xfrm>
                <a:off x="9059957" y="-2398079"/>
                <a:ext cx="338098" cy="291464"/>
              </a:xfrm>
              <a:prstGeom prst="hexagon">
                <a:avLst/>
              </a:prstGeom>
              <a:solidFill>
                <a:schemeClr val="tx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52796857"/>
      </p:ext>
    </p:extLst>
  </p:cSld>
  <p:clrMapOvr>
    <a:masterClrMapping/>
  </p:clrMapOvr>
  <mc:AlternateContent xmlns:mc="http://schemas.openxmlformats.org/markup-compatibility/2006" xmlns:p14="http://schemas.microsoft.com/office/powerpoint/2010/main">
    <mc:Choice Requires="p14">
      <p:transition advClick="0">
        <p14:reveal/>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673A490-180D-4ADF-BE30-6E8EEF298383}"/>
              </a:ext>
            </a:extLst>
          </p:cNvPr>
          <p:cNvSpPr>
            <a:spLocks noGrp="1"/>
          </p:cNvSpPr>
          <p:nvPr>
            <p:ph type="title"/>
          </p:nvPr>
        </p:nvSpPr>
        <p:spPr/>
        <p:txBody>
          <a:bodyPr/>
          <a:lstStyle/>
          <a:p>
            <a:r>
              <a:rPr lang="en-US" dirty="0"/>
              <a:t>Azure Migrate: a central hub for datacenter migration</a:t>
            </a:r>
          </a:p>
        </p:txBody>
      </p:sp>
      <p:sp>
        <p:nvSpPr>
          <p:cNvPr id="40" name="Rectangle 39">
            <a:extLst>
              <a:ext uri="{FF2B5EF4-FFF2-40B4-BE49-F238E27FC236}">
                <a16:creationId xmlns:a16="http://schemas.microsoft.com/office/drawing/2014/main" id="{704F60C8-D451-463C-B2BD-ABD350D46B26}"/>
              </a:ext>
            </a:extLst>
          </p:cNvPr>
          <p:cNvSpPr/>
          <p:nvPr/>
        </p:nvSpPr>
        <p:spPr bwMode="auto">
          <a:xfrm>
            <a:off x="4389438" y="1887413"/>
            <a:ext cx="6330379"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Multiple scenarios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Migrate Windows and Linux Servers, Databases, Data, </a:t>
            </a:r>
            <a:br>
              <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Web Applications and Virtual Desktops </a:t>
            </a:r>
          </a:p>
        </p:txBody>
      </p:sp>
      <p:sp>
        <p:nvSpPr>
          <p:cNvPr id="41" name="Rectangle 40">
            <a:extLst>
              <a:ext uri="{FF2B5EF4-FFF2-40B4-BE49-F238E27FC236}">
                <a16:creationId xmlns:a16="http://schemas.microsoft.com/office/drawing/2014/main" id="{EB162DF1-0A12-401B-A513-E93D025ACD63}"/>
              </a:ext>
            </a:extLst>
          </p:cNvPr>
          <p:cNvSpPr/>
          <p:nvPr/>
        </p:nvSpPr>
        <p:spPr bwMode="auto">
          <a:xfrm>
            <a:off x="4389439" y="3473897"/>
            <a:ext cx="64309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Diverse capabilities</a:t>
            </a:r>
          </a:p>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Comprehensive discovery, assessment, and migration capabilities powered by Azure and third-party tools</a:t>
            </a:r>
          </a:p>
        </p:txBody>
      </p:sp>
      <p:sp>
        <p:nvSpPr>
          <p:cNvPr id="42" name="Rectangle 41">
            <a:extLst>
              <a:ext uri="{FF2B5EF4-FFF2-40B4-BE49-F238E27FC236}">
                <a16:creationId xmlns:a16="http://schemas.microsoft.com/office/drawing/2014/main" id="{2EA69EF6-25BE-476A-917F-57716DC4F9B7}"/>
              </a:ext>
            </a:extLst>
          </p:cNvPr>
          <p:cNvSpPr/>
          <p:nvPr/>
        </p:nvSpPr>
        <p:spPr bwMode="auto">
          <a:xfrm>
            <a:off x="4389439" y="5060381"/>
            <a:ext cx="654983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Centralized visibility</a:t>
            </a:r>
          </a:p>
          <a:p>
            <a:pPr marL="0" marR="0" lvl="0" indent="0" algn="l" defTabSz="914049" rtl="0" eaLnBrk="1" fontAlgn="auto" latinLnBrk="0" hangingPunct="1">
              <a:lnSpc>
                <a:spcPct val="100000"/>
              </a:lnSpc>
              <a:spcBef>
                <a:spcPts val="0"/>
              </a:spcBef>
              <a:spcAft>
                <a:spcPts val="588"/>
              </a:spcAft>
              <a:buClrTx/>
              <a:buSzPct val="90000"/>
              <a:buFontTx/>
              <a:buNone/>
              <a:tabLst/>
              <a:defRPr/>
            </a:pPr>
            <a:r>
              <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Centralized migration repository delivering </a:t>
            </a:r>
            <a:br>
              <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end-to-end tracking and insights</a:t>
            </a:r>
          </a:p>
        </p:txBody>
      </p:sp>
      <p:grpSp>
        <p:nvGrpSpPr>
          <p:cNvPr id="15" name="Group 14">
            <a:extLst>
              <a:ext uri="{FF2B5EF4-FFF2-40B4-BE49-F238E27FC236}">
                <a16:creationId xmlns:a16="http://schemas.microsoft.com/office/drawing/2014/main" id="{60CDA682-E67E-41B1-A6A9-33456CFE4272}"/>
              </a:ext>
            </a:extLst>
          </p:cNvPr>
          <p:cNvGrpSpPr/>
          <p:nvPr/>
        </p:nvGrpSpPr>
        <p:grpSpPr>
          <a:xfrm>
            <a:off x="883226" y="2314829"/>
            <a:ext cx="2641831" cy="1708530"/>
            <a:chOff x="555649" y="2678171"/>
            <a:chExt cx="2955354" cy="1911292"/>
          </a:xfrm>
        </p:grpSpPr>
        <p:grpSp>
          <p:nvGrpSpPr>
            <p:cNvPr id="6" name="Picture 52">
              <a:extLst>
                <a:ext uri="{FF2B5EF4-FFF2-40B4-BE49-F238E27FC236}">
                  <a16:creationId xmlns:a16="http://schemas.microsoft.com/office/drawing/2014/main" id="{BC2D6908-E74F-4B38-9189-15A85FF943A1}"/>
                </a:ext>
              </a:extLst>
            </p:cNvPr>
            <p:cNvGrpSpPr/>
            <p:nvPr/>
          </p:nvGrpSpPr>
          <p:grpSpPr>
            <a:xfrm>
              <a:off x="555649" y="2678171"/>
              <a:ext cx="2955354" cy="1911292"/>
              <a:chOff x="2653753" y="2591824"/>
              <a:chExt cx="1624919" cy="1033449"/>
            </a:xfrm>
          </p:grpSpPr>
          <p:sp>
            <p:nvSpPr>
              <p:cNvPr id="7" name="Freeform: Shape 6">
                <a:extLst>
                  <a:ext uri="{FF2B5EF4-FFF2-40B4-BE49-F238E27FC236}">
                    <a16:creationId xmlns:a16="http://schemas.microsoft.com/office/drawing/2014/main" id="{6B4F1E27-55E8-4767-AEA2-4ED36A9ECED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6C34CD08-9CD1-4719-82E1-6AF09487A628}"/>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1501B19-A885-47B0-9548-46AA1AEF1E2F}"/>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3" name="Graphic 42" descr="Caret Right">
              <a:extLst>
                <a:ext uri="{FF2B5EF4-FFF2-40B4-BE49-F238E27FC236}">
                  <a16:creationId xmlns:a16="http://schemas.microsoft.com/office/drawing/2014/main" id="{4CA07CC2-5564-46FE-AD71-A670A9EA03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4579" y="3513779"/>
              <a:ext cx="1069848" cy="1069848"/>
            </a:xfrm>
            <a:prstGeom prst="rect">
              <a:avLst/>
            </a:prstGeom>
          </p:spPr>
        </p:pic>
        <p:pic>
          <p:nvPicPr>
            <p:cNvPr id="44" name="Graphic 43" descr="Caret Right">
              <a:extLst>
                <a:ext uri="{FF2B5EF4-FFF2-40B4-BE49-F238E27FC236}">
                  <a16:creationId xmlns:a16="http://schemas.microsoft.com/office/drawing/2014/main" id="{AD577320-0988-4E4A-949B-C9F6DDF447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3643" y="3513779"/>
              <a:ext cx="1069848" cy="1069848"/>
            </a:xfrm>
            <a:prstGeom prst="rect">
              <a:avLst/>
            </a:prstGeom>
          </p:spPr>
        </p:pic>
        <p:pic>
          <p:nvPicPr>
            <p:cNvPr id="45" name="Graphic 44" descr="Caret Right">
              <a:extLst>
                <a:ext uri="{FF2B5EF4-FFF2-40B4-BE49-F238E27FC236}">
                  <a16:creationId xmlns:a16="http://schemas.microsoft.com/office/drawing/2014/main" id="{C65F9A23-20EE-4C86-B0CC-D2FD820A7A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707" y="3513779"/>
              <a:ext cx="1069848" cy="1069848"/>
            </a:xfrm>
            <a:prstGeom prst="rect">
              <a:avLst/>
            </a:prstGeom>
          </p:spPr>
        </p:pic>
      </p:grpSp>
    </p:spTree>
    <p:extLst>
      <p:ext uri="{BB962C8B-B14F-4D97-AF65-F5344CB8AC3E}">
        <p14:creationId xmlns:p14="http://schemas.microsoft.com/office/powerpoint/2010/main" val="385984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Common migration </a:t>
            </a:r>
            <a:br>
              <a:rPr lang="en-US" dirty="0"/>
            </a:br>
            <a:r>
              <a:rPr lang="en-US" dirty="0"/>
              <a:t>scenarios</a:t>
            </a:r>
          </a:p>
        </p:txBody>
      </p:sp>
    </p:spTree>
    <p:extLst>
      <p:ext uri="{BB962C8B-B14F-4D97-AF65-F5344CB8AC3E}">
        <p14:creationId xmlns:p14="http://schemas.microsoft.com/office/powerpoint/2010/main" val="206219603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F2570-CEC4-4DC0-81A0-C01B55E47CD6}"/>
              </a:ext>
            </a:extLst>
          </p:cNvPr>
          <p:cNvSpPr>
            <a:spLocks noGrp="1"/>
          </p:cNvSpPr>
          <p:nvPr>
            <p:ph type="title"/>
          </p:nvPr>
        </p:nvSpPr>
        <p:spPr/>
        <p:txBody>
          <a:bodyPr/>
          <a:lstStyle/>
          <a:p>
            <a:r>
              <a:rPr lang="en-IN" dirty="0"/>
              <a:t>Common migration projects</a:t>
            </a:r>
          </a:p>
        </p:txBody>
      </p:sp>
      <p:sp>
        <p:nvSpPr>
          <p:cNvPr id="5" name="Rectangle 4">
            <a:extLst>
              <a:ext uri="{FF2B5EF4-FFF2-40B4-BE49-F238E27FC236}">
                <a16:creationId xmlns:a16="http://schemas.microsoft.com/office/drawing/2014/main" id="{C096DEAD-DB50-4305-B33E-C6A05AD48121}"/>
              </a:ext>
            </a:extLst>
          </p:cNvPr>
          <p:cNvSpPr/>
          <p:nvPr/>
        </p:nvSpPr>
        <p:spPr>
          <a:xfrm>
            <a:off x="558654" y="1809946"/>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Windows Server</a:t>
            </a:r>
          </a:p>
        </p:txBody>
      </p:sp>
      <p:sp>
        <p:nvSpPr>
          <p:cNvPr id="49" name="Rectangle 48">
            <a:extLst>
              <a:ext uri="{FF2B5EF4-FFF2-40B4-BE49-F238E27FC236}">
                <a16:creationId xmlns:a16="http://schemas.microsoft.com/office/drawing/2014/main" id="{A859AF8D-9E21-4C12-A723-037CAFD317CB}"/>
              </a:ext>
            </a:extLst>
          </p:cNvPr>
          <p:cNvSpPr/>
          <p:nvPr/>
        </p:nvSpPr>
        <p:spPr>
          <a:xfrm>
            <a:off x="3169713" y="1809946"/>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8D3"/>
                </a:solidFill>
                <a:effectLst/>
                <a:uLnTx/>
                <a:uFillTx/>
                <a:latin typeface="Segoe UI Semibold"/>
                <a:ea typeface="+mn-ea"/>
                <a:cs typeface="+mn-cs"/>
              </a:rPr>
              <a:t>SQL Server</a:t>
            </a:r>
          </a:p>
        </p:txBody>
      </p:sp>
      <p:sp>
        <p:nvSpPr>
          <p:cNvPr id="50" name="Rectangle 49">
            <a:extLst>
              <a:ext uri="{FF2B5EF4-FFF2-40B4-BE49-F238E27FC236}">
                <a16:creationId xmlns:a16="http://schemas.microsoft.com/office/drawing/2014/main" id="{48380450-0C2D-430D-8DB1-D17A9664784F}"/>
              </a:ext>
            </a:extLst>
          </p:cNvPr>
          <p:cNvSpPr/>
          <p:nvPr/>
        </p:nvSpPr>
        <p:spPr>
          <a:xfrm>
            <a:off x="5780772" y="1809946"/>
            <a:ext cx="3221576"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8D3"/>
                </a:solidFill>
                <a:effectLst/>
                <a:uLnTx/>
                <a:uFillTx/>
                <a:latin typeface="Segoe UI Semibold"/>
                <a:ea typeface="+mn-ea"/>
                <a:cs typeface="+mn-cs"/>
              </a:rPr>
              <a:t>Linux &amp; Open source databases</a:t>
            </a:r>
          </a:p>
        </p:txBody>
      </p:sp>
      <p:sp>
        <p:nvSpPr>
          <p:cNvPr id="51" name="Rectangle 50">
            <a:extLst>
              <a:ext uri="{FF2B5EF4-FFF2-40B4-BE49-F238E27FC236}">
                <a16:creationId xmlns:a16="http://schemas.microsoft.com/office/drawing/2014/main" id="{95CB10C3-6D86-4EB9-B80D-30430C737612}"/>
              </a:ext>
            </a:extLst>
          </p:cNvPr>
          <p:cNvSpPr/>
          <p:nvPr/>
        </p:nvSpPr>
        <p:spPr>
          <a:xfrm>
            <a:off x="9053087" y="1809946"/>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78D3"/>
                </a:solidFill>
                <a:effectLst/>
                <a:uLnTx/>
                <a:uFillTx/>
                <a:latin typeface="Segoe UI Semibold"/>
                <a:ea typeface="+mn-ea"/>
                <a:cs typeface="+mn-cs"/>
              </a:rPr>
              <a:t>Dev/test workloads</a:t>
            </a:r>
          </a:p>
        </p:txBody>
      </p:sp>
      <p:sp>
        <p:nvSpPr>
          <p:cNvPr id="54" name="Rectangle 53">
            <a:extLst>
              <a:ext uri="{FF2B5EF4-FFF2-40B4-BE49-F238E27FC236}">
                <a16:creationId xmlns:a16="http://schemas.microsoft.com/office/drawing/2014/main" id="{09403DB6-D3CA-473F-81BA-B7FB22FD720A}"/>
              </a:ext>
            </a:extLst>
          </p:cNvPr>
          <p:cNvSpPr/>
          <p:nvPr/>
        </p:nvSpPr>
        <p:spPr>
          <a:xfrm>
            <a:off x="558654" y="4188394"/>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ASP.NET/PHP web apps</a:t>
            </a:r>
          </a:p>
        </p:txBody>
      </p:sp>
      <p:sp>
        <p:nvSpPr>
          <p:cNvPr id="55" name="Rectangle 54">
            <a:extLst>
              <a:ext uri="{FF2B5EF4-FFF2-40B4-BE49-F238E27FC236}">
                <a16:creationId xmlns:a16="http://schemas.microsoft.com/office/drawing/2014/main" id="{28586589-F6FB-415B-A273-2D24281D4BB4}"/>
              </a:ext>
            </a:extLst>
          </p:cNvPr>
          <p:cNvSpPr/>
          <p:nvPr/>
        </p:nvSpPr>
        <p:spPr>
          <a:xfrm>
            <a:off x="3169713" y="4188394"/>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78D3"/>
                </a:solidFill>
                <a:effectLst/>
                <a:uLnTx/>
                <a:uFillTx/>
                <a:latin typeface="Segoe UI Semibold"/>
                <a:ea typeface="+mn-ea"/>
                <a:cs typeface="+mn-cs"/>
              </a:rPr>
              <a:t>SAP</a:t>
            </a:r>
          </a:p>
        </p:txBody>
      </p:sp>
      <p:sp>
        <p:nvSpPr>
          <p:cNvPr id="56" name="Rectangle 55">
            <a:extLst>
              <a:ext uri="{FF2B5EF4-FFF2-40B4-BE49-F238E27FC236}">
                <a16:creationId xmlns:a16="http://schemas.microsoft.com/office/drawing/2014/main" id="{A9D5DC8C-9735-4A20-AB15-1D2D4D6877F8}"/>
              </a:ext>
            </a:extLst>
          </p:cNvPr>
          <p:cNvSpPr/>
          <p:nvPr/>
        </p:nvSpPr>
        <p:spPr>
          <a:xfrm>
            <a:off x="5780772" y="4188394"/>
            <a:ext cx="3221576"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78D3"/>
                </a:solidFill>
                <a:effectLst/>
                <a:uLnTx/>
                <a:uFillTx/>
                <a:latin typeface="Segoe UI Semibold"/>
                <a:ea typeface="+mn-ea"/>
                <a:cs typeface="+mn-cs"/>
              </a:rPr>
              <a:t>Specialized workloads</a:t>
            </a:r>
          </a:p>
        </p:txBody>
      </p:sp>
      <p:sp>
        <p:nvSpPr>
          <p:cNvPr id="57" name="Rectangle 56">
            <a:extLst>
              <a:ext uri="{FF2B5EF4-FFF2-40B4-BE49-F238E27FC236}">
                <a16:creationId xmlns:a16="http://schemas.microsoft.com/office/drawing/2014/main" id="{0720D2DA-1EA4-4D8A-9DD3-D6C1E6B97BDD}"/>
              </a:ext>
            </a:extLst>
          </p:cNvPr>
          <p:cNvSpPr/>
          <p:nvPr/>
        </p:nvSpPr>
        <p:spPr>
          <a:xfrm>
            <a:off x="9053087" y="4188394"/>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0078D3"/>
                </a:solidFill>
                <a:effectLst/>
                <a:uLnTx/>
                <a:uFillTx/>
                <a:latin typeface="Segoe UI Semibold"/>
                <a:ea typeface="+mn-ea"/>
                <a:cs typeface="+mn-cs"/>
              </a:rPr>
              <a:t>VDI workloads</a:t>
            </a:r>
          </a:p>
        </p:txBody>
      </p:sp>
      <p:grpSp>
        <p:nvGrpSpPr>
          <p:cNvPr id="276" name="Group 275">
            <a:extLst>
              <a:ext uri="{FF2B5EF4-FFF2-40B4-BE49-F238E27FC236}">
                <a16:creationId xmlns:a16="http://schemas.microsoft.com/office/drawing/2014/main" id="{A4389265-8DF0-4133-B8F8-CB62D857F8A0}"/>
              </a:ext>
            </a:extLst>
          </p:cNvPr>
          <p:cNvGrpSpPr/>
          <p:nvPr/>
        </p:nvGrpSpPr>
        <p:grpSpPr>
          <a:xfrm>
            <a:off x="5931054" y="5029846"/>
            <a:ext cx="2921013" cy="714921"/>
            <a:chOff x="5931087" y="4771895"/>
            <a:chExt cx="2921013" cy="714921"/>
          </a:xfrm>
        </p:grpSpPr>
        <p:pic>
          <p:nvPicPr>
            <p:cNvPr id="65" name="Picture 4" descr="Image result for vmware logo png">
              <a:extLst>
                <a:ext uri="{FF2B5EF4-FFF2-40B4-BE49-F238E27FC236}">
                  <a16:creationId xmlns:a16="http://schemas.microsoft.com/office/drawing/2014/main" id="{8DFA116A-3593-4975-87BD-0A4FD3B3DB7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56897" y="4804440"/>
              <a:ext cx="1219327" cy="179277"/>
            </a:xfrm>
            <a:prstGeom prst="rect">
              <a:avLst/>
            </a:prstGeom>
            <a:extLst>
              <a:ext uri="{909E8E84-426E-40DD-AFC4-6F175D3DCCD1}">
                <a14:hiddenFill xmlns:a14="http://schemas.microsoft.com/office/drawing/2010/main">
                  <a:solidFill>
                    <a:srgbClr val="FFFFFF"/>
                  </a:solidFill>
                </a14:hiddenFill>
              </a:ext>
            </a:extLst>
          </p:spPr>
        </p:pic>
        <p:pic>
          <p:nvPicPr>
            <p:cNvPr id="64" name="Picture 10" descr="Netapp logo">
              <a:extLst>
                <a:ext uri="{FF2B5EF4-FFF2-40B4-BE49-F238E27FC236}">
                  <a16:creationId xmlns:a16="http://schemas.microsoft.com/office/drawing/2014/main" id="{E6D2E8DA-AC79-448D-8B57-A6668AF50546}"/>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auto">
            <a:xfrm>
              <a:off x="7404651" y="4771895"/>
              <a:ext cx="1447449" cy="2447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racle logo">
              <a:extLst>
                <a:ext uri="{FF2B5EF4-FFF2-40B4-BE49-F238E27FC236}">
                  <a16:creationId xmlns:a16="http://schemas.microsoft.com/office/drawing/2014/main" id="{EB3E0234-2065-44BF-A253-19EA6D8F1D7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5931087" y="5254462"/>
              <a:ext cx="1381563" cy="232354"/>
            </a:xfrm>
            <a:prstGeom prst="rect">
              <a:avLst/>
            </a:prstGeom>
          </p:spPr>
        </p:pic>
        <p:pic>
          <p:nvPicPr>
            <p:cNvPr id="79" name="Picture 6" descr="Image result for cray logo">
              <a:extLst>
                <a:ext uri="{FF2B5EF4-FFF2-40B4-BE49-F238E27FC236}">
                  <a16:creationId xmlns:a16="http://schemas.microsoft.com/office/drawing/2014/main" id="{8D712EE6-D115-43D2-AC5C-EC94115C3FDC}"/>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17158" y="5304681"/>
              <a:ext cx="1265072" cy="146777"/>
            </a:xfrm>
            <a:prstGeom prst="rect">
              <a:avLst/>
            </a:prstGeom>
            <a:extLst>
              <a:ext uri="{909E8E84-426E-40DD-AFC4-6F175D3DCCD1}">
                <a14:hiddenFill xmlns:a14="http://schemas.microsoft.com/office/drawing/2010/main">
                  <a:solidFill>
                    <a:srgbClr val="FFFFFF"/>
                  </a:solidFill>
                </a14:hiddenFill>
              </a:ext>
            </a:extLst>
          </p:spPr>
        </p:pic>
      </p:grpSp>
      <p:sp>
        <p:nvSpPr>
          <p:cNvPr id="236" name="Rectangle 235">
            <a:extLst>
              <a:ext uri="{FF2B5EF4-FFF2-40B4-BE49-F238E27FC236}">
                <a16:creationId xmlns:a16="http://schemas.microsoft.com/office/drawing/2014/main" id="{56794E69-37D4-4618-A0C5-6F77B839BE4F}"/>
              </a:ext>
            </a:extLst>
          </p:cNvPr>
          <p:cNvSpPr/>
          <p:nvPr/>
        </p:nvSpPr>
        <p:spPr bwMode="auto">
          <a:xfrm>
            <a:off x="10180574" y="5199591"/>
            <a:ext cx="215740" cy="273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2320B296-3E0A-4CEA-BAC6-FA76BB82F7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290" y="2712629"/>
            <a:ext cx="658280" cy="658280"/>
          </a:xfrm>
          <a:prstGeom prst="rect">
            <a:avLst/>
          </a:prstGeom>
          <a:ln>
            <a:noFill/>
          </a:ln>
        </p:spPr>
      </p:pic>
      <p:pic>
        <p:nvPicPr>
          <p:cNvPr id="675842" name="Graphic 675841">
            <a:extLst>
              <a:ext uri="{FF2B5EF4-FFF2-40B4-BE49-F238E27FC236}">
                <a16:creationId xmlns:a16="http://schemas.microsoft.com/office/drawing/2014/main" id="{E8901CE1-F611-4CB2-B885-103438C272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18650" y="2417618"/>
            <a:ext cx="1652267" cy="1016780"/>
          </a:xfrm>
          <a:prstGeom prst="rect">
            <a:avLst/>
          </a:prstGeom>
        </p:spPr>
      </p:pic>
      <p:sp>
        <p:nvSpPr>
          <p:cNvPr id="675848" name="Freeform: Shape 675847">
            <a:extLst>
              <a:ext uri="{FF2B5EF4-FFF2-40B4-BE49-F238E27FC236}">
                <a16:creationId xmlns:a16="http://schemas.microsoft.com/office/drawing/2014/main" id="{CE4BFB6F-E181-4E13-A790-8E85A6DA033F}"/>
              </a:ext>
            </a:extLst>
          </p:cNvPr>
          <p:cNvSpPr/>
          <p:nvPr/>
        </p:nvSpPr>
        <p:spPr>
          <a:xfrm>
            <a:off x="10275786" y="2762647"/>
            <a:ext cx="655313" cy="888520"/>
          </a:xfrm>
          <a:custGeom>
            <a:avLst/>
            <a:gdLst>
              <a:gd name="connsiteX0" fmla="*/ 647453 w 655313"/>
              <a:gd name="connsiteY0" fmla="*/ 793325 h 888520"/>
              <a:gd name="connsiteX1" fmla="*/ 425610 w 655313"/>
              <a:gd name="connsiteY1" fmla="*/ 383523 h 888520"/>
              <a:gd name="connsiteX2" fmla="*/ 409431 w 655313"/>
              <a:gd name="connsiteY2" fmla="*/ 319669 h 888520"/>
              <a:gd name="connsiteX3" fmla="*/ 409431 w 655313"/>
              <a:gd name="connsiteY3" fmla="*/ 47675 h 888520"/>
              <a:gd name="connsiteX4" fmla="*/ 427113 w 655313"/>
              <a:gd name="connsiteY4" fmla="*/ 24313 h 888520"/>
              <a:gd name="connsiteX5" fmla="*/ 402800 w 655313"/>
              <a:gd name="connsiteY5" fmla="*/ 0 h 888520"/>
              <a:gd name="connsiteX6" fmla="*/ 252503 w 655313"/>
              <a:gd name="connsiteY6" fmla="*/ 0 h 888520"/>
              <a:gd name="connsiteX7" fmla="*/ 228191 w 655313"/>
              <a:gd name="connsiteY7" fmla="*/ 24313 h 888520"/>
              <a:gd name="connsiteX8" fmla="*/ 245873 w 655313"/>
              <a:gd name="connsiteY8" fmla="*/ 47675 h 888520"/>
              <a:gd name="connsiteX9" fmla="*/ 245873 w 655313"/>
              <a:gd name="connsiteY9" fmla="*/ 319669 h 888520"/>
              <a:gd name="connsiteX10" fmla="*/ 229694 w 655313"/>
              <a:gd name="connsiteY10" fmla="*/ 383523 h 888520"/>
              <a:gd name="connsiteX11" fmla="*/ 7873 w 655313"/>
              <a:gd name="connsiteY11" fmla="*/ 793325 h 888520"/>
              <a:gd name="connsiteX12" fmla="*/ 64588 w 655313"/>
              <a:gd name="connsiteY12" fmla="*/ 888521 h 888520"/>
              <a:gd name="connsiteX13" fmla="*/ 590716 w 655313"/>
              <a:gd name="connsiteY13" fmla="*/ 888521 h 888520"/>
              <a:gd name="connsiteX14" fmla="*/ 647453 w 655313"/>
              <a:gd name="connsiteY14" fmla="*/ 793325 h 88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5313" h="888520">
                <a:moveTo>
                  <a:pt x="647453" y="793325"/>
                </a:moveTo>
                <a:lnTo>
                  <a:pt x="425610" y="383523"/>
                </a:lnTo>
                <a:cubicBezTo>
                  <a:pt x="415001" y="363918"/>
                  <a:pt x="409431" y="341970"/>
                  <a:pt x="409431" y="319669"/>
                </a:cubicBezTo>
                <a:lnTo>
                  <a:pt x="409431" y="47675"/>
                </a:lnTo>
                <a:cubicBezTo>
                  <a:pt x="419598" y="44758"/>
                  <a:pt x="427113" y="35386"/>
                  <a:pt x="427113" y="24313"/>
                </a:cubicBezTo>
                <a:cubicBezTo>
                  <a:pt x="427113" y="10941"/>
                  <a:pt x="416172" y="0"/>
                  <a:pt x="402800" y="0"/>
                </a:cubicBezTo>
                <a:lnTo>
                  <a:pt x="252503" y="0"/>
                </a:lnTo>
                <a:cubicBezTo>
                  <a:pt x="239131" y="0"/>
                  <a:pt x="228191" y="10941"/>
                  <a:pt x="228191" y="24313"/>
                </a:cubicBezTo>
                <a:cubicBezTo>
                  <a:pt x="228191" y="35386"/>
                  <a:pt x="235706" y="44780"/>
                  <a:pt x="245873" y="47675"/>
                </a:cubicBezTo>
                <a:lnTo>
                  <a:pt x="245873" y="319669"/>
                </a:lnTo>
                <a:cubicBezTo>
                  <a:pt x="245873" y="341970"/>
                  <a:pt x="240303" y="363918"/>
                  <a:pt x="229694" y="383523"/>
                </a:cubicBezTo>
                <a:lnTo>
                  <a:pt x="7873" y="793325"/>
                </a:lnTo>
                <a:cubicBezTo>
                  <a:pt x="-15401" y="836293"/>
                  <a:pt x="15719" y="888521"/>
                  <a:pt x="64588" y="888521"/>
                </a:cubicBezTo>
                <a:lnTo>
                  <a:pt x="590716" y="888521"/>
                </a:lnTo>
                <a:cubicBezTo>
                  <a:pt x="639584" y="888521"/>
                  <a:pt x="670705" y="836293"/>
                  <a:pt x="647453" y="793325"/>
                </a:cubicBezTo>
                <a:close/>
              </a:path>
            </a:pathLst>
          </a:custGeom>
          <a:solidFill>
            <a:srgbClr val="FFFFFF"/>
          </a:solidFill>
          <a:ln w="857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5849" name="Freeform: Shape 675848">
            <a:extLst>
              <a:ext uri="{FF2B5EF4-FFF2-40B4-BE49-F238E27FC236}">
                <a16:creationId xmlns:a16="http://schemas.microsoft.com/office/drawing/2014/main" id="{8787AF71-4802-4EB7-8AFB-6BA30FEBF0D7}"/>
              </a:ext>
            </a:extLst>
          </p:cNvPr>
          <p:cNvSpPr/>
          <p:nvPr/>
        </p:nvSpPr>
        <p:spPr>
          <a:xfrm>
            <a:off x="10275786" y="2762647"/>
            <a:ext cx="655313" cy="888520"/>
          </a:xfrm>
          <a:custGeom>
            <a:avLst/>
            <a:gdLst>
              <a:gd name="connsiteX0" fmla="*/ 647453 w 655313"/>
              <a:gd name="connsiteY0" fmla="*/ 793325 h 888520"/>
              <a:gd name="connsiteX1" fmla="*/ 425610 w 655313"/>
              <a:gd name="connsiteY1" fmla="*/ 383523 h 888520"/>
              <a:gd name="connsiteX2" fmla="*/ 409431 w 655313"/>
              <a:gd name="connsiteY2" fmla="*/ 319669 h 888520"/>
              <a:gd name="connsiteX3" fmla="*/ 409431 w 655313"/>
              <a:gd name="connsiteY3" fmla="*/ 47675 h 888520"/>
              <a:gd name="connsiteX4" fmla="*/ 427113 w 655313"/>
              <a:gd name="connsiteY4" fmla="*/ 24313 h 888520"/>
              <a:gd name="connsiteX5" fmla="*/ 402800 w 655313"/>
              <a:gd name="connsiteY5" fmla="*/ 0 h 888520"/>
              <a:gd name="connsiteX6" fmla="*/ 252503 w 655313"/>
              <a:gd name="connsiteY6" fmla="*/ 0 h 888520"/>
              <a:gd name="connsiteX7" fmla="*/ 228191 w 655313"/>
              <a:gd name="connsiteY7" fmla="*/ 24313 h 888520"/>
              <a:gd name="connsiteX8" fmla="*/ 245873 w 655313"/>
              <a:gd name="connsiteY8" fmla="*/ 47675 h 888520"/>
              <a:gd name="connsiteX9" fmla="*/ 245873 w 655313"/>
              <a:gd name="connsiteY9" fmla="*/ 319669 h 888520"/>
              <a:gd name="connsiteX10" fmla="*/ 229694 w 655313"/>
              <a:gd name="connsiteY10" fmla="*/ 383523 h 888520"/>
              <a:gd name="connsiteX11" fmla="*/ 7873 w 655313"/>
              <a:gd name="connsiteY11" fmla="*/ 793325 h 888520"/>
              <a:gd name="connsiteX12" fmla="*/ 64588 w 655313"/>
              <a:gd name="connsiteY12" fmla="*/ 888521 h 888520"/>
              <a:gd name="connsiteX13" fmla="*/ 590716 w 655313"/>
              <a:gd name="connsiteY13" fmla="*/ 888521 h 888520"/>
              <a:gd name="connsiteX14" fmla="*/ 647453 w 655313"/>
              <a:gd name="connsiteY14" fmla="*/ 793325 h 88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5313" h="888520">
                <a:moveTo>
                  <a:pt x="647453" y="793325"/>
                </a:moveTo>
                <a:lnTo>
                  <a:pt x="425610" y="383523"/>
                </a:lnTo>
                <a:cubicBezTo>
                  <a:pt x="415001" y="363918"/>
                  <a:pt x="409431" y="341970"/>
                  <a:pt x="409431" y="319669"/>
                </a:cubicBezTo>
                <a:lnTo>
                  <a:pt x="409431" y="47675"/>
                </a:lnTo>
                <a:cubicBezTo>
                  <a:pt x="419598" y="44758"/>
                  <a:pt x="427113" y="35386"/>
                  <a:pt x="427113" y="24313"/>
                </a:cubicBezTo>
                <a:cubicBezTo>
                  <a:pt x="427113" y="10941"/>
                  <a:pt x="416172" y="0"/>
                  <a:pt x="402800" y="0"/>
                </a:cubicBezTo>
                <a:lnTo>
                  <a:pt x="252503" y="0"/>
                </a:lnTo>
                <a:cubicBezTo>
                  <a:pt x="239131" y="0"/>
                  <a:pt x="228191" y="10941"/>
                  <a:pt x="228191" y="24313"/>
                </a:cubicBezTo>
                <a:cubicBezTo>
                  <a:pt x="228191" y="35386"/>
                  <a:pt x="235706" y="44780"/>
                  <a:pt x="245873" y="47675"/>
                </a:cubicBezTo>
                <a:lnTo>
                  <a:pt x="245873" y="319669"/>
                </a:lnTo>
                <a:cubicBezTo>
                  <a:pt x="245873" y="341970"/>
                  <a:pt x="240303" y="363918"/>
                  <a:pt x="229694" y="383523"/>
                </a:cubicBezTo>
                <a:lnTo>
                  <a:pt x="7873" y="793325"/>
                </a:lnTo>
                <a:cubicBezTo>
                  <a:pt x="-15401" y="836293"/>
                  <a:pt x="15719" y="888521"/>
                  <a:pt x="64588" y="888521"/>
                </a:cubicBezTo>
                <a:lnTo>
                  <a:pt x="590716" y="888521"/>
                </a:lnTo>
                <a:cubicBezTo>
                  <a:pt x="639584" y="888521"/>
                  <a:pt x="670705" y="836293"/>
                  <a:pt x="647453" y="793325"/>
                </a:cubicBezTo>
                <a:close/>
              </a:path>
            </a:pathLst>
          </a:custGeom>
          <a:solidFill>
            <a:schemeClr val="tx2"/>
          </a:solidFill>
          <a:ln w="21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75850" name="Graphic 675843">
            <a:extLst>
              <a:ext uri="{FF2B5EF4-FFF2-40B4-BE49-F238E27FC236}">
                <a16:creationId xmlns:a16="http://schemas.microsoft.com/office/drawing/2014/main" id="{A66FC115-4CE7-4F3B-BDBE-9561A8C93CFA}"/>
              </a:ext>
            </a:extLst>
          </p:cNvPr>
          <p:cNvGrpSpPr/>
          <p:nvPr/>
        </p:nvGrpSpPr>
        <p:grpSpPr>
          <a:xfrm>
            <a:off x="10319985" y="2806852"/>
            <a:ext cx="566949" cy="800110"/>
            <a:chOff x="10043862" y="2636353"/>
            <a:chExt cx="566949" cy="800110"/>
          </a:xfrm>
        </p:grpSpPr>
        <p:sp>
          <p:nvSpPr>
            <p:cNvPr id="675851" name="Freeform: Shape 675850">
              <a:extLst>
                <a:ext uri="{FF2B5EF4-FFF2-40B4-BE49-F238E27FC236}">
                  <a16:creationId xmlns:a16="http://schemas.microsoft.com/office/drawing/2014/main" id="{DD6D9247-73E0-4C06-B334-9BC148319030}"/>
                </a:ext>
              </a:extLst>
            </p:cNvPr>
            <p:cNvSpPr/>
            <p:nvPr/>
          </p:nvSpPr>
          <p:spPr>
            <a:xfrm>
              <a:off x="10043862" y="3153551"/>
              <a:ext cx="566949" cy="282912"/>
            </a:xfrm>
            <a:custGeom>
              <a:avLst/>
              <a:gdLst>
                <a:gd name="connsiteX0" fmla="*/ 2552 w 566949"/>
                <a:gd name="connsiteY0" fmla="*/ 252963 h 282912"/>
                <a:gd name="connsiteX1" fmla="*/ 2972 w 566949"/>
                <a:gd name="connsiteY1" fmla="*/ 273010 h 282912"/>
                <a:gd name="connsiteX2" fmla="*/ 20411 w 566949"/>
                <a:gd name="connsiteY2" fmla="*/ 282912 h 282912"/>
                <a:gd name="connsiteX3" fmla="*/ 546538 w 566949"/>
                <a:gd name="connsiteY3" fmla="*/ 282912 h 282912"/>
                <a:gd name="connsiteX4" fmla="*/ 563977 w 566949"/>
                <a:gd name="connsiteY4" fmla="*/ 273010 h 282912"/>
                <a:gd name="connsiteX5" fmla="*/ 564397 w 566949"/>
                <a:gd name="connsiteY5" fmla="*/ 252963 h 282912"/>
                <a:gd name="connsiteX6" fmla="*/ 427428 w 566949"/>
                <a:gd name="connsiteY6" fmla="*/ 0 h 282912"/>
                <a:gd name="connsiteX7" fmla="*/ 139477 w 566949"/>
                <a:gd name="connsiteY7" fmla="*/ 0 h 282912"/>
                <a:gd name="connsiteX8" fmla="*/ 2552 w 566949"/>
                <a:gd name="connsiteY8" fmla="*/ 252963 h 28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949" h="282912">
                  <a:moveTo>
                    <a:pt x="2552" y="252963"/>
                  </a:moveTo>
                  <a:cubicBezTo>
                    <a:pt x="-2222" y="261782"/>
                    <a:pt x="762" y="269319"/>
                    <a:pt x="2972" y="273010"/>
                  </a:cubicBezTo>
                  <a:cubicBezTo>
                    <a:pt x="5182" y="276701"/>
                    <a:pt x="10376" y="282912"/>
                    <a:pt x="20411" y="282912"/>
                  </a:cubicBezTo>
                  <a:lnTo>
                    <a:pt x="546538" y="282912"/>
                  </a:lnTo>
                  <a:cubicBezTo>
                    <a:pt x="556573" y="282912"/>
                    <a:pt x="561767" y="276701"/>
                    <a:pt x="563977" y="273010"/>
                  </a:cubicBezTo>
                  <a:cubicBezTo>
                    <a:pt x="566188" y="269319"/>
                    <a:pt x="569171" y="261782"/>
                    <a:pt x="564397" y="252963"/>
                  </a:cubicBezTo>
                  <a:lnTo>
                    <a:pt x="427428" y="0"/>
                  </a:lnTo>
                  <a:lnTo>
                    <a:pt x="139477" y="0"/>
                  </a:lnTo>
                  <a:lnTo>
                    <a:pt x="2552" y="252963"/>
                  </a:lnTo>
                  <a:close/>
                </a:path>
              </a:pathLst>
            </a:custGeom>
            <a:solidFill>
              <a:schemeClr val="tx1"/>
            </a:solidFill>
            <a:ln w="21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5852" name="Freeform: Shape 675851">
              <a:extLst>
                <a:ext uri="{FF2B5EF4-FFF2-40B4-BE49-F238E27FC236}">
                  <a16:creationId xmlns:a16="http://schemas.microsoft.com/office/drawing/2014/main" id="{7366A0EA-313B-4B06-9C15-B02CE2079B0A}"/>
                </a:ext>
              </a:extLst>
            </p:cNvPr>
            <p:cNvSpPr/>
            <p:nvPr/>
          </p:nvSpPr>
          <p:spPr>
            <a:xfrm>
              <a:off x="10183339" y="2636353"/>
              <a:ext cx="287951" cy="517198"/>
            </a:xfrm>
            <a:custGeom>
              <a:avLst/>
              <a:gdLst>
                <a:gd name="connsiteX0" fmla="*/ 181550 w 287951"/>
                <a:gd name="connsiteY0" fmla="*/ 275464 h 517198"/>
                <a:gd name="connsiteX1" fmla="*/ 181550 w 287951"/>
                <a:gd name="connsiteY1" fmla="*/ 0 h 517198"/>
                <a:gd name="connsiteX2" fmla="*/ 106401 w 287951"/>
                <a:gd name="connsiteY2" fmla="*/ 0 h 517198"/>
                <a:gd name="connsiteX3" fmla="*/ 106401 w 287951"/>
                <a:gd name="connsiteY3" fmla="*/ 275464 h 517198"/>
                <a:gd name="connsiteX4" fmla="*/ 84896 w 287951"/>
                <a:gd name="connsiteY4" fmla="*/ 360359 h 517198"/>
                <a:gd name="connsiteX5" fmla="*/ 0 w 287951"/>
                <a:gd name="connsiteY5" fmla="*/ 517199 h 517198"/>
                <a:gd name="connsiteX6" fmla="*/ 287951 w 287951"/>
                <a:gd name="connsiteY6" fmla="*/ 517199 h 517198"/>
                <a:gd name="connsiteX7" fmla="*/ 203056 w 287951"/>
                <a:gd name="connsiteY7" fmla="*/ 360359 h 517198"/>
                <a:gd name="connsiteX8" fmla="*/ 181550 w 287951"/>
                <a:gd name="connsiteY8" fmla="*/ 275464 h 51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1" h="517198">
                  <a:moveTo>
                    <a:pt x="181550" y="275464"/>
                  </a:moveTo>
                  <a:lnTo>
                    <a:pt x="181550" y="0"/>
                  </a:lnTo>
                  <a:lnTo>
                    <a:pt x="106401" y="0"/>
                  </a:lnTo>
                  <a:lnTo>
                    <a:pt x="106401" y="275464"/>
                  </a:lnTo>
                  <a:cubicBezTo>
                    <a:pt x="106401" y="305015"/>
                    <a:pt x="98975" y="334367"/>
                    <a:pt x="84896" y="360359"/>
                  </a:cubicBezTo>
                  <a:lnTo>
                    <a:pt x="0" y="517199"/>
                  </a:lnTo>
                  <a:lnTo>
                    <a:pt x="287951" y="517199"/>
                  </a:lnTo>
                  <a:lnTo>
                    <a:pt x="203056" y="360359"/>
                  </a:lnTo>
                  <a:cubicBezTo>
                    <a:pt x="188998" y="334367"/>
                    <a:pt x="181550" y="305015"/>
                    <a:pt x="181550" y="275464"/>
                  </a:cubicBezTo>
                  <a:close/>
                </a:path>
              </a:pathLst>
            </a:custGeom>
            <a:solidFill>
              <a:srgbClr val="FFFFFF"/>
            </a:solidFill>
            <a:ln w="21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5853" name="Freeform: Shape 675852">
            <a:extLst>
              <a:ext uri="{FF2B5EF4-FFF2-40B4-BE49-F238E27FC236}">
                <a16:creationId xmlns:a16="http://schemas.microsoft.com/office/drawing/2014/main" id="{E2643751-A95B-4CCE-AC73-55CA24EF9A99}"/>
              </a:ext>
            </a:extLst>
          </p:cNvPr>
          <p:cNvSpPr/>
          <p:nvPr/>
        </p:nvSpPr>
        <p:spPr>
          <a:xfrm>
            <a:off x="10494031" y="3382622"/>
            <a:ext cx="75148" cy="75148"/>
          </a:xfrm>
          <a:custGeom>
            <a:avLst/>
            <a:gdLst>
              <a:gd name="connsiteX0" fmla="*/ 75148 w 75148"/>
              <a:gd name="connsiteY0" fmla="*/ 37574 h 75148"/>
              <a:gd name="connsiteX1" fmla="*/ 37574 w 75148"/>
              <a:gd name="connsiteY1" fmla="*/ 75149 h 75148"/>
              <a:gd name="connsiteX2" fmla="*/ 0 w 75148"/>
              <a:gd name="connsiteY2" fmla="*/ 37574 h 75148"/>
              <a:gd name="connsiteX3" fmla="*/ 37574 w 75148"/>
              <a:gd name="connsiteY3" fmla="*/ 0 h 75148"/>
              <a:gd name="connsiteX4" fmla="*/ 75148 w 75148"/>
              <a:gd name="connsiteY4" fmla="*/ 37574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8" h="75148">
                <a:moveTo>
                  <a:pt x="75148" y="37574"/>
                </a:moveTo>
                <a:cubicBezTo>
                  <a:pt x="75148" y="58326"/>
                  <a:pt x="58326" y="75149"/>
                  <a:pt x="37574" y="75149"/>
                </a:cubicBezTo>
                <a:cubicBezTo>
                  <a:pt x="16823" y="75149"/>
                  <a:pt x="0" y="58326"/>
                  <a:pt x="0" y="37574"/>
                </a:cubicBezTo>
                <a:cubicBezTo>
                  <a:pt x="0" y="16823"/>
                  <a:pt x="16823" y="0"/>
                  <a:pt x="37574" y="0"/>
                </a:cubicBezTo>
                <a:cubicBezTo>
                  <a:pt x="58326" y="0"/>
                  <a:pt x="75148" y="16823"/>
                  <a:pt x="75148" y="37574"/>
                </a:cubicBezTo>
                <a:close/>
              </a:path>
            </a:pathLst>
          </a:custGeom>
          <a:solidFill>
            <a:srgbClr val="FFFFFF"/>
          </a:solidFill>
          <a:ln w="21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5854" name="Freeform: Shape 675853">
            <a:extLst>
              <a:ext uri="{FF2B5EF4-FFF2-40B4-BE49-F238E27FC236}">
                <a16:creationId xmlns:a16="http://schemas.microsoft.com/office/drawing/2014/main" id="{E7CD0748-83C0-4CAA-A85A-447AF92F50A2}"/>
              </a:ext>
            </a:extLst>
          </p:cNvPr>
          <p:cNvSpPr/>
          <p:nvPr/>
        </p:nvSpPr>
        <p:spPr>
          <a:xfrm>
            <a:off x="10578020" y="3486504"/>
            <a:ext cx="75148" cy="75148"/>
          </a:xfrm>
          <a:custGeom>
            <a:avLst/>
            <a:gdLst>
              <a:gd name="connsiteX0" fmla="*/ 75148 w 75148"/>
              <a:gd name="connsiteY0" fmla="*/ 37574 h 75148"/>
              <a:gd name="connsiteX1" fmla="*/ 37574 w 75148"/>
              <a:gd name="connsiteY1" fmla="*/ 75149 h 75148"/>
              <a:gd name="connsiteX2" fmla="*/ 0 w 75148"/>
              <a:gd name="connsiteY2" fmla="*/ 37574 h 75148"/>
              <a:gd name="connsiteX3" fmla="*/ 37574 w 75148"/>
              <a:gd name="connsiteY3" fmla="*/ 0 h 75148"/>
              <a:gd name="connsiteX4" fmla="*/ 75148 w 75148"/>
              <a:gd name="connsiteY4" fmla="*/ 37574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8" h="75148">
                <a:moveTo>
                  <a:pt x="75148" y="37574"/>
                </a:moveTo>
                <a:cubicBezTo>
                  <a:pt x="75148" y="58326"/>
                  <a:pt x="58326" y="75149"/>
                  <a:pt x="37574" y="75149"/>
                </a:cubicBezTo>
                <a:cubicBezTo>
                  <a:pt x="16823" y="75149"/>
                  <a:pt x="0" y="58326"/>
                  <a:pt x="0" y="37574"/>
                </a:cubicBezTo>
                <a:cubicBezTo>
                  <a:pt x="0" y="16823"/>
                  <a:pt x="16823" y="0"/>
                  <a:pt x="37574" y="0"/>
                </a:cubicBezTo>
                <a:cubicBezTo>
                  <a:pt x="58326" y="0"/>
                  <a:pt x="75148" y="16823"/>
                  <a:pt x="75148" y="37574"/>
                </a:cubicBezTo>
                <a:close/>
              </a:path>
            </a:pathLst>
          </a:custGeom>
          <a:solidFill>
            <a:srgbClr val="FFFFFF"/>
          </a:solidFill>
          <a:ln w="21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5855" name="Freeform: Shape 675854">
            <a:extLst>
              <a:ext uri="{FF2B5EF4-FFF2-40B4-BE49-F238E27FC236}">
                <a16:creationId xmlns:a16="http://schemas.microsoft.com/office/drawing/2014/main" id="{1CA82D82-B151-49D2-B20B-7A70C8E32F88}"/>
              </a:ext>
            </a:extLst>
          </p:cNvPr>
          <p:cNvSpPr/>
          <p:nvPr/>
        </p:nvSpPr>
        <p:spPr>
          <a:xfrm>
            <a:off x="10659799" y="3382622"/>
            <a:ext cx="75148" cy="75148"/>
          </a:xfrm>
          <a:custGeom>
            <a:avLst/>
            <a:gdLst>
              <a:gd name="connsiteX0" fmla="*/ 75148 w 75148"/>
              <a:gd name="connsiteY0" fmla="*/ 37574 h 75148"/>
              <a:gd name="connsiteX1" fmla="*/ 37574 w 75148"/>
              <a:gd name="connsiteY1" fmla="*/ 75149 h 75148"/>
              <a:gd name="connsiteX2" fmla="*/ 0 w 75148"/>
              <a:gd name="connsiteY2" fmla="*/ 37574 h 75148"/>
              <a:gd name="connsiteX3" fmla="*/ 37574 w 75148"/>
              <a:gd name="connsiteY3" fmla="*/ 0 h 75148"/>
              <a:gd name="connsiteX4" fmla="*/ 75148 w 75148"/>
              <a:gd name="connsiteY4" fmla="*/ 37574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8" h="75148">
                <a:moveTo>
                  <a:pt x="75148" y="37574"/>
                </a:moveTo>
                <a:cubicBezTo>
                  <a:pt x="75148" y="58326"/>
                  <a:pt x="58326" y="75149"/>
                  <a:pt x="37574" y="75149"/>
                </a:cubicBezTo>
                <a:cubicBezTo>
                  <a:pt x="16823" y="75149"/>
                  <a:pt x="0" y="58326"/>
                  <a:pt x="0" y="37574"/>
                </a:cubicBezTo>
                <a:cubicBezTo>
                  <a:pt x="0" y="16823"/>
                  <a:pt x="16823" y="0"/>
                  <a:pt x="37574" y="0"/>
                </a:cubicBezTo>
                <a:cubicBezTo>
                  <a:pt x="58326" y="0"/>
                  <a:pt x="75148" y="16823"/>
                  <a:pt x="75148" y="37574"/>
                </a:cubicBezTo>
                <a:close/>
              </a:path>
            </a:pathLst>
          </a:custGeom>
          <a:solidFill>
            <a:srgbClr val="FFFFFF"/>
          </a:solidFill>
          <a:ln w="218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75862" name="Group 675861">
            <a:extLst>
              <a:ext uri="{FF2B5EF4-FFF2-40B4-BE49-F238E27FC236}">
                <a16:creationId xmlns:a16="http://schemas.microsoft.com/office/drawing/2014/main" id="{1299B91F-0B93-4FE7-816E-1B7C439B7E89}"/>
              </a:ext>
            </a:extLst>
          </p:cNvPr>
          <p:cNvGrpSpPr/>
          <p:nvPr/>
        </p:nvGrpSpPr>
        <p:grpSpPr>
          <a:xfrm>
            <a:off x="9938805" y="2837407"/>
            <a:ext cx="417053" cy="215658"/>
            <a:chOff x="9018318" y="-1168779"/>
            <a:chExt cx="417053" cy="215658"/>
          </a:xfrm>
        </p:grpSpPr>
        <p:sp>
          <p:nvSpPr>
            <p:cNvPr id="675857" name="Freeform: Shape 675856">
              <a:extLst>
                <a:ext uri="{FF2B5EF4-FFF2-40B4-BE49-F238E27FC236}">
                  <a16:creationId xmlns:a16="http://schemas.microsoft.com/office/drawing/2014/main" id="{F12AFCED-2F1A-487B-B22A-E10ABEE5677F}"/>
                </a:ext>
              </a:extLst>
            </p:cNvPr>
            <p:cNvSpPr/>
            <p:nvPr/>
          </p:nvSpPr>
          <p:spPr>
            <a:xfrm>
              <a:off x="9104563" y="-1087310"/>
              <a:ext cx="52704" cy="52704"/>
            </a:xfrm>
            <a:custGeom>
              <a:avLst/>
              <a:gdLst>
                <a:gd name="connsiteX0" fmla="*/ 67594 w 67593"/>
                <a:gd name="connsiteY0" fmla="*/ 33797 h 67593"/>
                <a:gd name="connsiteX1" fmla="*/ 33797 w 67593"/>
                <a:gd name="connsiteY1" fmla="*/ 67594 h 67593"/>
                <a:gd name="connsiteX2" fmla="*/ 0 w 67593"/>
                <a:gd name="connsiteY2" fmla="*/ 33797 h 67593"/>
                <a:gd name="connsiteX3" fmla="*/ 33797 w 67593"/>
                <a:gd name="connsiteY3" fmla="*/ 0 h 67593"/>
                <a:gd name="connsiteX4" fmla="*/ 67594 w 67593"/>
                <a:gd name="connsiteY4" fmla="*/ 33797 h 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93" h="67593">
                  <a:moveTo>
                    <a:pt x="67594" y="33797"/>
                  </a:moveTo>
                  <a:cubicBezTo>
                    <a:pt x="67594" y="52463"/>
                    <a:pt x="52462" y="67594"/>
                    <a:pt x="33797" y="67594"/>
                  </a:cubicBezTo>
                  <a:cubicBezTo>
                    <a:pt x="15131" y="67594"/>
                    <a:pt x="0" y="52463"/>
                    <a:pt x="0" y="33797"/>
                  </a:cubicBezTo>
                  <a:cubicBezTo>
                    <a:pt x="0" y="15131"/>
                    <a:pt x="15131" y="0"/>
                    <a:pt x="33797" y="0"/>
                  </a:cubicBezTo>
                  <a:cubicBezTo>
                    <a:pt x="52462" y="0"/>
                    <a:pt x="67594" y="15131"/>
                    <a:pt x="67594" y="33797"/>
                  </a:cubicBezTo>
                  <a:close/>
                </a:path>
              </a:pathLst>
            </a:custGeom>
            <a:solidFill>
              <a:schemeClr val="bg1"/>
            </a:solidFill>
            <a:ln w="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5858" name="Freeform: Shape 675857">
              <a:extLst>
                <a:ext uri="{FF2B5EF4-FFF2-40B4-BE49-F238E27FC236}">
                  <a16:creationId xmlns:a16="http://schemas.microsoft.com/office/drawing/2014/main" id="{822E2920-30CA-40F8-A5D8-D3A9FB010709}"/>
                </a:ext>
              </a:extLst>
            </p:cNvPr>
            <p:cNvSpPr/>
            <p:nvPr/>
          </p:nvSpPr>
          <p:spPr>
            <a:xfrm>
              <a:off x="9197994" y="-1087310"/>
              <a:ext cx="52704" cy="52704"/>
            </a:xfrm>
            <a:custGeom>
              <a:avLst/>
              <a:gdLst>
                <a:gd name="connsiteX0" fmla="*/ 67594 w 67593"/>
                <a:gd name="connsiteY0" fmla="*/ 33797 h 67593"/>
                <a:gd name="connsiteX1" fmla="*/ 33797 w 67593"/>
                <a:gd name="connsiteY1" fmla="*/ 67594 h 67593"/>
                <a:gd name="connsiteX2" fmla="*/ 0 w 67593"/>
                <a:gd name="connsiteY2" fmla="*/ 33797 h 67593"/>
                <a:gd name="connsiteX3" fmla="*/ 33797 w 67593"/>
                <a:gd name="connsiteY3" fmla="*/ 0 h 67593"/>
                <a:gd name="connsiteX4" fmla="*/ 67594 w 67593"/>
                <a:gd name="connsiteY4" fmla="*/ 33797 h 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93" h="67593">
                  <a:moveTo>
                    <a:pt x="67594" y="33797"/>
                  </a:moveTo>
                  <a:cubicBezTo>
                    <a:pt x="67594" y="52463"/>
                    <a:pt x="52462" y="67594"/>
                    <a:pt x="33797" y="67594"/>
                  </a:cubicBezTo>
                  <a:cubicBezTo>
                    <a:pt x="15131" y="67594"/>
                    <a:pt x="0" y="52463"/>
                    <a:pt x="0" y="33797"/>
                  </a:cubicBezTo>
                  <a:cubicBezTo>
                    <a:pt x="0" y="15131"/>
                    <a:pt x="15131" y="0"/>
                    <a:pt x="33797" y="0"/>
                  </a:cubicBezTo>
                  <a:cubicBezTo>
                    <a:pt x="52462" y="0"/>
                    <a:pt x="67594" y="15131"/>
                    <a:pt x="67594" y="33797"/>
                  </a:cubicBezTo>
                  <a:close/>
                </a:path>
              </a:pathLst>
            </a:custGeom>
            <a:solidFill>
              <a:schemeClr val="bg1"/>
            </a:solidFill>
            <a:ln w="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5859" name="Freeform: Shape 675858">
              <a:extLst>
                <a:ext uri="{FF2B5EF4-FFF2-40B4-BE49-F238E27FC236}">
                  <a16:creationId xmlns:a16="http://schemas.microsoft.com/office/drawing/2014/main" id="{1704CE8F-3B8D-4A54-9852-C5422ACEB21F}"/>
                </a:ext>
              </a:extLst>
            </p:cNvPr>
            <p:cNvSpPr/>
            <p:nvPr/>
          </p:nvSpPr>
          <p:spPr>
            <a:xfrm>
              <a:off x="9291425" y="-1087310"/>
              <a:ext cx="52704" cy="52704"/>
            </a:xfrm>
            <a:custGeom>
              <a:avLst/>
              <a:gdLst>
                <a:gd name="connsiteX0" fmla="*/ 67594 w 67593"/>
                <a:gd name="connsiteY0" fmla="*/ 33797 h 67593"/>
                <a:gd name="connsiteX1" fmla="*/ 33797 w 67593"/>
                <a:gd name="connsiteY1" fmla="*/ 67594 h 67593"/>
                <a:gd name="connsiteX2" fmla="*/ 0 w 67593"/>
                <a:gd name="connsiteY2" fmla="*/ 33797 h 67593"/>
                <a:gd name="connsiteX3" fmla="*/ 33797 w 67593"/>
                <a:gd name="connsiteY3" fmla="*/ 0 h 67593"/>
                <a:gd name="connsiteX4" fmla="*/ 67594 w 67593"/>
                <a:gd name="connsiteY4" fmla="*/ 33797 h 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93" h="67593">
                  <a:moveTo>
                    <a:pt x="67594" y="33797"/>
                  </a:moveTo>
                  <a:cubicBezTo>
                    <a:pt x="67594" y="52463"/>
                    <a:pt x="52462" y="67594"/>
                    <a:pt x="33797" y="67594"/>
                  </a:cubicBezTo>
                  <a:cubicBezTo>
                    <a:pt x="15131" y="67594"/>
                    <a:pt x="0" y="52463"/>
                    <a:pt x="0" y="33797"/>
                  </a:cubicBezTo>
                  <a:cubicBezTo>
                    <a:pt x="0" y="15131"/>
                    <a:pt x="15131" y="0"/>
                    <a:pt x="33797" y="0"/>
                  </a:cubicBezTo>
                  <a:cubicBezTo>
                    <a:pt x="52462" y="0"/>
                    <a:pt x="67594" y="15131"/>
                    <a:pt x="67594" y="33797"/>
                  </a:cubicBezTo>
                  <a:close/>
                </a:path>
              </a:pathLst>
            </a:custGeom>
            <a:solidFill>
              <a:schemeClr val="bg1"/>
            </a:solidFill>
            <a:ln w="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5860" name="Freeform: Shape 675859">
              <a:extLst>
                <a:ext uri="{FF2B5EF4-FFF2-40B4-BE49-F238E27FC236}">
                  <a16:creationId xmlns:a16="http://schemas.microsoft.com/office/drawing/2014/main" id="{53F745FE-0164-48D8-A8DD-FE23554E7301}"/>
                </a:ext>
              </a:extLst>
            </p:cNvPr>
            <p:cNvSpPr/>
            <p:nvPr/>
          </p:nvSpPr>
          <p:spPr>
            <a:xfrm>
              <a:off x="9018318" y="-1168779"/>
              <a:ext cx="101879" cy="215658"/>
            </a:xfrm>
            <a:custGeom>
              <a:avLst/>
              <a:gdLst>
                <a:gd name="connsiteX0" fmla="*/ 130661 w 130660"/>
                <a:gd name="connsiteY0" fmla="*/ 0 h 276582"/>
                <a:gd name="connsiteX1" fmla="*/ 0 w 130660"/>
                <a:gd name="connsiteY1" fmla="*/ 138281 h 276582"/>
                <a:gd name="connsiteX2" fmla="*/ 130661 w 130660"/>
                <a:gd name="connsiteY2" fmla="*/ 276582 h 276582"/>
              </a:gdLst>
              <a:ahLst/>
              <a:cxnLst>
                <a:cxn ang="0">
                  <a:pos x="connsiteX0" y="connsiteY0"/>
                </a:cxn>
                <a:cxn ang="0">
                  <a:pos x="connsiteX1" y="connsiteY1"/>
                </a:cxn>
                <a:cxn ang="0">
                  <a:pos x="connsiteX2" y="connsiteY2"/>
                </a:cxn>
              </a:cxnLst>
              <a:rect l="l" t="t" r="r" b="b"/>
              <a:pathLst>
                <a:path w="130660" h="276582">
                  <a:moveTo>
                    <a:pt x="130661" y="0"/>
                  </a:moveTo>
                  <a:lnTo>
                    <a:pt x="0" y="138281"/>
                  </a:lnTo>
                  <a:lnTo>
                    <a:pt x="130661" y="276582"/>
                  </a:lnTo>
                </a:path>
              </a:pathLst>
            </a:custGeom>
            <a:noFill/>
            <a:ln w="40676" cap="sq">
              <a:solidFill>
                <a:schemeClr val="accent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5861" name="Freeform: Shape 675860">
              <a:extLst>
                <a:ext uri="{FF2B5EF4-FFF2-40B4-BE49-F238E27FC236}">
                  <a16:creationId xmlns:a16="http://schemas.microsoft.com/office/drawing/2014/main" id="{4AAC0033-6EB7-4328-AE27-82F3F1258CB5}"/>
                </a:ext>
              </a:extLst>
            </p:cNvPr>
            <p:cNvSpPr/>
            <p:nvPr/>
          </p:nvSpPr>
          <p:spPr>
            <a:xfrm>
              <a:off x="9333508" y="-1168779"/>
              <a:ext cx="101863" cy="215658"/>
            </a:xfrm>
            <a:custGeom>
              <a:avLst/>
              <a:gdLst>
                <a:gd name="connsiteX0" fmla="*/ 0 w 130640"/>
                <a:gd name="connsiteY0" fmla="*/ 276582 h 276582"/>
                <a:gd name="connsiteX1" fmla="*/ 130641 w 130640"/>
                <a:gd name="connsiteY1" fmla="*/ 138281 h 276582"/>
                <a:gd name="connsiteX2" fmla="*/ 0 w 130640"/>
                <a:gd name="connsiteY2" fmla="*/ 0 h 276582"/>
              </a:gdLst>
              <a:ahLst/>
              <a:cxnLst>
                <a:cxn ang="0">
                  <a:pos x="connsiteX0" y="connsiteY0"/>
                </a:cxn>
                <a:cxn ang="0">
                  <a:pos x="connsiteX1" y="connsiteY1"/>
                </a:cxn>
                <a:cxn ang="0">
                  <a:pos x="connsiteX2" y="connsiteY2"/>
                </a:cxn>
              </a:cxnLst>
              <a:rect l="l" t="t" r="r" b="b"/>
              <a:pathLst>
                <a:path w="130640" h="276582">
                  <a:moveTo>
                    <a:pt x="0" y="276582"/>
                  </a:moveTo>
                  <a:lnTo>
                    <a:pt x="130641" y="138281"/>
                  </a:lnTo>
                  <a:lnTo>
                    <a:pt x="0" y="0"/>
                  </a:lnTo>
                </a:path>
              </a:pathLst>
            </a:custGeom>
            <a:noFill/>
            <a:ln w="40676" cap="sq">
              <a:solidFill>
                <a:schemeClr val="accent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5864" name="Group 675863">
            <a:extLst>
              <a:ext uri="{FF2B5EF4-FFF2-40B4-BE49-F238E27FC236}">
                <a16:creationId xmlns:a16="http://schemas.microsoft.com/office/drawing/2014/main" id="{B245DB3F-1E55-4319-8CAD-B3F69CD32F50}"/>
              </a:ext>
            </a:extLst>
          </p:cNvPr>
          <p:cNvGrpSpPr/>
          <p:nvPr/>
        </p:nvGrpSpPr>
        <p:grpSpPr>
          <a:xfrm>
            <a:off x="9654002" y="4834290"/>
            <a:ext cx="1381562" cy="1261120"/>
            <a:chOff x="10332131" y="5514679"/>
            <a:chExt cx="1109605" cy="1012872"/>
          </a:xfrm>
        </p:grpSpPr>
        <p:grpSp>
          <p:nvGrpSpPr>
            <p:cNvPr id="314" name="Group 313">
              <a:extLst>
                <a:ext uri="{FF2B5EF4-FFF2-40B4-BE49-F238E27FC236}">
                  <a16:creationId xmlns:a16="http://schemas.microsoft.com/office/drawing/2014/main" id="{0E1D8828-71D7-4575-990B-5DBF4B262432}"/>
                </a:ext>
              </a:extLst>
            </p:cNvPr>
            <p:cNvGrpSpPr/>
            <p:nvPr/>
          </p:nvGrpSpPr>
          <p:grpSpPr>
            <a:xfrm>
              <a:off x="10332131" y="5962226"/>
              <a:ext cx="565327" cy="565325"/>
              <a:chOff x="-1261824" y="7516599"/>
              <a:chExt cx="694020" cy="694018"/>
            </a:xfrm>
          </p:grpSpPr>
          <p:pic>
            <p:nvPicPr>
              <p:cNvPr id="332" name="Graphic 331" descr="Monitor">
                <a:extLst>
                  <a:ext uri="{FF2B5EF4-FFF2-40B4-BE49-F238E27FC236}">
                    <a16:creationId xmlns:a16="http://schemas.microsoft.com/office/drawing/2014/main" id="{0E24B6AE-D450-42B3-B1E5-59ACDCC38D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61824" y="7516599"/>
                <a:ext cx="694020" cy="694018"/>
              </a:xfrm>
              <a:prstGeom prst="rect">
                <a:avLst/>
              </a:prstGeom>
            </p:spPr>
          </p:pic>
          <p:pic>
            <p:nvPicPr>
              <p:cNvPr id="333" name="Graphic 332">
                <a:extLst>
                  <a:ext uri="{FF2B5EF4-FFF2-40B4-BE49-F238E27FC236}">
                    <a16:creationId xmlns:a16="http://schemas.microsoft.com/office/drawing/2014/main" id="{A0D8D648-70F7-410A-8B25-47B6AC18BEE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0271" y="7688110"/>
                <a:ext cx="234040" cy="258416"/>
              </a:xfrm>
              <a:prstGeom prst="rect">
                <a:avLst/>
              </a:prstGeom>
            </p:spPr>
          </p:pic>
        </p:grpSp>
        <p:grpSp>
          <p:nvGrpSpPr>
            <p:cNvPr id="315" name="Group 314">
              <a:extLst>
                <a:ext uri="{FF2B5EF4-FFF2-40B4-BE49-F238E27FC236}">
                  <a16:creationId xmlns:a16="http://schemas.microsoft.com/office/drawing/2014/main" id="{95E0578B-1444-4DF2-8A04-1D1FA0F401F4}"/>
                </a:ext>
              </a:extLst>
            </p:cNvPr>
            <p:cNvGrpSpPr/>
            <p:nvPr/>
          </p:nvGrpSpPr>
          <p:grpSpPr>
            <a:xfrm>
              <a:off x="10876409" y="5962226"/>
              <a:ext cx="565327" cy="565325"/>
              <a:chOff x="-593644" y="7516599"/>
              <a:chExt cx="694020" cy="694018"/>
            </a:xfrm>
          </p:grpSpPr>
          <p:pic>
            <p:nvPicPr>
              <p:cNvPr id="330" name="Graphic 329" descr="Monitor">
                <a:extLst>
                  <a:ext uri="{FF2B5EF4-FFF2-40B4-BE49-F238E27FC236}">
                    <a16:creationId xmlns:a16="http://schemas.microsoft.com/office/drawing/2014/main" id="{C091A07B-3DA5-4BE2-9408-5B9365AD65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3644" y="7516599"/>
                <a:ext cx="694020" cy="694018"/>
              </a:xfrm>
              <a:prstGeom prst="rect">
                <a:avLst/>
              </a:prstGeom>
            </p:spPr>
          </p:pic>
          <p:pic>
            <p:nvPicPr>
              <p:cNvPr id="331" name="Graphic 330">
                <a:extLst>
                  <a:ext uri="{FF2B5EF4-FFF2-40B4-BE49-F238E27FC236}">
                    <a16:creationId xmlns:a16="http://schemas.microsoft.com/office/drawing/2014/main" id="{44F15AF4-DC0A-4EF1-94E2-F85822656F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2091" y="7688110"/>
                <a:ext cx="234040" cy="258416"/>
              </a:xfrm>
              <a:prstGeom prst="rect">
                <a:avLst/>
              </a:prstGeom>
            </p:spPr>
          </p:pic>
        </p:grpSp>
        <p:grpSp>
          <p:nvGrpSpPr>
            <p:cNvPr id="316" name="Group 315">
              <a:extLst>
                <a:ext uri="{FF2B5EF4-FFF2-40B4-BE49-F238E27FC236}">
                  <a16:creationId xmlns:a16="http://schemas.microsoft.com/office/drawing/2014/main" id="{46DA17EB-9FE5-4FA1-B2E1-72F9E2D8179A}"/>
                </a:ext>
              </a:extLst>
            </p:cNvPr>
            <p:cNvGrpSpPr/>
            <p:nvPr/>
          </p:nvGrpSpPr>
          <p:grpSpPr>
            <a:xfrm>
              <a:off x="10604270" y="5514679"/>
              <a:ext cx="565327" cy="569063"/>
              <a:chOff x="-930682" y="6967171"/>
              <a:chExt cx="694020" cy="694018"/>
            </a:xfrm>
          </p:grpSpPr>
          <p:pic>
            <p:nvPicPr>
              <p:cNvPr id="328" name="Graphic 327" descr="Monitor">
                <a:extLst>
                  <a:ext uri="{FF2B5EF4-FFF2-40B4-BE49-F238E27FC236}">
                    <a16:creationId xmlns:a16="http://schemas.microsoft.com/office/drawing/2014/main" id="{C9C7E988-8013-4535-A76C-C85887093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0682" y="6967171"/>
                <a:ext cx="694020" cy="694018"/>
              </a:xfrm>
              <a:prstGeom prst="rect">
                <a:avLst/>
              </a:prstGeom>
            </p:spPr>
          </p:pic>
          <p:pic>
            <p:nvPicPr>
              <p:cNvPr id="329" name="Graphic 328">
                <a:extLst>
                  <a:ext uri="{FF2B5EF4-FFF2-40B4-BE49-F238E27FC236}">
                    <a16:creationId xmlns:a16="http://schemas.microsoft.com/office/drawing/2014/main" id="{EE51FA5C-61F1-49C0-AC13-DC3CED8C28E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9129" y="7138682"/>
                <a:ext cx="234040" cy="258416"/>
              </a:xfrm>
              <a:prstGeom prst="rect">
                <a:avLst/>
              </a:prstGeom>
            </p:spPr>
          </p:pic>
        </p:grpSp>
      </p:grpSp>
      <p:pic>
        <p:nvPicPr>
          <p:cNvPr id="675866" name="Picture 675865" descr="A close up of a sign&#10;&#10;Description automatically generated">
            <a:extLst>
              <a:ext uri="{FF2B5EF4-FFF2-40B4-BE49-F238E27FC236}">
                <a16:creationId xmlns:a16="http://schemas.microsoft.com/office/drawing/2014/main" id="{95121009-70F3-4A95-A600-5AF082CCDE3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79856" y="5058807"/>
            <a:ext cx="1858349" cy="554649"/>
          </a:xfrm>
          <a:prstGeom prst="rect">
            <a:avLst/>
          </a:prstGeom>
        </p:spPr>
      </p:pic>
      <p:grpSp>
        <p:nvGrpSpPr>
          <p:cNvPr id="283" name="Graphic 276">
            <a:extLst>
              <a:ext uri="{FF2B5EF4-FFF2-40B4-BE49-F238E27FC236}">
                <a16:creationId xmlns:a16="http://schemas.microsoft.com/office/drawing/2014/main" id="{4C676782-0AB8-41F7-9CBF-70BC5F8A1C1E}"/>
              </a:ext>
            </a:extLst>
          </p:cNvPr>
          <p:cNvGrpSpPr/>
          <p:nvPr/>
        </p:nvGrpSpPr>
        <p:grpSpPr>
          <a:xfrm>
            <a:off x="4183792" y="2502386"/>
            <a:ext cx="496158" cy="252654"/>
            <a:chOff x="3463925" y="7276909"/>
            <a:chExt cx="283940" cy="144589"/>
          </a:xfrm>
          <a:solidFill>
            <a:schemeClr val="tx1"/>
          </a:solidFill>
        </p:grpSpPr>
        <p:sp>
          <p:nvSpPr>
            <p:cNvPr id="284" name="Freeform: Shape 283">
              <a:extLst>
                <a:ext uri="{FF2B5EF4-FFF2-40B4-BE49-F238E27FC236}">
                  <a16:creationId xmlns:a16="http://schemas.microsoft.com/office/drawing/2014/main" id="{1A46D2A0-1AEC-40C6-9E61-231AD4D256D2}"/>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CF68A357-BF1B-4995-86B9-93A1F7D9EAA6}"/>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4CE97FD6-8593-4470-AD2D-5C8EA2D59BFD}"/>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7" name="Group 296">
            <a:extLst>
              <a:ext uri="{FF2B5EF4-FFF2-40B4-BE49-F238E27FC236}">
                <a16:creationId xmlns:a16="http://schemas.microsoft.com/office/drawing/2014/main" id="{7E075A0E-7E67-4C5E-AD9A-E8C5D12E54AA}"/>
              </a:ext>
            </a:extLst>
          </p:cNvPr>
          <p:cNvGrpSpPr/>
          <p:nvPr/>
        </p:nvGrpSpPr>
        <p:grpSpPr>
          <a:xfrm>
            <a:off x="3833971" y="2798914"/>
            <a:ext cx="1195800" cy="916239"/>
            <a:chOff x="3833971" y="2798914"/>
            <a:chExt cx="1195800" cy="916239"/>
          </a:xfrm>
        </p:grpSpPr>
        <p:grpSp>
          <p:nvGrpSpPr>
            <p:cNvPr id="1051" name="Graphic 1030">
              <a:extLst>
                <a:ext uri="{FF2B5EF4-FFF2-40B4-BE49-F238E27FC236}">
                  <a16:creationId xmlns:a16="http://schemas.microsoft.com/office/drawing/2014/main" id="{5D9E608E-66AA-47D4-AD76-583E84423704}"/>
                </a:ext>
              </a:extLst>
            </p:cNvPr>
            <p:cNvGrpSpPr/>
            <p:nvPr/>
          </p:nvGrpSpPr>
          <p:grpSpPr>
            <a:xfrm>
              <a:off x="3833971" y="2798914"/>
              <a:ext cx="566201" cy="697168"/>
              <a:chOff x="3896270" y="2690723"/>
              <a:chExt cx="506031" cy="623080"/>
            </a:xfrm>
          </p:grpSpPr>
          <p:sp>
            <p:nvSpPr>
              <p:cNvPr id="1052" name="Freeform: Shape 1051">
                <a:extLst>
                  <a:ext uri="{FF2B5EF4-FFF2-40B4-BE49-F238E27FC236}">
                    <a16:creationId xmlns:a16="http://schemas.microsoft.com/office/drawing/2014/main" id="{FEB02EFB-75BC-4285-9671-9D5603598F94}"/>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3" name="Freeform: Shape 1052">
                <a:extLst>
                  <a:ext uri="{FF2B5EF4-FFF2-40B4-BE49-F238E27FC236}">
                    <a16:creationId xmlns:a16="http://schemas.microsoft.com/office/drawing/2014/main" id="{CAA6DEB7-63EB-4DB6-AD1F-B9F7844B4E12}"/>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4" name="Freeform: Shape 1053">
                <a:extLst>
                  <a:ext uri="{FF2B5EF4-FFF2-40B4-BE49-F238E27FC236}">
                    <a16:creationId xmlns:a16="http://schemas.microsoft.com/office/drawing/2014/main" id="{829B89D8-FFDE-4537-BCAF-18C4BBE6741A}"/>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5" name="Freeform: Shape 1054">
                <a:extLst>
                  <a:ext uri="{FF2B5EF4-FFF2-40B4-BE49-F238E27FC236}">
                    <a16:creationId xmlns:a16="http://schemas.microsoft.com/office/drawing/2014/main" id="{471E39DF-70DE-48C6-B60C-59CB0A9D1A14}"/>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7D188F2F-5EBE-4DC4-8F37-95281F2861D0}"/>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2C9DA503-23B7-4E19-9AA5-7FE46FC0DE36}"/>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0" name="Graphic 365">
              <a:extLst>
                <a:ext uri="{FF2B5EF4-FFF2-40B4-BE49-F238E27FC236}">
                  <a16:creationId xmlns:a16="http://schemas.microsoft.com/office/drawing/2014/main" id="{770BD6DA-F401-4EB5-B212-A08DDB6063A0}"/>
                </a:ext>
              </a:extLst>
            </p:cNvPr>
            <p:cNvGrpSpPr/>
            <p:nvPr/>
          </p:nvGrpSpPr>
          <p:grpSpPr>
            <a:xfrm>
              <a:off x="4463570" y="2798914"/>
              <a:ext cx="566201" cy="697168"/>
              <a:chOff x="4458961" y="2690723"/>
              <a:chExt cx="506031" cy="623080"/>
            </a:xfrm>
          </p:grpSpPr>
          <p:sp>
            <p:nvSpPr>
              <p:cNvPr id="291" name="Freeform: Shape 290">
                <a:extLst>
                  <a:ext uri="{FF2B5EF4-FFF2-40B4-BE49-F238E27FC236}">
                    <a16:creationId xmlns:a16="http://schemas.microsoft.com/office/drawing/2014/main" id="{898F65F3-7E97-470C-8CC3-5B13E3DD8EED}"/>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7CA2C752-9343-4BFB-9CB1-B2F3B5F7D7FB}"/>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959C59F9-B4AE-4547-AFAD-B86075D2CF9A}"/>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47E5A114-4E29-4D25-89D5-8A1E73D3CC6E}"/>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44FD9410-C95E-4486-9668-023F9531122D}"/>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99FF7F93-FC88-4754-B9AE-037880C71F75}"/>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44" name="Graphic 366">
              <a:extLst>
                <a:ext uri="{FF2B5EF4-FFF2-40B4-BE49-F238E27FC236}">
                  <a16:creationId xmlns:a16="http://schemas.microsoft.com/office/drawing/2014/main" id="{8F4CBA52-202C-4942-928D-21162505E790}"/>
                </a:ext>
              </a:extLst>
            </p:cNvPr>
            <p:cNvGrpSpPr/>
            <p:nvPr/>
          </p:nvGrpSpPr>
          <p:grpSpPr>
            <a:xfrm>
              <a:off x="4148770" y="3017985"/>
              <a:ext cx="566201" cy="697168"/>
              <a:chOff x="4177615" y="2886513"/>
              <a:chExt cx="506031" cy="623080"/>
            </a:xfrm>
          </p:grpSpPr>
          <p:sp>
            <p:nvSpPr>
              <p:cNvPr id="1045" name="Freeform: Shape 1044">
                <a:extLst>
                  <a:ext uri="{FF2B5EF4-FFF2-40B4-BE49-F238E27FC236}">
                    <a16:creationId xmlns:a16="http://schemas.microsoft.com/office/drawing/2014/main" id="{8A0C1BC7-EBFC-49FF-9FA5-FFEA102A817D}"/>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6" name="Freeform: Shape 1045">
                <a:extLst>
                  <a:ext uri="{FF2B5EF4-FFF2-40B4-BE49-F238E27FC236}">
                    <a16:creationId xmlns:a16="http://schemas.microsoft.com/office/drawing/2014/main" id="{02FE40AF-E23A-4823-A20A-CE244DD6B706}"/>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7" name="Freeform: Shape 1046">
                <a:extLst>
                  <a:ext uri="{FF2B5EF4-FFF2-40B4-BE49-F238E27FC236}">
                    <a16:creationId xmlns:a16="http://schemas.microsoft.com/office/drawing/2014/main" id="{60446B3E-F01C-4B53-911E-FEBB4F9023A5}"/>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8" name="Freeform: Shape 1047">
                <a:extLst>
                  <a:ext uri="{FF2B5EF4-FFF2-40B4-BE49-F238E27FC236}">
                    <a16:creationId xmlns:a16="http://schemas.microsoft.com/office/drawing/2014/main" id="{E1A9B7DF-D304-4B02-83B8-86F73918267D}"/>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9" name="Freeform: Shape 1048">
                <a:extLst>
                  <a:ext uri="{FF2B5EF4-FFF2-40B4-BE49-F238E27FC236}">
                    <a16:creationId xmlns:a16="http://schemas.microsoft.com/office/drawing/2014/main" id="{FDC8C0B9-4C18-4583-AB87-F83517514F36}"/>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0" name="Freeform: Shape 1049">
                <a:extLst>
                  <a:ext uri="{FF2B5EF4-FFF2-40B4-BE49-F238E27FC236}">
                    <a16:creationId xmlns:a16="http://schemas.microsoft.com/office/drawing/2014/main" id="{8E9C9E03-02AE-41D4-A896-83B3C8D1A510}"/>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036" name="Graphic 1035" descr="Server">
            <a:extLst>
              <a:ext uri="{FF2B5EF4-FFF2-40B4-BE49-F238E27FC236}">
                <a16:creationId xmlns:a16="http://schemas.microsoft.com/office/drawing/2014/main" id="{DE2C5C6E-E693-4886-9406-95A68C5026E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7988" y="2643585"/>
            <a:ext cx="762207" cy="762207"/>
          </a:xfrm>
          <a:prstGeom prst="rect">
            <a:avLst/>
          </a:prstGeom>
        </p:spPr>
      </p:pic>
      <p:pic>
        <p:nvPicPr>
          <p:cNvPr id="1037" name="Graphic 1036" descr="Monitor">
            <a:extLst>
              <a:ext uri="{FF2B5EF4-FFF2-40B4-BE49-F238E27FC236}">
                <a16:creationId xmlns:a16="http://schemas.microsoft.com/office/drawing/2014/main" id="{4571AB41-3D5B-4BD0-A085-90D54FC201D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69452" y="2465852"/>
            <a:ext cx="1227132" cy="1227128"/>
          </a:xfrm>
          <a:prstGeom prst="rect">
            <a:avLst/>
          </a:prstGeom>
        </p:spPr>
      </p:pic>
      <p:grpSp>
        <p:nvGrpSpPr>
          <p:cNvPr id="1039" name="Graphic 1037">
            <a:extLst>
              <a:ext uri="{FF2B5EF4-FFF2-40B4-BE49-F238E27FC236}">
                <a16:creationId xmlns:a16="http://schemas.microsoft.com/office/drawing/2014/main" id="{DBAA022B-50AB-4DB0-84C2-8780CBEA61FE}"/>
              </a:ext>
            </a:extLst>
          </p:cNvPr>
          <p:cNvGrpSpPr/>
          <p:nvPr/>
        </p:nvGrpSpPr>
        <p:grpSpPr>
          <a:xfrm>
            <a:off x="1857647" y="2798606"/>
            <a:ext cx="409616" cy="410249"/>
            <a:chOff x="7564432" y="4899643"/>
            <a:chExt cx="1955769" cy="1958789"/>
          </a:xfrm>
          <a:solidFill>
            <a:schemeClr val="tx2"/>
          </a:solidFill>
        </p:grpSpPr>
        <p:sp>
          <p:nvSpPr>
            <p:cNvPr id="1040" name="Freeform: Shape 1039">
              <a:extLst>
                <a:ext uri="{FF2B5EF4-FFF2-40B4-BE49-F238E27FC236}">
                  <a16:creationId xmlns:a16="http://schemas.microsoft.com/office/drawing/2014/main" id="{AE28C2CF-FDC8-4DB3-9599-443BD584F840}"/>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1" name="Freeform: Shape 1040">
              <a:extLst>
                <a:ext uri="{FF2B5EF4-FFF2-40B4-BE49-F238E27FC236}">
                  <a16:creationId xmlns:a16="http://schemas.microsoft.com/office/drawing/2014/main" id="{BE769EB0-D6B1-4BBB-B338-FB3F15F1E2F0}"/>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2" name="Freeform: Shape 1041">
              <a:extLst>
                <a:ext uri="{FF2B5EF4-FFF2-40B4-BE49-F238E27FC236}">
                  <a16:creationId xmlns:a16="http://schemas.microsoft.com/office/drawing/2014/main" id="{1B3188E4-86C7-4482-AFB0-6C4D4D654DB8}"/>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3" name="Freeform: Shape 1042">
              <a:extLst>
                <a:ext uri="{FF2B5EF4-FFF2-40B4-BE49-F238E27FC236}">
                  <a16:creationId xmlns:a16="http://schemas.microsoft.com/office/drawing/2014/main" id="{23EEB675-EAC5-4291-819C-3D58D11CD07D}"/>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0" name="Group 309">
            <a:extLst>
              <a:ext uri="{FF2B5EF4-FFF2-40B4-BE49-F238E27FC236}">
                <a16:creationId xmlns:a16="http://schemas.microsoft.com/office/drawing/2014/main" id="{D3637FFD-8111-4746-8605-38C5688A4786}"/>
              </a:ext>
            </a:extLst>
          </p:cNvPr>
          <p:cNvGrpSpPr/>
          <p:nvPr/>
        </p:nvGrpSpPr>
        <p:grpSpPr>
          <a:xfrm>
            <a:off x="1256283" y="4956888"/>
            <a:ext cx="1219200" cy="914400"/>
            <a:chOff x="1243371" y="4682307"/>
            <a:chExt cx="1219200" cy="914400"/>
          </a:xfrm>
        </p:grpSpPr>
        <p:sp>
          <p:nvSpPr>
            <p:cNvPr id="299" name="Freeform: Shape 298">
              <a:extLst>
                <a:ext uri="{FF2B5EF4-FFF2-40B4-BE49-F238E27FC236}">
                  <a16:creationId xmlns:a16="http://schemas.microsoft.com/office/drawing/2014/main" id="{AD42085B-7111-4BED-9B7F-A0E2C9D630E8}"/>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Shape 299">
              <a:extLst>
                <a:ext uri="{FF2B5EF4-FFF2-40B4-BE49-F238E27FC236}">
                  <a16:creationId xmlns:a16="http://schemas.microsoft.com/office/drawing/2014/main" id="{40626486-3331-41E0-88EE-FCD741C3CC96}"/>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9AC2FF91-BC6D-4835-9DBE-D86EB6E8088C}"/>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532ABB64-BEF2-4864-A2F7-B247CA93B806}"/>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EBA741EE-898F-4B71-80D4-511C53A9B2B1}"/>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EBBF1A82-2BDE-45ED-BCE3-E601D20C28A2}"/>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BB758783-F679-48F1-92E3-66FE8794B4E6}"/>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C1A461EE-1A30-4B0A-8F35-FEC49D4AC8C5}"/>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4D54AFD6-A8C6-44E9-94F5-E326310B1053}"/>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724F4639-BE6B-4F15-B9A7-670EE0F77C9A}"/>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701CC79A-1E5A-4F3E-A876-5A667FC8737A}"/>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93CCD91B-5B0B-4D9E-8B59-522B65B8B0AA}"/>
              </a:ext>
            </a:extLst>
          </p:cNvPr>
          <p:cNvGrpSpPr/>
          <p:nvPr/>
        </p:nvGrpSpPr>
        <p:grpSpPr>
          <a:xfrm>
            <a:off x="2138589" y="5472673"/>
            <a:ext cx="583959" cy="583961"/>
            <a:chOff x="2053716" y="5229665"/>
            <a:chExt cx="583959" cy="583961"/>
          </a:xfrm>
        </p:grpSpPr>
        <p:sp>
          <p:nvSpPr>
            <p:cNvPr id="238" name="Oval 237">
              <a:extLst>
                <a:ext uri="{FF2B5EF4-FFF2-40B4-BE49-F238E27FC236}">
                  <a16:creationId xmlns:a16="http://schemas.microsoft.com/office/drawing/2014/main" id="{24117026-C8CD-46CD-933E-51B29759D905}"/>
                </a:ext>
              </a:extLst>
            </p:cNvPr>
            <p:cNvSpPr/>
            <p:nvPr/>
          </p:nvSpPr>
          <p:spPr bwMode="auto">
            <a:xfrm>
              <a:off x="2063157" y="5230310"/>
              <a:ext cx="557276" cy="557276"/>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60204EAC-AED2-4428-83F5-4FDC24EC8610}"/>
                </a:ext>
              </a:extLst>
            </p:cNvPr>
            <p:cNvGrpSpPr/>
            <p:nvPr/>
          </p:nvGrpSpPr>
          <p:grpSpPr>
            <a:xfrm>
              <a:off x="2053716" y="5229665"/>
              <a:ext cx="583959" cy="583961"/>
              <a:chOff x="-5010912" y="-1197864"/>
              <a:chExt cx="960120" cy="960121"/>
            </a:xfrm>
          </p:grpSpPr>
          <p:sp>
            <p:nvSpPr>
              <p:cNvPr id="216" name="Freeform: Shape 215">
                <a:extLst>
                  <a:ext uri="{FF2B5EF4-FFF2-40B4-BE49-F238E27FC236}">
                    <a16:creationId xmlns:a16="http://schemas.microsoft.com/office/drawing/2014/main" id="{456E50F5-6A16-4E79-ACA6-5706D1CD3416}"/>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DBE95DEA-C961-49BD-82ED-A736977E924C}"/>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75AB1A1A-9659-4EDA-B03F-E332C6E70E26}"/>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209">
                <a:extLst>
                  <a:ext uri="{FF2B5EF4-FFF2-40B4-BE49-F238E27FC236}">
                    <a16:creationId xmlns:a16="http://schemas.microsoft.com/office/drawing/2014/main" id="{250F30AF-9679-479B-BF1F-7010C0E76D60}"/>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EE39E7A6-BE4A-4F26-8FE7-37EC9FA050A9}"/>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Shape 205">
                <a:extLst>
                  <a:ext uri="{FF2B5EF4-FFF2-40B4-BE49-F238E27FC236}">
                    <a16:creationId xmlns:a16="http://schemas.microsoft.com/office/drawing/2014/main" id="{4491681C-7626-44B4-9D02-22405C930426}"/>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02358E2C-3645-4B08-92C7-03C27E610AC7}"/>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22184BC0-91BF-4FE4-9B9F-C4EEABD2F8D5}"/>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D6C852B0-F52D-4613-BA88-65E67851CE58}"/>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341" name="Picture 340" descr="A close up of a logo&#10;&#10;Description automatically generated">
            <a:extLst>
              <a:ext uri="{FF2B5EF4-FFF2-40B4-BE49-F238E27FC236}">
                <a16:creationId xmlns:a16="http://schemas.microsoft.com/office/drawing/2014/main" id="{A9EEB983-C0E3-4238-98BF-07BBD54BF6A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73765" y="2561196"/>
            <a:ext cx="1079197" cy="219599"/>
          </a:xfrm>
          <a:prstGeom prst="rect">
            <a:avLst/>
          </a:prstGeom>
        </p:spPr>
      </p:pic>
      <p:pic>
        <p:nvPicPr>
          <p:cNvPr id="343" name="Picture 342" descr="A close up of a logo&#10;&#10;Description automatically generated">
            <a:extLst>
              <a:ext uri="{FF2B5EF4-FFF2-40B4-BE49-F238E27FC236}">
                <a16:creationId xmlns:a16="http://schemas.microsoft.com/office/drawing/2014/main" id="{FE42CD7D-AD1C-4F11-B3E2-F1B9283E9D0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43208" y="2670996"/>
            <a:ext cx="892984" cy="730019"/>
          </a:xfrm>
          <a:prstGeom prst="rect">
            <a:avLst/>
          </a:prstGeom>
        </p:spPr>
      </p:pic>
      <p:pic>
        <p:nvPicPr>
          <p:cNvPr id="345" name="Picture 344" descr="A picture containing dark, night, room, drawing&#10;&#10;Description automatically generated">
            <a:extLst>
              <a:ext uri="{FF2B5EF4-FFF2-40B4-BE49-F238E27FC236}">
                <a16:creationId xmlns:a16="http://schemas.microsoft.com/office/drawing/2014/main" id="{F03CA5F3-8A97-4EED-9CA8-9D900C4C2AA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83672" y="3160839"/>
            <a:ext cx="597595" cy="616519"/>
          </a:xfrm>
          <a:prstGeom prst="rect">
            <a:avLst/>
          </a:prstGeom>
        </p:spPr>
      </p:pic>
    </p:spTree>
    <p:extLst>
      <p:ext uri="{BB962C8B-B14F-4D97-AF65-F5344CB8AC3E}">
        <p14:creationId xmlns:p14="http://schemas.microsoft.com/office/powerpoint/2010/main" val="108587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par>
                                <p:cTn id="11" presetID="10" presetClass="entr" presetSubtype="0" fill="hold" nodeType="withEffect">
                                  <p:stCondLst>
                                    <p:cond delay="0"/>
                                  </p:stCondLst>
                                  <p:childTnLst>
                                    <p:set>
                                      <p:cBhvr>
                                        <p:cTn id="12" dur="1" fill="hold">
                                          <p:stCondLst>
                                            <p:cond delay="0"/>
                                          </p:stCondLst>
                                        </p:cTn>
                                        <p:tgtEl>
                                          <p:spTgt spid="1037"/>
                                        </p:tgtEl>
                                        <p:attrNameLst>
                                          <p:attrName>style.visibility</p:attrName>
                                        </p:attrNameLst>
                                      </p:cBhvr>
                                      <p:to>
                                        <p:strVal val="visible"/>
                                      </p:to>
                                    </p:set>
                                    <p:animEffect transition="in" filter="fade">
                                      <p:cBhvr>
                                        <p:cTn id="13" dur="500"/>
                                        <p:tgtEl>
                                          <p:spTgt spid="1037"/>
                                        </p:tgtEl>
                                      </p:cBhvr>
                                    </p:animEffect>
                                  </p:childTnLst>
                                </p:cTn>
                              </p:par>
                              <p:par>
                                <p:cTn id="14" presetID="10" presetClass="entr" presetSubtype="0" fill="hold" nodeType="withEffect">
                                  <p:stCondLst>
                                    <p:cond delay="0"/>
                                  </p:stCondLst>
                                  <p:childTnLst>
                                    <p:set>
                                      <p:cBhvr>
                                        <p:cTn id="15" dur="1" fill="hold">
                                          <p:stCondLst>
                                            <p:cond delay="0"/>
                                          </p:stCondLst>
                                        </p:cTn>
                                        <p:tgtEl>
                                          <p:spTgt spid="1039"/>
                                        </p:tgtEl>
                                        <p:attrNameLst>
                                          <p:attrName>style.visibility</p:attrName>
                                        </p:attrNameLst>
                                      </p:cBhvr>
                                      <p:to>
                                        <p:strVal val="visible"/>
                                      </p:to>
                                    </p:set>
                                    <p:animEffect transition="in" filter="fade">
                                      <p:cBhvr>
                                        <p:cTn id="16" dur="500"/>
                                        <p:tgtEl>
                                          <p:spTgt spid="103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nodeType="withEffect">
                                  <p:stCondLst>
                                    <p:cond delay="0"/>
                                  </p:stCondLst>
                                  <p:childTnLst>
                                    <p:set>
                                      <p:cBhvr>
                                        <p:cTn id="22" dur="1" fill="hold">
                                          <p:stCondLst>
                                            <p:cond delay="0"/>
                                          </p:stCondLst>
                                        </p:cTn>
                                        <p:tgtEl>
                                          <p:spTgt spid="283"/>
                                        </p:tgtEl>
                                        <p:attrNameLst>
                                          <p:attrName>style.visibility</p:attrName>
                                        </p:attrNameLst>
                                      </p:cBhvr>
                                      <p:to>
                                        <p:strVal val="visible"/>
                                      </p:to>
                                    </p:set>
                                    <p:animEffect transition="in" filter="fade">
                                      <p:cBhvr>
                                        <p:cTn id="23" dur="500"/>
                                        <p:tgtEl>
                                          <p:spTgt spid="283"/>
                                        </p:tgtEl>
                                      </p:cBhvr>
                                    </p:animEffect>
                                  </p:childTnLst>
                                </p:cTn>
                              </p:par>
                              <p:par>
                                <p:cTn id="24" presetID="10" presetClass="entr" presetSubtype="0" fill="hold" nodeType="withEffect">
                                  <p:stCondLst>
                                    <p:cond delay="0"/>
                                  </p:stCondLst>
                                  <p:childTnLst>
                                    <p:set>
                                      <p:cBhvr>
                                        <p:cTn id="25" dur="1" fill="hold">
                                          <p:stCondLst>
                                            <p:cond delay="0"/>
                                          </p:stCondLst>
                                        </p:cTn>
                                        <p:tgtEl>
                                          <p:spTgt spid="297"/>
                                        </p:tgtEl>
                                        <p:attrNameLst>
                                          <p:attrName>style.visibility</p:attrName>
                                        </p:attrNameLst>
                                      </p:cBhvr>
                                      <p:to>
                                        <p:strVal val="visible"/>
                                      </p:to>
                                    </p:set>
                                    <p:animEffect transition="in" filter="fade">
                                      <p:cBhvr>
                                        <p:cTn id="26" dur="500"/>
                                        <p:tgtEl>
                                          <p:spTgt spid="29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341"/>
                                        </p:tgtEl>
                                        <p:attrNameLst>
                                          <p:attrName>style.visibility</p:attrName>
                                        </p:attrNameLst>
                                      </p:cBhvr>
                                      <p:to>
                                        <p:strVal val="visible"/>
                                      </p:to>
                                    </p:set>
                                    <p:animEffect transition="in" filter="fade">
                                      <p:cBhvr>
                                        <p:cTn id="36" dur="500"/>
                                        <p:tgtEl>
                                          <p:spTgt spid="341"/>
                                        </p:tgtEl>
                                      </p:cBhvr>
                                    </p:animEffect>
                                  </p:childTnLst>
                                </p:cTn>
                              </p:par>
                              <p:par>
                                <p:cTn id="37" presetID="10" presetClass="entr" presetSubtype="0" fill="hold" nodeType="withEffect">
                                  <p:stCondLst>
                                    <p:cond delay="0"/>
                                  </p:stCondLst>
                                  <p:childTnLst>
                                    <p:set>
                                      <p:cBhvr>
                                        <p:cTn id="38" dur="1" fill="hold">
                                          <p:stCondLst>
                                            <p:cond delay="0"/>
                                          </p:stCondLst>
                                        </p:cTn>
                                        <p:tgtEl>
                                          <p:spTgt spid="343"/>
                                        </p:tgtEl>
                                        <p:attrNameLst>
                                          <p:attrName>style.visibility</p:attrName>
                                        </p:attrNameLst>
                                      </p:cBhvr>
                                      <p:to>
                                        <p:strVal val="visible"/>
                                      </p:to>
                                    </p:set>
                                    <p:animEffect transition="in" filter="fade">
                                      <p:cBhvr>
                                        <p:cTn id="39" dur="500"/>
                                        <p:tgtEl>
                                          <p:spTgt spid="343"/>
                                        </p:tgtEl>
                                      </p:cBhvr>
                                    </p:animEffect>
                                  </p:childTnLst>
                                </p:cTn>
                              </p:par>
                              <p:par>
                                <p:cTn id="40" presetID="10" presetClass="entr" presetSubtype="0" fill="hold" nodeType="with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fade">
                                      <p:cBhvr>
                                        <p:cTn id="42" dur="500"/>
                                        <p:tgtEl>
                                          <p:spTgt spid="345"/>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675842"/>
                                        </p:tgtEl>
                                        <p:attrNameLst>
                                          <p:attrName>style.visibility</p:attrName>
                                        </p:attrNameLst>
                                      </p:cBhvr>
                                      <p:to>
                                        <p:strVal val="visible"/>
                                      </p:to>
                                    </p:set>
                                    <p:animEffect transition="in" filter="fade">
                                      <p:cBhvr>
                                        <p:cTn id="49" dur="500"/>
                                        <p:tgtEl>
                                          <p:spTgt spid="6758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75848"/>
                                        </p:tgtEl>
                                        <p:attrNameLst>
                                          <p:attrName>style.visibility</p:attrName>
                                        </p:attrNameLst>
                                      </p:cBhvr>
                                      <p:to>
                                        <p:strVal val="visible"/>
                                      </p:to>
                                    </p:set>
                                    <p:animEffect transition="in" filter="fade">
                                      <p:cBhvr>
                                        <p:cTn id="52" dur="500"/>
                                        <p:tgtEl>
                                          <p:spTgt spid="6758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75849"/>
                                        </p:tgtEl>
                                        <p:attrNameLst>
                                          <p:attrName>style.visibility</p:attrName>
                                        </p:attrNameLst>
                                      </p:cBhvr>
                                      <p:to>
                                        <p:strVal val="visible"/>
                                      </p:to>
                                    </p:set>
                                    <p:animEffect transition="in" filter="fade">
                                      <p:cBhvr>
                                        <p:cTn id="55" dur="500"/>
                                        <p:tgtEl>
                                          <p:spTgt spid="675849"/>
                                        </p:tgtEl>
                                      </p:cBhvr>
                                    </p:animEffect>
                                  </p:childTnLst>
                                </p:cTn>
                              </p:par>
                              <p:par>
                                <p:cTn id="56" presetID="10" presetClass="entr" presetSubtype="0" fill="hold" nodeType="withEffect">
                                  <p:stCondLst>
                                    <p:cond delay="0"/>
                                  </p:stCondLst>
                                  <p:childTnLst>
                                    <p:set>
                                      <p:cBhvr>
                                        <p:cTn id="57" dur="1" fill="hold">
                                          <p:stCondLst>
                                            <p:cond delay="0"/>
                                          </p:stCondLst>
                                        </p:cTn>
                                        <p:tgtEl>
                                          <p:spTgt spid="675850"/>
                                        </p:tgtEl>
                                        <p:attrNameLst>
                                          <p:attrName>style.visibility</p:attrName>
                                        </p:attrNameLst>
                                      </p:cBhvr>
                                      <p:to>
                                        <p:strVal val="visible"/>
                                      </p:to>
                                    </p:set>
                                    <p:animEffect transition="in" filter="fade">
                                      <p:cBhvr>
                                        <p:cTn id="58" dur="500"/>
                                        <p:tgtEl>
                                          <p:spTgt spid="6758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75853"/>
                                        </p:tgtEl>
                                        <p:attrNameLst>
                                          <p:attrName>style.visibility</p:attrName>
                                        </p:attrNameLst>
                                      </p:cBhvr>
                                      <p:to>
                                        <p:strVal val="visible"/>
                                      </p:to>
                                    </p:set>
                                    <p:animEffect transition="in" filter="fade">
                                      <p:cBhvr>
                                        <p:cTn id="61" dur="500"/>
                                        <p:tgtEl>
                                          <p:spTgt spid="6758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75854"/>
                                        </p:tgtEl>
                                        <p:attrNameLst>
                                          <p:attrName>style.visibility</p:attrName>
                                        </p:attrNameLst>
                                      </p:cBhvr>
                                      <p:to>
                                        <p:strVal val="visible"/>
                                      </p:to>
                                    </p:set>
                                    <p:animEffect transition="in" filter="fade">
                                      <p:cBhvr>
                                        <p:cTn id="64" dur="500"/>
                                        <p:tgtEl>
                                          <p:spTgt spid="6758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75855"/>
                                        </p:tgtEl>
                                        <p:attrNameLst>
                                          <p:attrName>style.visibility</p:attrName>
                                        </p:attrNameLst>
                                      </p:cBhvr>
                                      <p:to>
                                        <p:strVal val="visible"/>
                                      </p:to>
                                    </p:set>
                                    <p:animEffect transition="in" filter="fade">
                                      <p:cBhvr>
                                        <p:cTn id="67" dur="500"/>
                                        <p:tgtEl>
                                          <p:spTgt spid="675855"/>
                                        </p:tgtEl>
                                      </p:cBhvr>
                                    </p:animEffect>
                                  </p:childTnLst>
                                </p:cTn>
                              </p:par>
                              <p:par>
                                <p:cTn id="68" presetID="10" presetClass="entr" presetSubtype="0" fill="hold" nodeType="withEffect">
                                  <p:stCondLst>
                                    <p:cond delay="0"/>
                                  </p:stCondLst>
                                  <p:childTnLst>
                                    <p:set>
                                      <p:cBhvr>
                                        <p:cTn id="69" dur="1" fill="hold">
                                          <p:stCondLst>
                                            <p:cond delay="0"/>
                                          </p:stCondLst>
                                        </p:cTn>
                                        <p:tgtEl>
                                          <p:spTgt spid="675862"/>
                                        </p:tgtEl>
                                        <p:attrNameLst>
                                          <p:attrName>style.visibility</p:attrName>
                                        </p:attrNameLst>
                                      </p:cBhvr>
                                      <p:to>
                                        <p:strVal val="visible"/>
                                      </p:to>
                                    </p:set>
                                    <p:animEffect transition="in" filter="fade">
                                      <p:cBhvr>
                                        <p:cTn id="70" dur="500"/>
                                        <p:tgtEl>
                                          <p:spTgt spid="675862"/>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nodeType="withEffect">
                                  <p:stCondLst>
                                    <p:cond delay="0"/>
                                  </p:stCondLst>
                                  <p:childTnLst>
                                    <p:set>
                                      <p:cBhvr>
                                        <p:cTn id="76" dur="1" fill="hold">
                                          <p:stCondLst>
                                            <p:cond delay="0"/>
                                          </p:stCondLst>
                                        </p:cTn>
                                        <p:tgtEl>
                                          <p:spTgt spid="310"/>
                                        </p:tgtEl>
                                        <p:attrNameLst>
                                          <p:attrName>style.visibility</p:attrName>
                                        </p:attrNameLst>
                                      </p:cBhvr>
                                      <p:to>
                                        <p:strVal val="visible"/>
                                      </p:to>
                                    </p:set>
                                    <p:animEffect transition="in" filter="fade">
                                      <p:cBhvr>
                                        <p:cTn id="77" dur="500"/>
                                        <p:tgtEl>
                                          <p:spTgt spid="310"/>
                                        </p:tgtEl>
                                      </p:cBhvr>
                                    </p:animEffect>
                                  </p:childTnLst>
                                </p:cTn>
                              </p:par>
                              <p:par>
                                <p:cTn id="78" presetID="10" presetClass="entr" presetSubtype="0" fill="hold" nodeType="withEffect">
                                  <p:stCondLst>
                                    <p:cond delay="0"/>
                                  </p:stCondLst>
                                  <p:childTnLst>
                                    <p:set>
                                      <p:cBhvr>
                                        <p:cTn id="79" dur="1" fill="hold">
                                          <p:stCondLst>
                                            <p:cond delay="0"/>
                                          </p:stCondLst>
                                        </p:cTn>
                                        <p:tgtEl>
                                          <p:spTgt spid="311"/>
                                        </p:tgtEl>
                                        <p:attrNameLst>
                                          <p:attrName>style.visibility</p:attrName>
                                        </p:attrNameLst>
                                      </p:cBhvr>
                                      <p:to>
                                        <p:strVal val="visible"/>
                                      </p:to>
                                    </p:set>
                                    <p:animEffect transition="in" filter="fade">
                                      <p:cBhvr>
                                        <p:cTn id="80" dur="500"/>
                                        <p:tgtEl>
                                          <p:spTgt spid="311"/>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nodeType="withEffect">
                                  <p:stCondLst>
                                    <p:cond delay="0"/>
                                  </p:stCondLst>
                                  <p:childTnLst>
                                    <p:set>
                                      <p:cBhvr>
                                        <p:cTn id="86" dur="1" fill="hold">
                                          <p:stCondLst>
                                            <p:cond delay="0"/>
                                          </p:stCondLst>
                                        </p:cTn>
                                        <p:tgtEl>
                                          <p:spTgt spid="675866"/>
                                        </p:tgtEl>
                                        <p:attrNameLst>
                                          <p:attrName>style.visibility</p:attrName>
                                        </p:attrNameLst>
                                      </p:cBhvr>
                                      <p:to>
                                        <p:strVal val="visible"/>
                                      </p:to>
                                    </p:set>
                                    <p:animEffect transition="in" filter="fade">
                                      <p:cBhvr>
                                        <p:cTn id="87" dur="500"/>
                                        <p:tgtEl>
                                          <p:spTgt spid="675866"/>
                                        </p:tgtEl>
                                      </p:cBhvr>
                                    </p:animEffect>
                                  </p:childTnLst>
                                </p:cTn>
                              </p:par>
                            </p:childTnLst>
                          </p:cTn>
                        </p:par>
                        <p:par>
                          <p:cTn id="88" fill="hold">
                            <p:stCondLst>
                              <p:cond delay="3000"/>
                            </p:stCondLst>
                            <p:childTnLst>
                              <p:par>
                                <p:cTn id="89" presetID="10"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500"/>
                                        <p:tgtEl>
                                          <p:spTgt spid="56"/>
                                        </p:tgtEl>
                                      </p:cBhvr>
                                    </p:animEffect>
                                  </p:childTnLst>
                                </p:cTn>
                              </p:par>
                              <p:par>
                                <p:cTn id="92" presetID="10" presetClass="entr" presetSubtype="0" fill="hold" nodeType="withEffect">
                                  <p:stCondLst>
                                    <p:cond delay="0"/>
                                  </p:stCondLst>
                                  <p:childTnLst>
                                    <p:set>
                                      <p:cBhvr>
                                        <p:cTn id="93" dur="1" fill="hold">
                                          <p:stCondLst>
                                            <p:cond delay="0"/>
                                          </p:stCondLst>
                                        </p:cTn>
                                        <p:tgtEl>
                                          <p:spTgt spid="276"/>
                                        </p:tgtEl>
                                        <p:attrNameLst>
                                          <p:attrName>style.visibility</p:attrName>
                                        </p:attrNameLst>
                                      </p:cBhvr>
                                      <p:to>
                                        <p:strVal val="visible"/>
                                      </p:to>
                                    </p:set>
                                    <p:animEffect transition="in" filter="fade">
                                      <p:cBhvr>
                                        <p:cTn id="94" dur="500"/>
                                        <p:tgtEl>
                                          <p:spTgt spid="276"/>
                                        </p:tgtEl>
                                      </p:cBhvr>
                                    </p:animEffect>
                                  </p:childTnLst>
                                </p:cTn>
                              </p:par>
                            </p:childTnLst>
                          </p:cTn>
                        </p:par>
                        <p:par>
                          <p:cTn id="95" fill="hold">
                            <p:stCondLst>
                              <p:cond delay="3500"/>
                            </p:stCondLst>
                            <p:childTnLst>
                              <p:par>
                                <p:cTn id="96" presetID="10" presetClass="entr" presetSubtype="0" fill="hold" grpId="0"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6"/>
                                        </p:tgtEl>
                                        <p:attrNameLst>
                                          <p:attrName>style.visibility</p:attrName>
                                        </p:attrNameLst>
                                      </p:cBhvr>
                                      <p:to>
                                        <p:strVal val="visible"/>
                                      </p:to>
                                    </p:set>
                                    <p:animEffect transition="in" filter="fade">
                                      <p:cBhvr>
                                        <p:cTn id="101" dur="500"/>
                                        <p:tgtEl>
                                          <p:spTgt spid="236"/>
                                        </p:tgtEl>
                                      </p:cBhvr>
                                    </p:animEffect>
                                  </p:childTnLst>
                                </p:cTn>
                              </p:par>
                              <p:par>
                                <p:cTn id="102" presetID="10" presetClass="entr" presetSubtype="0" fill="hold" nodeType="withEffect">
                                  <p:stCondLst>
                                    <p:cond delay="0"/>
                                  </p:stCondLst>
                                  <p:childTnLst>
                                    <p:set>
                                      <p:cBhvr>
                                        <p:cTn id="103" dur="1" fill="hold">
                                          <p:stCondLst>
                                            <p:cond delay="0"/>
                                          </p:stCondLst>
                                        </p:cTn>
                                        <p:tgtEl>
                                          <p:spTgt spid="675864"/>
                                        </p:tgtEl>
                                        <p:attrNameLst>
                                          <p:attrName>style.visibility</p:attrName>
                                        </p:attrNameLst>
                                      </p:cBhvr>
                                      <p:to>
                                        <p:strVal val="visible"/>
                                      </p:to>
                                    </p:set>
                                    <p:animEffect transition="in" filter="fade">
                                      <p:cBhvr>
                                        <p:cTn id="104" dur="500"/>
                                        <p:tgtEl>
                                          <p:spTgt spid="675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9" grpId="0" animBg="1"/>
      <p:bldP spid="50" grpId="0" animBg="1"/>
      <p:bldP spid="51" grpId="0" animBg="1"/>
      <p:bldP spid="54" grpId="0" animBg="1"/>
      <p:bldP spid="55" grpId="0" animBg="1"/>
      <p:bldP spid="56" grpId="0" animBg="1"/>
      <p:bldP spid="57" grpId="0" animBg="1"/>
      <p:bldP spid="236" grpId="0" animBg="1"/>
      <p:bldP spid="675848" grpId="0" animBg="1"/>
      <p:bldP spid="675849" grpId="0" animBg="1"/>
      <p:bldP spid="675853" grpId="0" animBg="1"/>
      <p:bldP spid="675854" grpId="0" animBg="1"/>
      <p:bldP spid="67585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93D6D5F-F1B0-4BC2-B093-A0CD315BCC69}"/>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LOB App</a:t>
            </a:r>
          </a:p>
        </p:txBody>
      </p:sp>
      <p:sp>
        <p:nvSpPr>
          <p:cNvPr id="81" name="Rectangle 41">
            <a:extLst>
              <a:ext uri="{FF2B5EF4-FFF2-40B4-BE49-F238E27FC236}">
                <a16:creationId xmlns:a16="http://schemas.microsoft.com/office/drawing/2014/main" id="{75ABDC0D-D385-4EF0-AD92-B088285D5038}"/>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Web/App layer</a:t>
            </a:r>
          </a:p>
        </p:txBody>
      </p:sp>
      <p:sp>
        <p:nvSpPr>
          <p:cNvPr id="132" name="Rectangle 41">
            <a:extLst>
              <a:ext uri="{FF2B5EF4-FFF2-40B4-BE49-F238E27FC236}">
                <a16:creationId xmlns:a16="http://schemas.microsoft.com/office/drawing/2014/main" id="{DA1585B7-B823-4E80-9ED8-3855939BBF8F}"/>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Data layer</a:t>
            </a:r>
          </a:p>
        </p:txBody>
      </p:sp>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r>
              <a:rPr lang="en-US" dirty="0">
                <a:solidFill>
                  <a:schemeClr val="tx1"/>
                </a:solidFill>
              </a:rPr>
              <a:t>Migrating your workloads to Azure IaaS</a:t>
            </a:r>
          </a:p>
        </p:txBody>
      </p:sp>
      <p:sp>
        <p:nvSpPr>
          <p:cNvPr id="59" name="TextBox 58">
            <a:extLst>
              <a:ext uri="{FF2B5EF4-FFF2-40B4-BE49-F238E27FC236}">
                <a16:creationId xmlns:a16="http://schemas.microsoft.com/office/drawing/2014/main" id="{4A2808C3-1C04-4160-B8C3-3561A1599B44}"/>
              </a:ext>
            </a:extLst>
          </p:cNvPr>
          <p:cNvSpPr txBox="1"/>
          <p:nvPr/>
        </p:nvSpPr>
        <p:spPr>
          <a:xfrm>
            <a:off x="5319844" y="3014486"/>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Semibold"/>
                <a:ea typeface="+mn-ea"/>
                <a:cs typeface="Segoe UI" pitchFamily="34" charset="0"/>
              </a:rPr>
              <a:t>Azure Migrate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itchFamily="34" charset="0"/>
              </a:rPr>
              <a:t>Server Migration</a:t>
            </a:r>
          </a:p>
        </p:txBody>
      </p:sp>
      <p:pic>
        <p:nvPicPr>
          <p:cNvPr id="110" name="Picture 109" descr="A picture containing drawing&#10;&#10;Description automatically generated">
            <a:extLst>
              <a:ext uri="{FF2B5EF4-FFF2-40B4-BE49-F238E27FC236}">
                <a16:creationId xmlns:a16="http://schemas.microsoft.com/office/drawing/2014/main" id="{A376BE4E-5029-406B-9E75-E73B28686BB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180" t="18325" r="24455" b="12066"/>
          <a:stretch/>
        </p:blipFill>
        <p:spPr>
          <a:xfrm>
            <a:off x="527130" y="5958676"/>
            <a:ext cx="1076325" cy="317953"/>
          </a:xfrm>
          <a:prstGeom prst="rect">
            <a:avLst/>
          </a:prstGeom>
        </p:spPr>
      </p:pic>
      <p:sp>
        <p:nvSpPr>
          <p:cNvPr id="4" name="TextBox 3">
            <a:extLst>
              <a:ext uri="{FF2B5EF4-FFF2-40B4-BE49-F238E27FC236}">
                <a16:creationId xmlns:a16="http://schemas.microsoft.com/office/drawing/2014/main" id="{33336966-0A8E-44FF-B39E-D84D230FC7CA}"/>
              </a:ext>
            </a:extLst>
          </p:cNvPr>
          <p:cNvSpPr txBox="1"/>
          <p:nvPr/>
        </p:nvSpPr>
        <p:spPr>
          <a:xfrm>
            <a:off x="1868875" y="5994542"/>
            <a:ext cx="868027"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VMware</a:t>
            </a:r>
          </a:p>
        </p:txBody>
      </p:sp>
      <p:sp>
        <p:nvSpPr>
          <p:cNvPr id="8" name="TextBox 7">
            <a:extLst>
              <a:ext uri="{FF2B5EF4-FFF2-40B4-BE49-F238E27FC236}">
                <a16:creationId xmlns:a16="http://schemas.microsoft.com/office/drawing/2014/main" id="{7280BEFD-CEC3-4C78-8551-22955347DB07}"/>
              </a:ext>
            </a:extLst>
          </p:cNvPr>
          <p:cNvSpPr txBox="1"/>
          <p:nvPr/>
        </p:nvSpPr>
        <p:spPr>
          <a:xfrm>
            <a:off x="3002322" y="5994542"/>
            <a:ext cx="431077"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AWS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2C346C7-27BA-47BD-B620-0ED5EF3F8532}"/>
              </a:ext>
            </a:extLst>
          </p:cNvPr>
          <p:cNvSpPr txBox="1"/>
          <p:nvPr/>
        </p:nvSpPr>
        <p:spPr>
          <a:xfrm>
            <a:off x="3698819" y="5994542"/>
            <a:ext cx="127174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Google Cloud</a:t>
            </a:r>
          </a:p>
        </p:txBody>
      </p:sp>
      <p:pic>
        <p:nvPicPr>
          <p:cNvPr id="12" name="Picture 11" descr="A picture containing drawing&#10;&#10;Description automatically generated">
            <a:extLst>
              <a:ext uri="{FF2B5EF4-FFF2-40B4-BE49-F238E27FC236}">
                <a16:creationId xmlns:a16="http://schemas.microsoft.com/office/drawing/2014/main" id="{E6452D62-E733-4CE6-B813-62E60294B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357" y="2607957"/>
            <a:ext cx="502038" cy="502038"/>
          </a:xfrm>
          <a:prstGeom prst="rect">
            <a:avLst/>
          </a:prstGeom>
          <a:ln>
            <a:noFill/>
          </a:ln>
        </p:spPr>
      </p:pic>
      <p:pic>
        <p:nvPicPr>
          <p:cNvPr id="14" name="Graphic 13" descr="Caret Right">
            <a:extLst>
              <a:ext uri="{FF2B5EF4-FFF2-40B4-BE49-F238E27FC236}">
                <a16:creationId xmlns:a16="http://schemas.microsoft.com/office/drawing/2014/main" id="{7E98D75C-F010-4048-9651-924CBD8334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9339" y="3552447"/>
            <a:ext cx="1121494" cy="1121493"/>
          </a:xfrm>
          <a:prstGeom prst="rect">
            <a:avLst/>
          </a:prstGeom>
        </p:spPr>
      </p:pic>
      <p:sp>
        <p:nvSpPr>
          <p:cNvPr id="133" name="Rectangle 132">
            <a:extLst>
              <a:ext uri="{FF2B5EF4-FFF2-40B4-BE49-F238E27FC236}">
                <a16:creationId xmlns:a16="http://schemas.microsoft.com/office/drawing/2014/main" id="{30BEEADB-4F5D-4EC3-B005-DB5B6C630BE1}"/>
              </a:ext>
            </a:extLst>
          </p:cNvPr>
          <p:cNvSpPr/>
          <p:nvPr/>
        </p:nvSpPr>
        <p:spPr bwMode="auto">
          <a:xfrm>
            <a:off x="7352321"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LOB App</a:t>
            </a:r>
          </a:p>
        </p:txBody>
      </p:sp>
      <p:sp>
        <p:nvSpPr>
          <p:cNvPr id="134" name="Rectangle 41">
            <a:extLst>
              <a:ext uri="{FF2B5EF4-FFF2-40B4-BE49-F238E27FC236}">
                <a16:creationId xmlns:a16="http://schemas.microsoft.com/office/drawing/2014/main" id="{A6EFCA1D-94ED-4A1E-B540-033C7B9682CF}"/>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Azure IaaS</a:t>
            </a:r>
          </a:p>
        </p:txBody>
      </p:sp>
      <p:sp>
        <p:nvSpPr>
          <p:cNvPr id="135" name="Rectangle 41">
            <a:extLst>
              <a:ext uri="{FF2B5EF4-FFF2-40B4-BE49-F238E27FC236}">
                <a16:creationId xmlns:a16="http://schemas.microsoft.com/office/drawing/2014/main" id="{4F31C5C7-7071-4ED6-8905-7FC186852BAF}"/>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Azure IaaS</a:t>
            </a:r>
          </a:p>
        </p:txBody>
      </p:sp>
      <p:pic>
        <p:nvPicPr>
          <p:cNvPr id="158" name="Picture 157" descr="A picture containing drawing&#10;&#10;Description automatically generated">
            <a:extLst>
              <a:ext uri="{FF2B5EF4-FFF2-40B4-BE49-F238E27FC236}">
                <a16:creationId xmlns:a16="http://schemas.microsoft.com/office/drawing/2014/main" id="{8505A791-3836-418E-897A-8156A7078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050" y="2607957"/>
            <a:ext cx="502038" cy="502038"/>
          </a:xfrm>
          <a:prstGeom prst="rect">
            <a:avLst/>
          </a:prstGeom>
          <a:ln>
            <a:noFill/>
          </a:ln>
        </p:spPr>
      </p:pic>
      <p:grpSp>
        <p:nvGrpSpPr>
          <p:cNvPr id="111" name="Group 110">
            <a:extLst>
              <a:ext uri="{FF2B5EF4-FFF2-40B4-BE49-F238E27FC236}">
                <a16:creationId xmlns:a16="http://schemas.microsoft.com/office/drawing/2014/main" id="{CB8E9922-7375-496A-B26F-C2AFDD7EEE83}"/>
              </a:ext>
            </a:extLst>
          </p:cNvPr>
          <p:cNvGrpSpPr/>
          <p:nvPr/>
        </p:nvGrpSpPr>
        <p:grpSpPr>
          <a:xfrm>
            <a:off x="8759005" y="5927633"/>
            <a:ext cx="2122775" cy="348996"/>
            <a:chOff x="8393658" y="6449927"/>
            <a:chExt cx="2122775" cy="348996"/>
          </a:xfrm>
        </p:grpSpPr>
        <p:pic>
          <p:nvPicPr>
            <p:cNvPr id="112" name="Picture 111" descr="Microsoft Azure Logo&#10;">
              <a:extLst>
                <a:ext uri="{FF2B5EF4-FFF2-40B4-BE49-F238E27FC236}">
                  <a16:creationId xmlns:a16="http://schemas.microsoft.com/office/drawing/2014/main" id="{4039AD37-087E-426E-802B-A6EF80F74BA4}"/>
                </a:ext>
              </a:extLst>
            </p:cNvPr>
            <p:cNvPicPr>
              <a:picLocks noChangeAspect="1"/>
            </p:cNvPicPr>
            <p:nvPr/>
          </p:nvPicPr>
          <p:blipFill rotWithShape="1">
            <a:blip r:embed="rId7"/>
            <a:srcRect l="8636" t="23738" r="75972" b="29140"/>
            <a:stretch/>
          </p:blipFill>
          <p:spPr>
            <a:xfrm>
              <a:off x="8393658" y="6449927"/>
              <a:ext cx="344644" cy="348995"/>
            </a:xfrm>
            <a:prstGeom prst="rect">
              <a:avLst/>
            </a:prstGeom>
          </p:spPr>
        </p:pic>
        <p:pic>
          <p:nvPicPr>
            <p:cNvPr id="113" name="Picture 112" descr="Microsoft Azure Logo&#10;">
              <a:extLst>
                <a:ext uri="{FF2B5EF4-FFF2-40B4-BE49-F238E27FC236}">
                  <a16:creationId xmlns:a16="http://schemas.microsoft.com/office/drawing/2014/main" id="{C7460227-940A-4278-8A04-B940FC3F27A6}"/>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brightnessContrast bright="-100000"/>
                      </a14:imgEffect>
                    </a14:imgLayer>
                  </a14:imgProps>
                </a:ext>
              </a:extLst>
            </a:blip>
            <a:srcRect l="23707" t="30928" b="29139"/>
            <a:stretch/>
          </p:blipFill>
          <p:spPr>
            <a:xfrm>
              <a:off x="8808156" y="6503179"/>
              <a:ext cx="1708277" cy="295744"/>
            </a:xfrm>
            <a:prstGeom prst="rect">
              <a:avLst/>
            </a:prstGeom>
          </p:spPr>
        </p:pic>
      </p:grpSp>
      <p:grpSp>
        <p:nvGrpSpPr>
          <p:cNvPr id="161" name="Group 160">
            <a:extLst>
              <a:ext uri="{FF2B5EF4-FFF2-40B4-BE49-F238E27FC236}">
                <a16:creationId xmlns:a16="http://schemas.microsoft.com/office/drawing/2014/main" id="{6E07F332-B152-45A0-91E7-B634FFCA6907}"/>
              </a:ext>
            </a:extLst>
          </p:cNvPr>
          <p:cNvGrpSpPr/>
          <p:nvPr/>
        </p:nvGrpSpPr>
        <p:grpSpPr>
          <a:xfrm>
            <a:off x="8924132" y="4570381"/>
            <a:ext cx="759311" cy="759308"/>
            <a:chOff x="-593644" y="7516599"/>
            <a:chExt cx="694020" cy="694018"/>
          </a:xfrm>
        </p:grpSpPr>
        <p:pic>
          <p:nvPicPr>
            <p:cNvPr id="176" name="Graphic 175" descr="Monitor">
              <a:extLst>
                <a:ext uri="{FF2B5EF4-FFF2-40B4-BE49-F238E27FC236}">
                  <a16:creationId xmlns:a16="http://schemas.microsoft.com/office/drawing/2014/main" id="{F3ECB4A9-3043-4038-92BE-81EAE6C4C6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3644" y="7516599"/>
              <a:ext cx="694020" cy="694018"/>
            </a:xfrm>
            <a:prstGeom prst="rect">
              <a:avLst/>
            </a:prstGeom>
          </p:spPr>
        </p:pic>
        <p:pic>
          <p:nvPicPr>
            <p:cNvPr id="177" name="Graphic 176">
              <a:extLst>
                <a:ext uri="{FF2B5EF4-FFF2-40B4-BE49-F238E27FC236}">
                  <a16:creationId xmlns:a16="http://schemas.microsoft.com/office/drawing/2014/main" id="{C34ABEF7-082F-4EB2-B3C4-924802AAC6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2091" y="7688110"/>
              <a:ext cx="234040" cy="258416"/>
            </a:xfrm>
            <a:prstGeom prst="rect">
              <a:avLst/>
            </a:prstGeom>
          </p:spPr>
        </p:pic>
      </p:grpSp>
      <p:grpSp>
        <p:nvGrpSpPr>
          <p:cNvPr id="196" name="Group 195">
            <a:extLst>
              <a:ext uri="{FF2B5EF4-FFF2-40B4-BE49-F238E27FC236}">
                <a16:creationId xmlns:a16="http://schemas.microsoft.com/office/drawing/2014/main" id="{10EF378D-34DA-4F03-9EC5-2DEDA6B782E0}"/>
              </a:ext>
            </a:extLst>
          </p:cNvPr>
          <p:cNvGrpSpPr/>
          <p:nvPr/>
        </p:nvGrpSpPr>
        <p:grpSpPr>
          <a:xfrm>
            <a:off x="3595486" y="2856220"/>
            <a:ext cx="857492" cy="643119"/>
            <a:chOff x="1243371" y="4682307"/>
            <a:chExt cx="1219200" cy="914400"/>
          </a:xfrm>
        </p:grpSpPr>
        <p:sp>
          <p:nvSpPr>
            <p:cNvPr id="197" name="Freeform: Shape 196">
              <a:extLst>
                <a:ext uri="{FF2B5EF4-FFF2-40B4-BE49-F238E27FC236}">
                  <a16:creationId xmlns:a16="http://schemas.microsoft.com/office/drawing/2014/main" id="{06EF7888-7931-426D-AD84-4C9E7A358B82}"/>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655CFD98-32FE-41F4-BA0A-344412D46D09}"/>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8A659ADA-EB6B-40A7-B57D-1C05AD0B3FED}"/>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3B90445A-CB4A-40EC-AC2F-BE53DF296EDE}"/>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173AA779-20EA-456E-BEC6-84D1DFE1120A}"/>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B48327C3-097E-4120-A2CE-2F35E3136E84}"/>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8F4D70EA-6173-44C6-BAA9-A3B67E09F43B}"/>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C1770A88-093D-4B75-B280-20210873AA27}"/>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528501A3-C174-427B-AA32-58A9069D6CB3}"/>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4F45ECE4-95D8-4460-BB32-7517C3B76EA9}"/>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4A97BCBA-7F86-4CD4-ADC2-8FC0CE078C3A}"/>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8" name="Group 207">
            <a:extLst>
              <a:ext uri="{FF2B5EF4-FFF2-40B4-BE49-F238E27FC236}">
                <a16:creationId xmlns:a16="http://schemas.microsoft.com/office/drawing/2014/main" id="{63DDE422-BE9F-4F21-A0BC-4E7800AF4A3F}"/>
              </a:ext>
            </a:extLst>
          </p:cNvPr>
          <p:cNvGrpSpPr/>
          <p:nvPr/>
        </p:nvGrpSpPr>
        <p:grpSpPr>
          <a:xfrm>
            <a:off x="4289331" y="3273973"/>
            <a:ext cx="410712" cy="410713"/>
            <a:chOff x="2053716" y="5229665"/>
            <a:chExt cx="583959" cy="583961"/>
          </a:xfrm>
        </p:grpSpPr>
        <p:sp>
          <p:nvSpPr>
            <p:cNvPr id="209" name="Oval 208">
              <a:extLst>
                <a:ext uri="{FF2B5EF4-FFF2-40B4-BE49-F238E27FC236}">
                  <a16:creationId xmlns:a16="http://schemas.microsoft.com/office/drawing/2014/main" id="{619FAFE5-8DB8-408D-9D40-996E0D7513E7}"/>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0" name="Group 209">
              <a:extLst>
                <a:ext uri="{FF2B5EF4-FFF2-40B4-BE49-F238E27FC236}">
                  <a16:creationId xmlns:a16="http://schemas.microsoft.com/office/drawing/2014/main" id="{AB13FF83-3A2E-4FFA-933A-2F9A46FDE06E}"/>
                </a:ext>
              </a:extLst>
            </p:cNvPr>
            <p:cNvGrpSpPr/>
            <p:nvPr/>
          </p:nvGrpSpPr>
          <p:grpSpPr>
            <a:xfrm>
              <a:off x="2053716" y="5229665"/>
              <a:ext cx="583959" cy="583961"/>
              <a:chOff x="-5010912" y="-1197864"/>
              <a:chExt cx="960120" cy="960121"/>
            </a:xfrm>
          </p:grpSpPr>
          <p:sp>
            <p:nvSpPr>
              <p:cNvPr id="211" name="Freeform: Shape 210">
                <a:extLst>
                  <a:ext uri="{FF2B5EF4-FFF2-40B4-BE49-F238E27FC236}">
                    <a16:creationId xmlns:a16="http://schemas.microsoft.com/office/drawing/2014/main" id="{08F0BF24-F477-49AD-8D79-3CB726C71221}"/>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Shape 211">
                <a:extLst>
                  <a:ext uri="{FF2B5EF4-FFF2-40B4-BE49-F238E27FC236}">
                    <a16:creationId xmlns:a16="http://schemas.microsoft.com/office/drawing/2014/main" id="{53AAA30C-7510-4B72-9E2C-44463F559C1E}"/>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6B780D29-21F8-4360-A82F-938FABC7A150}"/>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Freeform: Shape 213">
                <a:extLst>
                  <a:ext uri="{FF2B5EF4-FFF2-40B4-BE49-F238E27FC236}">
                    <a16:creationId xmlns:a16="http://schemas.microsoft.com/office/drawing/2014/main" id="{A30FB940-DE3D-44C3-B574-C000275ECD99}"/>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2FA9771A-32C4-4390-9D89-628FAE5FA0CE}"/>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Freeform: Shape 215">
                <a:extLst>
                  <a:ext uri="{FF2B5EF4-FFF2-40B4-BE49-F238E27FC236}">
                    <a16:creationId xmlns:a16="http://schemas.microsoft.com/office/drawing/2014/main" id="{B9DAC052-D10A-418A-B270-650A17383E67}"/>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3F1DBFC7-15F2-4C03-944F-4BA65F1396BF}"/>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339A1D2B-5C25-4A0D-B478-9AA42F2B1D49}"/>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4C3950DB-5007-4336-81E7-B8F146D49E9A}"/>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9193645D-5E1C-4EFD-A80B-11C9B265AEE7}"/>
              </a:ext>
            </a:extLst>
          </p:cNvPr>
          <p:cNvGrpSpPr/>
          <p:nvPr/>
        </p:nvGrpSpPr>
        <p:grpSpPr>
          <a:xfrm>
            <a:off x="10600976" y="2856220"/>
            <a:ext cx="857492" cy="643119"/>
            <a:chOff x="1243371" y="4682307"/>
            <a:chExt cx="1219200" cy="914400"/>
          </a:xfrm>
        </p:grpSpPr>
        <p:sp>
          <p:nvSpPr>
            <p:cNvPr id="233" name="Freeform: Shape 232">
              <a:extLst>
                <a:ext uri="{FF2B5EF4-FFF2-40B4-BE49-F238E27FC236}">
                  <a16:creationId xmlns:a16="http://schemas.microsoft.com/office/drawing/2014/main" id="{EE4D95F9-F1FD-48CC-8DE9-A86F1E5F1C21}"/>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7E377892-C0F7-4761-8B60-204278E067B1}"/>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28426E5E-B185-46AC-974C-E1179CBCBEB1}"/>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5FA6CB14-4C0D-4CE8-ACA7-08CFA6999520}"/>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A4E55254-4171-42B8-8C8B-11CEBA906958}"/>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3D964C9E-C305-4ECC-BFEF-EFFAC1E9D327}"/>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0013A709-82BB-4C7E-B16F-D86DE23A4BC3}"/>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7B7116A3-3485-4D07-9BB6-DFC9BFFCF93E}"/>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1BC1520-DFAF-45FD-9411-5C2F5CE9A663}"/>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E23312E4-B89A-47D2-843D-C88DD220656A}"/>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F46D30C5-5852-459A-A68A-C3D7033E3F6B}"/>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85A0F761-8D9E-4274-AB7F-ED0F06BD4A2A}"/>
              </a:ext>
            </a:extLst>
          </p:cNvPr>
          <p:cNvGrpSpPr/>
          <p:nvPr/>
        </p:nvGrpSpPr>
        <p:grpSpPr>
          <a:xfrm>
            <a:off x="11294821" y="3273973"/>
            <a:ext cx="410712" cy="410713"/>
            <a:chOff x="2053716" y="5229665"/>
            <a:chExt cx="583959" cy="583961"/>
          </a:xfrm>
        </p:grpSpPr>
        <p:sp>
          <p:nvSpPr>
            <p:cNvPr id="245" name="Oval 244">
              <a:extLst>
                <a:ext uri="{FF2B5EF4-FFF2-40B4-BE49-F238E27FC236}">
                  <a16:creationId xmlns:a16="http://schemas.microsoft.com/office/drawing/2014/main" id="{9A5DB3E9-5D92-4147-B1EA-74C49C36AEF9}"/>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245">
              <a:extLst>
                <a:ext uri="{FF2B5EF4-FFF2-40B4-BE49-F238E27FC236}">
                  <a16:creationId xmlns:a16="http://schemas.microsoft.com/office/drawing/2014/main" id="{FC03A546-7914-4343-9FAC-D4C776D9A5B8}"/>
                </a:ext>
              </a:extLst>
            </p:cNvPr>
            <p:cNvGrpSpPr/>
            <p:nvPr/>
          </p:nvGrpSpPr>
          <p:grpSpPr>
            <a:xfrm>
              <a:off x="2053716" y="5229665"/>
              <a:ext cx="583959" cy="583961"/>
              <a:chOff x="-5010912" y="-1197864"/>
              <a:chExt cx="960120" cy="960121"/>
            </a:xfrm>
          </p:grpSpPr>
          <p:sp>
            <p:nvSpPr>
              <p:cNvPr id="247" name="Freeform: Shape 246">
                <a:extLst>
                  <a:ext uri="{FF2B5EF4-FFF2-40B4-BE49-F238E27FC236}">
                    <a16:creationId xmlns:a16="http://schemas.microsoft.com/office/drawing/2014/main" id="{CDD74219-47DA-462D-9AF6-B387240D6633}"/>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4B3E9835-2D45-4C23-BC36-31B7E16EAAB4}"/>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5504E3D9-6FD9-41D9-BF80-C354A8A79C24}"/>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A1F7DB30-6B85-430D-942E-89F76840A73E}"/>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Freeform: Shape 250">
                <a:extLst>
                  <a:ext uri="{FF2B5EF4-FFF2-40B4-BE49-F238E27FC236}">
                    <a16:creationId xmlns:a16="http://schemas.microsoft.com/office/drawing/2014/main" id="{14FC47CF-0FA8-4C64-A9D8-B00590B6BA9E}"/>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AFBB68E4-4A9B-478C-B944-29DF52552C4D}"/>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E07833CF-634A-42E8-B19B-5F1BE25AB835}"/>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05EB481B-CE61-45C3-B8CE-708A2022B6AA}"/>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07189B84-9F7B-415A-9599-A140EDE8CCD9}"/>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6" name="Graphic 1037">
            <a:extLst>
              <a:ext uri="{FF2B5EF4-FFF2-40B4-BE49-F238E27FC236}">
                <a16:creationId xmlns:a16="http://schemas.microsoft.com/office/drawing/2014/main" id="{88235916-E70F-4F38-92EE-6DDD758CA916}"/>
              </a:ext>
            </a:extLst>
          </p:cNvPr>
          <p:cNvGrpSpPr/>
          <p:nvPr/>
        </p:nvGrpSpPr>
        <p:grpSpPr>
          <a:xfrm>
            <a:off x="2933944" y="3319872"/>
            <a:ext cx="409616" cy="410249"/>
            <a:chOff x="7564432" y="4899643"/>
            <a:chExt cx="1955769" cy="1958789"/>
          </a:xfrm>
          <a:solidFill>
            <a:schemeClr val="tx2"/>
          </a:solidFill>
        </p:grpSpPr>
        <p:sp>
          <p:nvSpPr>
            <p:cNvPr id="257" name="Freeform: Shape 256">
              <a:extLst>
                <a:ext uri="{FF2B5EF4-FFF2-40B4-BE49-F238E27FC236}">
                  <a16:creationId xmlns:a16="http://schemas.microsoft.com/office/drawing/2014/main" id="{0CD49880-2384-4FA2-90B0-1BA044A2C5F9}"/>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C3564FDD-49FB-4C5A-91B4-15E88EF7D483}"/>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9E822E18-0EF5-41F5-AF04-66A4FD55F2E0}"/>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2BD14A9D-73AD-4033-90F5-DB58B4A002D8}"/>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aphic 1037">
            <a:extLst>
              <a:ext uri="{FF2B5EF4-FFF2-40B4-BE49-F238E27FC236}">
                <a16:creationId xmlns:a16="http://schemas.microsoft.com/office/drawing/2014/main" id="{0D63C08A-20F0-4D5B-A2AC-53A60E798D28}"/>
              </a:ext>
            </a:extLst>
          </p:cNvPr>
          <p:cNvGrpSpPr/>
          <p:nvPr/>
        </p:nvGrpSpPr>
        <p:grpSpPr>
          <a:xfrm>
            <a:off x="9900683" y="3319872"/>
            <a:ext cx="409616" cy="410249"/>
            <a:chOff x="7564432" y="4899643"/>
            <a:chExt cx="1955769" cy="1958789"/>
          </a:xfrm>
          <a:solidFill>
            <a:schemeClr val="tx2"/>
          </a:solidFill>
        </p:grpSpPr>
        <p:sp>
          <p:nvSpPr>
            <p:cNvPr id="262" name="Freeform: Shape 261">
              <a:extLst>
                <a:ext uri="{FF2B5EF4-FFF2-40B4-BE49-F238E27FC236}">
                  <a16:creationId xmlns:a16="http://schemas.microsoft.com/office/drawing/2014/main" id="{7E5FC823-95E3-43B7-AC98-F73135A6F71F}"/>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62FE4920-FA7A-47D5-AC71-172DAB26F2AF}"/>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6F6B525D-7432-4112-BA10-DDFA455CB9CF}"/>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1C2321B6-05CE-4B2B-B81C-804F66C44BC2}"/>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8" name="Graphic 276">
            <a:extLst>
              <a:ext uri="{FF2B5EF4-FFF2-40B4-BE49-F238E27FC236}">
                <a16:creationId xmlns:a16="http://schemas.microsoft.com/office/drawing/2014/main" id="{24BFE71F-0677-48B9-B7C2-D5CCF053CBF6}"/>
              </a:ext>
            </a:extLst>
          </p:cNvPr>
          <p:cNvGrpSpPr/>
          <p:nvPr/>
        </p:nvGrpSpPr>
        <p:grpSpPr>
          <a:xfrm>
            <a:off x="3144588" y="4429228"/>
            <a:ext cx="504492" cy="256899"/>
            <a:chOff x="3463925" y="7276909"/>
            <a:chExt cx="283940" cy="144589"/>
          </a:xfrm>
          <a:solidFill>
            <a:schemeClr val="tx1"/>
          </a:solidFill>
        </p:grpSpPr>
        <p:sp>
          <p:nvSpPr>
            <p:cNvPr id="269" name="Freeform: Shape 268">
              <a:extLst>
                <a:ext uri="{FF2B5EF4-FFF2-40B4-BE49-F238E27FC236}">
                  <a16:creationId xmlns:a16="http://schemas.microsoft.com/office/drawing/2014/main" id="{86AB462E-00D8-4B23-805D-6BE72840E7C5}"/>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1A0652BC-718A-4BDF-B209-E6D4A2472135}"/>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7C9FBD0B-9190-45CA-BE57-308BFFA83644}"/>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2" name="Group 271">
            <a:extLst>
              <a:ext uri="{FF2B5EF4-FFF2-40B4-BE49-F238E27FC236}">
                <a16:creationId xmlns:a16="http://schemas.microsoft.com/office/drawing/2014/main" id="{F06F2746-8276-46A3-96C6-56EDEC05FB08}"/>
              </a:ext>
            </a:extLst>
          </p:cNvPr>
          <p:cNvGrpSpPr/>
          <p:nvPr/>
        </p:nvGrpSpPr>
        <p:grpSpPr>
          <a:xfrm>
            <a:off x="2853753" y="4781469"/>
            <a:ext cx="1016021" cy="778490"/>
            <a:chOff x="3833971" y="2798914"/>
            <a:chExt cx="1195800" cy="916239"/>
          </a:xfrm>
        </p:grpSpPr>
        <p:grpSp>
          <p:nvGrpSpPr>
            <p:cNvPr id="273" name="Graphic 1030">
              <a:extLst>
                <a:ext uri="{FF2B5EF4-FFF2-40B4-BE49-F238E27FC236}">
                  <a16:creationId xmlns:a16="http://schemas.microsoft.com/office/drawing/2014/main" id="{6AD172B3-CCFB-4121-A052-4B5DEB53433C}"/>
                </a:ext>
              </a:extLst>
            </p:cNvPr>
            <p:cNvGrpSpPr/>
            <p:nvPr/>
          </p:nvGrpSpPr>
          <p:grpSpPr>
            <a:xfrm>
              <a:off x="3833971" y="2798914"/>
              <a:ext cx="566201" cy="697168"/>
              <a:chOff x="3896270" y="2690723"/>
              <a:chExt cx="506031" cy="623080"/>
            </a:xfrm>
          </p:grpSpPr>
          <p:sp>
            <p:nvSpPr>
              <p:cNvPr id="288" name="Freeform: Shape 287">
                <a:extLst>
                  <a:ext uri="{FF2B5EF4-FFF2-40B4-BE49-F238E27FC236}">
                    <a16:creationId xmlns:a16="http://schemas.microsoft.com/office/drawing/2014/main" id="{7E3D598C-E23A-4276-9F47-4E8A035E8640}"/>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52B7EA0D-F309-475B-B8EF-B89DCAABEB01}"/>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E0D2D28E-2A66-4531-ACEE-260A380F2DA7}"/>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4046CBB8-B9DA-4E8B-B9F2-0E98800093AE}"/>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D85EDD7A-0C7E-4935-8F63-3ED92E011DB6}"/>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B9EDD755-0A9A-4E51-A5CB-714AEB7800F2}"/>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4" name="Graphic 365">
              <a:extLst>
                <a:ext uri="{FF2B5EF4-FFF2-40B4-BE49-F238E27FC236}">
                  <a16:creationId xmlns:a16="http://schemas.microsoft.com/office/drawing/2014/main" id="{4E990D37-117A-4712-8265-BBBC7C3D39C1}"/>
                </a:ext>
              </a:extLst>
            </p:cNvPr>
            <p:cNvGrpSpPr/>
            <p:nvPr/>
          </p:nvGrpSpPr>
          <p:grpSpPr>
            <a:xfrm>
              <a:off x="4463570" y="2798914"/>
              <a:ext cx="566201" cy="697168"/>
              <a:chOff x="4458961" y="2690723"/>
              <a:chExt cx="506031" cy="623080"/>
            </a:xfrm>
          </p:grpSpPr>
          <p:sp>
            <p:nvSpPr>
              <p:cNvPr id="282" name="Freeform: Shape 281">
                <a:extLst>
                  <a:ext uri="{FF2B5EF4-FFF2-40B4-BE49-F238E27FC236}">
                    <a16:creationId xmlns:a16="http://schemas.microsoft.com/office/drawing/2014/main" id="{5847142B-707B-4E4D-B8F8-8711AA7A1C39}"/>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13EBF486-F20F-4359-9B47-B6ED7E2291E1}"/>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9176A798-A0E8-498C-8CFB-570D387482EB}"/>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E979DCC9-2AFC-4131-A9B7-9630106FFF34}"/>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249D663B-A8BE-4347-8D14-DCC14F4F432A}"/>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91DBE468-B020-491F-B15D-53028B96DFB4}"/>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5" name="Graphic 366">
              <a:extLst>
                <a:ext uri="{FF2B5EF4-FFF2-40B4-BE49-F238E27FC236}">
                  <a16:creationId xmlns:a16="http://schemas.microsoft.com/office/drawing/2014/main" id="{B1E2E058-1E0A-4823-A92A-32C742A210CB}"/>
                </a:ext>
              </a:extLst>
            </p:cNvPr>
            <p:cNvGrpSpPr/>
            <p:nvPr/>
          </p:nvGrpSpPr>
          <p:grpSpPr>
            <a:xfrm>
              <a:off x="4148770" y="3017985"/>
              <a:ext cx="566201" cy="697168"/>
              <a:chOff x="4177615" y="2886513"/>
              <a:chExt cx="506031" cy="623080"/>
            </a:xfrm>
          </p:grpSpPr>
          <p:sp>
            <p:nvSpPr>
              <p:cNvPr id="276" name="Freeform: Shape 275">
                <a:extLst>
                  <a:ext uri="{FF2B5EF4-FFF2-40B4-BE49-F238E27FC236}">
                    <a16:creationId xmlns:a16="http://schemas.microsoft.com/office/drawing/2014/main" id="{0C407626-01C7-4134-B24D-430F409B02A4}"/>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3CDFAF1E-49C7-4D39-95E9-50BE48D74549}"/>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B3BAF7AF-500F-4238-9183-6668661CC5B7}"/>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821CDD0D-44F3-48AA-A9A4-E96265DF1960}"/>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BDBAFE10-844E-4608-9BAD-A9D497ECA9B0}"/>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63A8E58C-96FB-41F8-8D1B-005889CEF9A9}"/>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94" name="Picture 293" descr="A close up of a logo&#10;&#10;Description automatically generated">
            <a:extLst>
              <a:ext uri="{FF2B5EF4-FFF2-40B4-BE49-F238E27FC236}">
                <a16:creationId xmlns:a16="http://schemas.microsoft.com/office/drawing/2014/main" id="{BE1AF4AF-9C34-4598-A892-03F5AF9AD3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08156" y="4285344"/>
            <a:ext cx="884883" cy="180059"/>
          </a:xfrm>
          <a:prstGeom prst="rect">
            <a:avLst/>
          </a:prstGeom>
        </p:spPr>
      </p:pic>
      <p:pic>
        <p:nvPicPr>
          <p:cNvPr id="295" name="Picture 294" descr="A close up of a logo&#10;&#10;Description automatically generated">
            <a:extLst>
              <a:ext uri="{FF2B5EF4-FFF2-40B4-BE49-F238E27FC236}">
                <a16:creationId xmlns:a16="http://schemas.microsoft.com/office/drawing/2014/main" id="{0054221F-82C8-4C81-8173-4CC85343F4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17185" y="5103313"/>
            <a:ext cx="539760" cy="441257"/>
          </a:xfrm>
          <a:prstGeom prst="rect">
            <a:avLst/>
          </a:prstGeom>
        </p:spPr>
      </p:pic>
      <p:pic>
        <p:nvPicPr>
          <p:cNvPr id="296" name="Picture 295" descr="A picture containing dark, night, room, drawing&#10;&#10;Description automatically generated">
            <a:extLst>
              <a:ext uri="{FF2B5EF4-FFF2-40B4-BE49-F238E27FC236}">
                <a16:creationId xmlns:a16="http://schemas.microsoft.com/office/drawing/2014/main" id="{C5755E49-9660-4A60-AF69-A78D218953E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87475" y="4612389"/>
            <a:ext cx="436117" cy="449927"/>
          </a:xfrm>
          <a:prstGeom prst="rect">
            <a:avLst/>
          </a:prstGeom>
        </p:spPr>
      </p:pic>
      <p:grpSp>
        <p:nvGrpSpPr>
          <p:cNvPr id="297" name="Graphic 276">
            <a:extLst>
              <a:ext uri="{FF2B5EF4-FFF2-40B4-BE49-F238E27FC236}">
                <a16:creationId xmlns:a16="http://schemas.microsoft.com/office/drawing/2014/main" id="{61A83C2D-3B90-4176-A0FE-4A5F2AF9CD20}"/>
              </a:ext>
            </a:extLst>
          </p:cNvPr>
          <p:cNvGrpSpPr/>
          <p:nvPr/>
        </p:nvGrpSpPr>
        <p:grpSpPr>
          <a:xfrm>
            <a:off x="10078788" y="4429228"/>
            <a:ext cx="504492" cy="256899"/>
            <a:chOff x="3463925" y="7276909"/>
            <a:chExt cx="283940" cy="144589"/>
          </a:xfrm>
          <a:solidFill>
            <a:schemeClr val="tx1"/>
          </a:solidFill>
        </p:grpSpPr>
        <p:sp>
          <p:nvSpPr>
            <p:cNvPr id="298" name="Freeform: Shape 297">
              <a:extLst>
                <a:ext uri="{FF2B5EF4-FFF2-40B4-BE49-F238E27FC236}">
                  <a16:creationId xmlns:a16="http://schemas.microsoft.com/office/drawing/2014/main" id="{DF20D1C9-F0FB-4CDA-A192-AF813E91D079}"/>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D6E79405-D903-49C7-9BAD-CF541293AFDF}"/>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Shape 299">
              <a:extLst>
                <a:ext uri="{FF2B5EF4-FFF2-40B4-BE49-F238E27FC236}">
                  <a16:creationId xmlns:a16="http://schemas.microsoft.com/office/drawing/2014/main" id="{A6AA63FF-65B6-4890-B030-17AAC3310F88}"/>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1" name="Group 300">
            <a:extLst>
              <a:ext uri="{FF2B5EF4-FFF2-40B4-BE49-F238E27FC236}">
                <a16:creationId xmlns:a16="http://schemas.microsoft.com/office/drawing/2014/main" id="{14ED5D31-AE03-4698-BBFC-AF2C1EC971A0}"/>
              </a:ext>
            </a:extLst>
          </p:cNvPr>
          <p:cNvGrpSpPr/>
          <p:nvPr/>
        </p:nvGrpSpPr>
        <p:grpSpPr>
          <a:xfrm>
            <a:off x="9787953" y="4781469"/>
            <a:ext cx="1016021" cy="778490"/>
            <a:chOff x="3833971" y="2798914"/>
            <a:chExt cx="1195800" cy="916239"/>
          </a:xfrm>
        </p:grpSpPr>
        <p:grpSp>
          <p:nvGrpSpPr>
            <p:cNvPr id="302" name="Graphic 1030">
              <a:extLst>
                <a:ext uri="{FF2B5EF4-FFF2-40B4-BE49-F238E27FC236}">
                  <a16:creationId xmlns:a16="http://schemas.microsoft.com/office/drawing/2014/main" id="{4E003715-F128-4896-BC2F-6A21740E1D86}"/>
                </a:ext>
              </a:extLst>
            </p:cNvPr>
            <p:cNvGrpSpPr/>
            <p:nvPr/>
          </p:nvGrpSpPr>
          <p:grpSpPr>
            <a:xfrm>
              <a:off x="3833971" y="2798914"/>
              <a:ext cx="566201" cy="697168"/>
              <a:chOff x="3896270" y="2690723"/>
              <a:chExt cx="506031" cy="623080"/>
            </a:xfrm>
          </p:grpSpPr>
          <p:sp>
            <p:nvSpPr>
              <p:cNvPr id="317" name="Freeform: Shape 316">
                <a:extLst>
                  <a:ext uri="{FF2B5EF4-FFF2-40B4-BE49-F238E27FC236}">
                    <a16:creationId xmlns:a16="http://schemas.microsoft.com/office/drawing/2014/main" id="{6007B476-2D0A-455D-9018-AE965CB38D6C}"/>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C99A489B-BB9E-4CFE-8D40-A952E723BECA}"/>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0FB3E048-C496-4A3A-A008-CD81A770C8A8}"/>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Freeform: Shape 319">
                <a:extLst>
                  <a:ext uri="{FF2B5EF4-FFF2-40B4-BE49-F238E27FC236}">
                    <a16:creationId xmlns:a16="http://schemas.microsoft.com/office/drawing/2014/main" id="{3F234F8F-EA5A-4455-8203-42CB31CE2812}"/>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Shape 320">
                <a:extLst>
                  <a:ext uri="{FF2B5EF4-FFF2-40B4-BE49-F238E27FC236}">
                    <a16:creationId xmlns:a16="http://schemas.microsoft.com/office/drawing/2014/main" id="{74AA811A-979A-4A93-A229-484F60AE2176}"/>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Shape 321">
                <a:extLst>
                  <a:ext uri="{FF2B5EF4-FFF2-40B4-BE49-F238E27FC236}">
                    <a16:creationId xmlns:a16="http://schemas.microsoft.com/office/drawing/2014/main" id="{6B787935-BAC3-43CF-96C6-2811295A1438}"/>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3" name="Graphic 365">
              <a:extLst>
                <a:ext uri="{FF2B5EF4-FFF2-40B4-BE49-F238E27FC236}">
                  <a16:creationId xmlns:a16="http://schemas.microsoft.com/office/drawing/2014/main" id="{5EEFAD83-A53B-4908-B5A6-F8BC70AE6CD1}"/>
                </a:ext>
              </a:extLst>
            </p:cNvPr>
            <p:cNvGrpSpPr/>
            <p:nvPr/>
          </p:nvGrpSpPr>
          <p:grpSpPr>
            <a:xfrm>
              <a:off x="4463570" y="2798914"/>
              <a:ext cx="566201" cy="697168"/>
              <a:chOff x="4458961" y="2690723"/>
              <a:chExt cx="506031" cy="623080"/>
            </a:xfrm>
          </p:grpSpPr>
          <p:sp>
            <p:nvSpPr>
              <p:cNvPr id="311" name="Freeform: Shape 310">
                <a:extLst>
                  <a:ext uri="{FF2B5EF4-FFF2-40B4-BE49-F238E27FC236}">
                    <a16:creationId xmlns:a16="http://schemas.microsoft.com/office/drawing/2014/main" id="{156A9A9D-F70A-4CD1-932F-0834E1D1B810}"/>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2B0DA015-237D-4158-9892-09A620505861}"/>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5DA00A9A-6AF2-48CD-856D-9D8F863C0F51}"/>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FB874E9E-8F1D-49B0-B2D1-266356146A9C}"/>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B2351A5D-F8B9-4D5D-9189-8306FB715125}"/>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B4265EC4-5460-4FBD-84DE-CC63CB159E69}"/>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4" name="Graphic 366">
              <a:extLst>
                <a:ext uri="{FF2B5EF4-FFF2-40B4-BE49-F238E27FC236}">
                  <a16:creationId xmlns:a16="http://schemas.microsoft.com/office/drawing/2014/main" id="{B9D84AD4-40D2-4E3C-8AF1-B20E5E34A770}"/>
                </a:ext>
              </a:extLst>
            </p:cNvPr>
            <p:cNvGrpSpPr/>
            <p:nvPr/>
          </p:nvGrpSpPr>
          <p:grpSpPr>
            <a:xfrm>
              <a:off x="4148770" y="3017985"/>
              <a:ext cx="566201" cy="697168"/>
              <a:chOff x="4177615" y="2886513"/>
              <a:chExt cx="506031" cy="623080"/>
            </a:xfrm>
          </p:grpSpPr>
          <p:sp>
            <p:nvSpPr>
              <p:cNvPr id="305" name="Freeform: Shape 304">
                <a:extLst>
                  <a:ext uri="{FF2B5EF4-FFF2-40B4-BE49-F238E27FC236}">
                    <a16:creationId xmlns:a16="http://schemas.microsoft.com/office/drawing/2014/main" id="{F2573711-F478-4D99-AB68-0A69B3BF19CD}"/>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5E4B8083-192D-41BD-ABEE-FB6C9FBC81E7}"/>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D1BA4BA1-0341-40D5-AD39-CFEB6D14FED1}"/>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5A06DFD9-5A3F-4A85-BF5F-51F166E930EF}"/>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1D8FDE61-CCD6-46CA-892A-12A1A1982300}"/>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64FFF7EA-EE46-44DB-94A7-944E91510BB6}"/>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323" name="Picture 322" descr="A close up of a logo&#10;&#10;Description automatically generated">
            <a:extLst>
              <a:ext uri="{FF2B5EF4-FFF2-40B4-BE49-F238E27FC236}">
                <a16:creationId xmlns:a16="http://schemas.microsoft.com/office/drawing/2014/main" id="{1D92FDB7-F25D-437B-86BA-D590374BB8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42356" y="4285344"/>
            <a:ext cx="884883" cy="180059"/>
          </a:xfrm>
          <a:prstGeom prst="rect">
            <a:avLst/>
          </a:prstGeom>
        </p:spPr>
      </p:pic>
      <p:pic>
        <p:nvPicPr>
          <p:cNvPr id="324" name="Picture 323" descr="A close up of a logo&#10;&#10;Description automatically generated">
            <a:extLst>
              <a:ext uri="{FF2B5EF4-FFF2-40B4-BE49-F238E27FC236}">
                <a16:creationId xmlns:a16="http://schemas.microsoft.com/office/drawing/2014/main" id="{83B79C08-C2B4-42BD-82EE-5FFCA99E2F3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51385" y="5103313"/>
            <a:ext cx="539760" cy="441257"/>
          </a:xfrm>
          <a:prstGeom prst="rect">
            <a:avLst/>
          </a:prstGeom>
        </p:spPr>
      </p:pic>
      <p:pic>
        <p:nvPicPr>
          <p:cNvPr id="325" name="Picture 324" descr="A picture containing dark, night, room, drawing&#10;&#10;Description automatically generated">
            <a:extLst>
              <a:ext uri="{FF2B5EF4-FFF2-40B4-BE49-F238E27FC236}">
                <a16:creationId xmlns:a16="http://schemas.microsoft.com/office/drawing/2014/main" id="{094A36A3-DEBF-4403-91BF-D971211CF8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21675" y="4612389"/>
            <a:ext cx="436117" cy="449927"/>
          </a:xfrm>
          <a:prstGeom prst="rect">
            <a:avLst/>
          </a:prstGeom>
        </p:spPr>
      </p:pic>
    </p:spTree>
    <p:extLst>
      <p:ext uri="{BB962C8B-B14F-4D97-AF65-F5344CB8AC3E}">
        <p14:creationId xmlns:p14="http://schemas.microsoft.com/office/powerpoint/2010/main" val="73710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500"/>
                                        <p:tgtEl>
                                          <p:spTgt spid="1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fade">
                                      <p:cBhvr>
                                        <p:cTn id="18" dur="500"/>
                                        <p:tgtEl>
                                          <p:spTgt spid="1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animEffect transition="in" filter="fade">
                                      <p:cBhvr>
                                        <p:cTn id="21" dur="500"/>
                                        <p:tgtEl>
                                          <p:spTgt spid="135"/>
                                        </p:tgtEl>
                                      </p:cBhvr>
                                    </p:animEffect>
                                  </p:childTnLst>
                                </p:cTn>
                              </p:par>
                              <p:par>
                                <p:cTn id="22" presetID="10" presetClass="entr" presetSubtype="0" fill="hold" nodeType="with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fade">
                                      <p:cBhvr>
                                        <p:cTn id="24" dur="500"/>
                                        <p:tgtEl>
                                          <p:spTgt spid="158"/>
                                        </p:tgtEl>
                                      </p:cBhvr>
                                    </p:animEffect>
                                  </p:childTnLst>
                                </p:cTn>
                              </p:par>
                              <p:par>
                                <p:cTn id="25" presetID="10" presetClass="entr" presetSubtype="0" fill="hold"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10" presetClass="entr" presetSubtype="0" fill="hold" nodeType="withEffect">
                                  <p:stCondLst>
                                    <p:cond delay="0"/>
                                  </p:stCondLst>
                                  <p:childTnLst>
                                    <p:set>
                                      <p:cBhvr>
                                        <p:cTn id="29" dur="1" fill="hold">
                                          <p:stCondLst>
                                            <p:cond delay="0"/>
                                          </p:stCondLst>
                                        </p:cTn>
                                        <p:tgtEl>
                                          <p:spTgt spid="161"/>
                                        </p:tgtEl>
                                        <p:attrNameLst>
                                          <p:attrName>style.visibility</p:attrName>
                                        </p:attrNameLst>
                                      </p:cBhvr>
                                      <p:to>
                                        <p:strVal val="visible"/>
                                      </p:to>
                                    </p:set>
                                    <p:animEffect transition="in" filter="fade">
                                      <p:cBhvr>
                                        <p:cTn id="30" dur="500"/>
                                        <p:tgtEl>
                                          <p:spTgt spid="161"/>
                                        </p:tgtEl>
                                      </p:cBhvr>
                                    </p:animEffect>
                                  </p:childTnLst>
                                </p:cTn>
                              </p:par>
                              <p:par>
                                <p:cTn id="31" presetID="10" presetClass="entr" presetSubtype="0" fill="hold" nodeType="withEffect">
                                  <p:stCondLst>
                                    <p:cond delay="0"/>
                                  </p:stCondLst>
                                  <p:childTnLst>
                                    <p:set>
                                      <p:cBhvr>
                                        <p:cTn id="32" dur="1" fill="hold">
                                          <p:stCondLst>
                                            <p:cond delay="0"/>
                                          </p:stCondLst>
                                        </p:cTn>
                                        <p:tgtEl>
                                          <p:spTgt spid="232"/>
                                        </p:tgtEl>
                                        <p:attrNameLst>
                                          <p:attrName>style.visibility</p:attrName>
                                        </p:attrNameLst>
                                      </p:cBhvr>
                                      <p:to>
                                        <p:strVal val="visible"/>
                                      </p:to>
                                    </p:set>
                                    <p:animEffect transition="in" filter="fade">
                                      <p:cBhvr>
                                        <p:cTn id="33" dur="500"/>
                                        <p:tgtEl>
                                          <p:spTgt spid="232"/>
                                        </p:tgtEl>
                                      </p:cBhvr>
                                    </p:animEffect>
                                  </p:childTnLst>
                                </p:cTn>
                              </p:par>
                              <p:par>
                                <p:cTn id="34" presetID="10" presetClass="entr" presetSubtype="0" fill="hold" nodeType="withEffect">
                                  <p:stCondLst>
                                    <p:cond delay="0"/>
                                  </p:stCondLst>
                                  <p:childTnLst>
                                    <p:set>
                                      <p:cBhvr>
                                        <p:cTn id="35" dur="1" fill="hold">
                                          <p:stCondLst>
                                            <p:cond delay="0"/>
                                          </p:stCondLst>
                                        </p:cTn>
                                        <p:tgtEl>
                                          <p:spTgt spid="244"/>
                                        </p:tgtEl>
                                        <p:attrNameLst>
                                          <p:attrName>style.visibility</p:attrName>
                                        </p:attrNameLst>
                                      </p:cBhvr>
                                      <p:to>
                                        <p:strVal val="visible"/>
                                      </p:to>
                                    </p:set>
                                    <p:animEffect transition="in" filter="fade">
                                      <p:cBhvr>
                                        <p:cTn id="36" dur="500"/>
                                        <p:tgtEl>
                                          <p:spTgt spid="244"/>
                                        </p:tgtEl>
                                      </p:cBhvr>
                                    </p:animEffect>
                                  </p:childTnLst>
                                </p:cTn>
                              </p:par>
                              <p:par>
                                <p:cTn id="37" presetID="10" presetClass="entr" presetSubtype="0" fill="hold" nodeType="with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500"/>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97"/>
                                        </p:tgtEl>
                                        <p:attrNameLst>
                                          <p:attrName>style.visibility</p:attrName>
                                        </p:attrNameLst>
                                      </p:cBhvr>
                                      <p:to>
                                        <p:strVal val="visible"/>
                                      </p:to>
                                    </p:set>
                                    <p:animEffect transition="in" filter="fade">
                                      <p:cBhvr>
                                        <p:cTn id="42" dur="500"/>
                                        <p:tgtEl>
                                          <p:spTgt spid="297"/>
                                        </p:tgtEl>
                                      </p:cBhvr>
                                    </p:animEffect>
                                  </p:childTnLst>
                                </p:cTn>
                              </p:par>
                              <p:par>
                                <p:cTn id="43" presetID="10" presetClass="entr" presetSubtype="0" fill="hold" nodeType="withEffect">
                                  <p:stCondLst>
                                    <p:cond delay="0"/>
                                  </p:stCondLst>
                                  <p:childTnLst>
                                    <p:set>
                                      <p:cBhvr>
                                        <p:cTn id="44" dur="1" fill="hold">
                                          <p:stCondLst>
                                            <p:cond delay="0"/>
                                          </p:stCondLst>
                                        </p:cTn>
                                        <p:tgtEl>
                                          <p:spTgt spid="301"/>
                                        </p:tgtEl>
                                        <p:attrNameLst>
                                          <p:attrName>style.visibility</p:attrName>
                                        </p:attrNameLst>
                                      </p:cBhvr>
                                      <p:to>
                                        <p:strVal val="visible"/>
                                      </p:to>
                                    </p:set>
                                    <p:animEffect transition="in" filter="fade">
                                      <p:cBhvr>
                                        <p:cTn id="45" dur="500"/>
                                        <p:tgtEl>
                                          <p:spTgt spid="301"/>
                                        </p:tgtEl>
                                      </p:cBhvr>
                                    </p:animEffect>
                                  </p:childTnLst>
                                </p:cTn>
                              </p:par>
                              <p:par>
                                <p:cTn id="46" presetID="10" presetClass="entr" presetSubtype="0" fill="hold" nodeType="withEffect">
                                  <p:stCondLst>
                                    <p:cond delay="0"/>
                                  </p:stCondLst>
                                  <p:childTnLst>
                                    <p:set>
                                      <p:cBhvr>
                                        <p:cTn id="47" dur="1" fill="hold">
                                          <p:stCondLst>
                                            <p:cond delay="0"/>
                                          </p:stCondLst>
                                        </p:cTn>
                                        <p:tgtEl>
                                          <p:spTgt spid="323"/>
                                        </p:tgtEl>
                                        <p:attrNameLst>
                                          <p:attrName>style.visibility</p:attrName>
                                        </p:attrNameLst>
                                      </p:cBhvr>
                                      <p:to>
                                        <p:strVal val="visible"/>
                                      </p:to>
                                    </p:set>
                                    <p:animEffect transition="in" filter="fade">
                                      <p:cBhvr>
                                        <p:cTn id="48" dur="500"/>
                                        <p:tgtEl>
                                          <p:spTgt spid="323"/>
                                        </p:tgtEl>
                                      </p:cBhvr>
                                    </p:animEffect>
                                  </p:childTnLst>
                                </p:cTn>
                              </p:par>
                              <p:par>
                                <p:cTn id="49" presetID="10" presetClass="entr" presetSubtype="0" fill="hold" nodeType="withEffect">
                                  <p:stCondLst>
                                    <p:cond delay="0"/>
                                  </p:stCondLst>
                                  <p:childTnLst>
                                    <p:set>
                                      <p:cBhvr>
                                        <p:cTn id="50" dur="1" fill="hold">
                                          <p:stCondLst>
                                            <p:cond delay="0"/>
                                          </p:stCondLst>
                                        </p:cTn>
                                        <p:tgtEl>
                                          <p:spTgt spid="324"/>
                                        </p:tgtEl>
                                        <p:attrNameLst>
                                          <p:attrName>style.visibility</p:attrName>
                                        </p:attrNameLst>
                                      </p:cBhvr>
                                      <p:to>
                                        <p:strVal val="visible"/>
                                      </p:to>
                                    </p:set>
                                    <p:animEffect transition="in" filter="fade">
                                      <p:cBhvr>
                                        <p:cTn id="51" dur="500"/>
                                        <p:tgtEl>
                                          <p:spTgt spid="324"/>
                                        </p:tgtEl>
                                      </p:cBhvr>
                                    </p:animEffect>
                                  </p:childTnLst>
                                </p:cTn>
                              </p:par>
                              <p:par>
                                <p:cTn id="52" presetID="10" presetClass="entr" presetSubtype="0" fill="hold" nodeType="withEffect">
                                  <p:stCondLst>
                                    <p:cond delay="0"/>
                                  </p:stCondLst>
                                  <p:childTnLst>
                                    <p:set>
                                      <p:cBhvr>
                                        <p:cTn id="53" dur="1" fill="hold">
                                          <p:stCondLst>
                                            <p:cond delay="0"/>
                                          </p:stCondLst>
                                        </p:cTn>
                                        <p:tgtEl>
                                          <p:spTgt spid="325"/>
                                        </p:tgtEl>
                                        <p:attrNameLst>
                                          <p:attrName>style.visibility</p:attrName>
                                        </p:attrNameLst>
                                      </p:cBhvr>
                                      <p:to>
                                        <p:strVal val="visible"/>
                                      </p:to>
                                    </p:set>
                                    <p:animEffect transition="in" filter="fade">
                                      <p:cBhvr>
                                        <p:cTn id="54"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33" grpId="0" animBg="1"/>
      <p:bldP spid="134" grpId="0" animBg="1"/>
      <p:bldP spid="13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455994" y="556381"/>
            <a:ext cx="11622592" cy="813819"/>
          </a:xfrm>
        </p:spPr>
        <p:txBody>
          <a:bodyPr/>
          <a:lstStyle/>
          <a:p>
            <a:pPr>
              <a:lnSpc>
                <a:spcPct val="100000"/>
              </a:lnSpc>
            </a:pPr>
            <a:r>
              <a:rPr lang="en-US" dirty="0">
                <a:solidFill>
                  <a:schemeClr val="tx1"/>
                </a:solidFill>
              </a:rPr>
              <a:t>Migrating your VMware-virtualized infrastructure </a:t>
            </a:r>
            <a:br>
              <a:rPr lang="en-US" dirty="0">
                <a:solidFill>
                  <a:schemeClr val="tx1"/>
                </a:solidFill>
              </a:rPr>
            </a:br>
            <a:r>
              <a:rPr lang="en-US" dirty="0">
                <a:solidFill>
                  <a:schemeClr val="tx1"/>
                </a:solidFill>
              </a:rPr>
              <a:t>to Azure VMware Solution</a:t>
            </a:r>
          </a:p>
        </p:txBody>
      </p:sp>
      <p:sp>
        <p:nvSpPr>
          <p:cNvPr id="45" name="TextBox 44">
            <a:extLst>
              <a:ext uri="{FF2B5EF4-FFF2-40B4-BE49-F238E27FC236}">
                <a16:creationId xmlns:a16="http://schemas.microsoft.com/office/drawing/2014/main" id="{2175FD0C-0D9E-4809-BA51-DEE9F7631209}"/>
              </a:ext>
            </a:extLst>
          </p:cNvPr>
          <p:cNvSpPr txBox="1"/>
          <p:nvPr/>
        </p:nvSpPr>
        <p:spPr>
          <a:xfrm>
            <a:off x="5281093" y="3125021"/>
            <a:ext cx="1780484" cy="276999"/>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Semibold"/>
                <a:ea typeface="+mn-ea"/>
                <a:cs typeface="Segoe UI" pitchFamily="34" charset="0"/>
              </a:rPr>
              <a:t>VMware tools</a:t>
            </a:r>
          </a:p>
        </p:txBody>
      </p:sp>
      <p:sp>
        <p:nvSpPr>
          <p:cNvPr id="53" name="Rectangle 52">
            <a:extLst>
              <a:ext uri="{FF2B5EF4-FFF2-40B4-BE49-F238E27FC236}">
                <a16:creationId xmlns:a16="http://schemas.microsoft.com/office/drawing/2014/main" id="{958743AB-E357-471E-9186-6E13607FF8C5}"/>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LOB App</a:t>
            </a:r>
          </a:p>
        </p:txBody>
      </p:sp>
      <p:sp>
        <p:nvSpPr>
          <p:cNvPr id="54" name="Rectangle 41">
            <a:extLst>
              <a:ext uri="{FF2B5EF4-FFF2-40B4-BE49-F238E27FC236}">
                <a16:creationId xmlns:a16="http://schemas.microsoft.com/office/drawing/2014/main" id="{10F2DC55-7628-43EB-8D5B-3C1E7CCCCB80}"/>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Web/App layer</a:t>
            </a:r>
          </a:p>
        </p:txBody>
      </p:sp>
      <p:sp>
        <p:nvSpPr>
          <p:cNvPr id="55" name="Rectangle 41">
            <a:extLst>
              <a:ext uri="{FF2B5EF4-FFF2-40B4-BE49-F238E27FC236}">
                <a16:creationId xmlns:a16="http://schemas.microsoft.com/office/drawing/2014/main" id="{C696F7DC-6593-421C-B2B3-F4FF97000614}"/>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Data layer</a:t>
            </a:r>
          </a:p>
        </p:txBody>
      </p:sp>
      <p:sp>
        <p:nvSpPr>
          <p:cNvPr id="64" name="TextBox 63">
            <a:extLst>
              <a:ext uri="{FF2B5EF4-FFF2-40B4-BE49-F238E27FC236}">
                <a16:creationId xmlns:a16="http://schemas.microsoft.com/office/drawing/2014/main" id="{546C7BDE-171C-4D4B-8A6A-618168FED251}"/>
              </a:ext>
            </a:extLst>
          </p:cNvPr>
          <p:cNvSpPr txBox="1"/>
          <p:nvPr/>
        </p:nvSpPr>
        <p:spPr>
          <a:xfrm>
            <a:off x="2249397" y="5994542"/>
            <a:ext cx="101648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VMware</a:t>
            </a:r>
          </a:p>
        </p:txBody>
      </p:sp>
      <p:pic>
        <p:nvPicPr>
          <p:cNvPr id="7" name="Graphic 6" descr="Caret Right">
            <a:extLst>
              <a:ext uri="{FF2B5EF4-FFF2-40B4-BE49-F238E27FC236}">
                <a16:creationId xmlns:a16="http://schemas.microsoft.com/office/drawing/2014/main" id="{E594199A-873F-4ECA-9A60-ABC237173F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9339" y="3552447"/>
            <a:ext cx="1121494" cy="1121493"/>
          </a:xfrm>
          <a:prstGeom prst="rect">
            <a:avLst/>
          </a:prstGeom>
        </p:spPr>
      </p:pic>
      <p:sp>
        <p:nvSpPr>
          <p:cNvPr id="144" name="Rectangle 143">
            <a:extLst>
              <a:ext uri="{FF2B5EF4-FFF2-40B4-BE49-F238E27FC236}">
                <a16:creationId xmlns:a16="http://schemas.microsoft.com/office/drawing/2014/main" id="{5E3CAF77-00E4-48EA-B6BE-2EE5F191BEE7}"/>
              </a:ext>
            </a:extLst>
          </p:cNvPr>
          <p:cNvSpPr/>
          <p:nvPr/>
        </p:nvSpPr>
        <p:spPr bwMode="auto">
          <a:xfrm>
            <a:off x="7352321"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LOB App</a:t>
            </a:r>
          </a:p>
        </p:txBody>
      </p:sp>
      <p:sp>
        <p:nvSpPr>
          <p:cNvPr id="145" name="Rectangle 41">
            <a:extLst>
              <a:ext uri="{FF2B5EF4-FFF2-40B4-BE49-F238E27FC236}">
                <a16:creationId xmlns:a16="http://schemas.microsoft.com/office/drawing/2014/main" id="{0811A017-1CCB-4E25-8FEF-BAE2E29538E3}"/>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Web/App layer</a:t>
            </a:r>
          </a:p>
        </p:txBody>
      </p:sp>
      <p:sp>
        <p:nvSpPr>
          <p:cNvPr id="146" name="Rectangle 41">
            <a:extLst>
              <a:ext uri="{FF2B5EF4-FFF2-40B4-BE49-F238E27FC236}">
                <a16:creationId xmlns:a16="http://schemas.microsoft.com/office/drawing/2014/main" id="{BA23182C-FACD-4F42-AC51-70434602E391}"/>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Data layer</a:t>
            </a:r>
          </a:p>
        </p:txBody>
      </p:sp>
      <p:sp>
        <p:nvSpPr>
          <p:cNvPr id="193" name="TextBox 192">
            <a:extLst>
              <a:ext uri="{FF2B5EF4-FFF2-40B4-BE49-F238E27FC236}">
                <a16:creationId xmlns:a16="http://schemas.microsoft.com/office/drawing/2014/main" id="{5306F569-C954-47A5-9A56-2D665853626C}"/>
              </a:ext>
            </a:extLst>
          </p:cNvPr>
          <p:cNvSpPr txBox="1"/>
          <p:nvPr/>
        </p:nvSpPr>
        <p:spPr>
          <a:xfrm>
            <a:off x="8365101" y="5994542"/>
            <a:ext cx="2825877"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Azure </a:t>
            </a:r>
            <a:r>
              <a:rPr kumimoji="0" lang="en-US" sz="2000" b="0" i="0" u="none" strike="noStrike" kern="1200" cap="none" spc="0" normalizeH="0" baseline="0" noProof="0">
                <a:ln>
                  <a:noFill/>
                </a:ln>
                <a:solidFill>
                  <a:srgbClr val="000000"/>
                </a:solidFill>
                <a:effectLst/>
                <a:uLnTx/>
                <a:uFillTx/>
                <a:latin typeface="Segoe UI"/>
                <a:ea typeface="+mn-ea"/>
                <a:cs typeface="+mn-cs"/>
              </a:rPr>
              <a:t>VMware</a:t>
            </a:r>
            <a:r>
              <a:rPr kumimoji="0" lang="en-US" sz="2000" b="0" i="0" u="none" strike="noStrike" kern="1200" cap="none" spc="0" normalizeH="0" baseline="0" noProof="0" dirty="0">
                <a:ln>
                  <a:noFill/>
                </a:ln>
                <a:solidFill>
                  <a:srgbClr val="000000"/>
                </a:solidFill>
                <a:effectLst/>
                <a:uLnTx/>
                <a:uFillTx/>
                <a:latin typeface="Segoe UI"/>
                <a:ea typeface="+mn-ea"/>
                <a:cs typeface="+mn-cs"/>
              </a:rPr>
              <a:t> Solution</a:t>
            </a:r>
          </a:p>
        </p:txBody>
      </p:sp>
      <p:pic>
        <p:nvPicPr>
          <p:cNvPr id="194" name="Picture 193" descr="A picture containing drawing&#10;&#10;Description automatically generated">
            <a:extLst>
              <a:ext uri="{FF2B5EF4-FFF2-40B4-BE49-F238E27FC236}">
                <a16:creationId xmlns:a16="http://schemas.microsoft.com/office/drawing/2014/main" id="{3165ABBF-F5C3-4E6A-8D2E-838C6FE7A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357" y="2607957"/>
            <a:ext cx="502038" cy="502038"/>
          </a:xfrm>
          <a:prstGeom prst="rect">
            <a:avLst/>
          </a:prstGeom>
          <a:ln>
            <a:noFill/>
          </a:ln>
        </p:spPr>
      </p:pic>
      <p:grpSp>
        <p:nvGrpSpPr>
          <p:cNvPr id="195" name="Group 194">
            <a:extLst>
              <a:ext uri="{FF2B5EF4-FFF2-40B4-BE49-F238E27FC236}">
                <a16:creationId xmlns:a16="http://schemas.microsoft.com/office/drawing/2014/main" id="{F92BCEAE-2055-4B11-BC45-8DA983DC7C4E}"/>
              </a:ext>
            </a:extLst>
          </p:cNvPr>
          <p:cNvGrpSpPr/>
          <p:nvPr/>
        </p:nvGrpSpPr>
        <p:grpSpPr>
          <a:xfrm>
            <a:off x="3595486" y="2856220"/>
            <a:ext cx="857492" cy="643119"/>
            <a:chOff x="1243371" y="4682307"/>
            <a:chExt cx="1219200" cy="914400"/>
          </a:xfrm>
        </p:grpSpPr>
        <p:sp>
          <p:nvSpPr>
            <p:cNvPr id="196" name="Freeform: Shape 195">
              <a:extLst>
                <a:ext uri="{FF2B5EF4-FFF2-40B4-BE49-F238E27FC236}">
                  <a16:creationId xmlns:a16="http://schemas.microsoft.com/office/drawing/2014/main" id="{74BE0745-47CA-4BBA-A3EE-1FE7A2A842B0}"/>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25EECC05-2BB9-4D46-BF97-2DD2E6BBCAE8}"/>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E42083F6-448D-40CF-B79F-9344E8F5FD7B}"/>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D6555B43-52F5-4915-B6E6-7814C2683393}"/>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7311791-8843-4E8E-9EEE-F89A0F62E2F7}"/>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BB305B75-DFB8-4FBB-B70E-2F43BF209868}"/>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73507019-7661-4DA6-A77C-41C07ADE685A}"/>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B3CC5464-D481-4BAF-859E-369CB8C69062}"/>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A5F694AA-F423-48DB-991E-1F23541E83F2}"/>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02B2530A-8B17-4AA6-B922-C1B17B2C53C2}"/>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25B8E6AE-CB7F-4A85-A235-643388D167F0}"/>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BADE8954-592F-484C-A328-7AAA9E716266}"/>
              </a:ext>
            </a:extLst>
          </p:cNvPr>
          <p:cNvGrpSpPr/>
          <p:nvPr/>
        </p:nvGrpSpPr>
        <p:grpSpPr>
          <a:xfrm>
            <a:off x="4289331" y="3273973"/>
            <a:ext cx="410712" cy="410713"/>
            <a:chOff x="2053716" y="5229665"/>
            <a:chExt cx="583959" cy="583961"/>
          </a:xfrm>
        </p:grpSpPr>
        <p:sp>
          <p:nvSpPr>
            <p:cNvPr id="208" name="Oval 207">
              <a:extLst>
                <a:ext uri="{FF2B5EF4-FFF2-40B4-BE49-F238E27FC236}">
                  <a16:creationId xmlns:a16="http://schemas.microsoft.com/office/drawing/2014/main" id="{F86B25E8-03B6-4BD0-A77F-50B7B20306EC}"/>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8BD170D4-F8E2-4BAB-851C-1D60DD6DE15C}"/>
                </a:ext>
              </a:extLst>
            </p:cNvPr>
            <p:cNvGrpSpPr/>
            <p:nvPr/>
          </p:nvGrpSpPr>
          <p:grpSpPr>
            <a:xfrm>
              <a:off x="2053716" y="5229665"/>
              <a:ext cx="583959" cy="583961"/>
              <a:chOff x="-5010912" y="-1197864"/>
              <a:chExt cx="960120" cy="960121"/>
            </a:xfrm>
          </p:grpSpPr>
          <p:sp>
            <p:nvSpPr>
              <p:cNvPr id="210" name="Freeform: Shape 209">
                <a:extLst>
                  <a:ext uri="{FF2B5EF4-FFF2-40B4-BE49-F238E27FC236}">
                    <a16:creationId xmlns:a16="http://schemas.microsoft.com/office/drawing/2014/main" id="{6A9A570E-7FBB-4A6F-95BE-ECCBDE033AD6}"/>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B6F662C4-09CD-4145-B0E1-51F407A1528C}"/>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Shape 211">
                <a:extLst>
                  <a:ext uri="{FF2B5EF4-FFF2-40B4-BE49-F238E27FC236}">
                    <a16:creationId xmlns:a16="http://schemas.microsoft.com/office/drawing/2014/main" id="{17681AEB-A897-40C2-9FDE-6542030D0001}"/>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C8D30B0F-59DC-4A80-955C-DD7DAB88AFF3}"/>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Freeform: Shape 213">
                <a:extLst>
                  <a:ext uri="{FF2B5EF4-FFF2-40B4-BE49-F238E27FC236}">
                    <a16:creationId xmlns:a16="http://schemas.microsoft.com/office/drawing/2014/main" id="{8DC767E6-7E3A-4468-BC6E-C9BC085C1A97}"/>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06ECD899-67E5-44C9-AAA6-486C4EF5CC69}"/>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1393F199-3208-4129-B0C2-78E3658F4500}"/>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C7EA14D2-3A49-4398-B272-ECB1E677C6E8}"/>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5A8345F3-C329-425B-AB03-BD6D994C644D}"/>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9" name="Graphic 1037">
            <a:extLst>
              <a:ext uri="{FF2B5EF4-FFF2-40B4-BE49-F238E27FC236}">
                <a16:creationId xmlns:a16="http://schemas.microsoft.com/office/drawing/2014/main" id="{89B1E8E6-BDD4-4681-85FD-2A1CE9EE6BF8}"/>
              </a:ext>
            </a:extLst>
          </p:cNvPr>
          <p:cNvGrpSpPr/>
          <p:nvPr/>
        </p:nvGrpSpPr>
        <p:grpSpPr>
          <a:xfrm>
            <a:off x="2933944" y="3319872"/>
            <a:ext cx="409616" cy="410249"/>
            <a:chOff x="7564432" y="4899643"/>
            <a:chExt cx="1955769" cy="1958789"/>
          </a:xfrm>
          <a:solidFill>
            <a:schemeClr val="tx2"/>
          </a:solidFill>
        </p:grpSpPr>
        <p:sp>
          <p:nvSpPr>
            <p:cNvPr id="220" name="Freeform: Shape 219">
              <a:extLst>
                <a:ext uri="{FF2B5EF4-FFF2-40B4-BE49-F238E27FC236}">
                  <a16:creationId xmlns:a16="http://schemas.microsoft.com/office/drawing/2014/main" id="{5790C3D9-D3C0-479C-B336-2FDAFAB3F117}"/>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CA168647-EE4F-425B-8CB4-84A134D598F6}"/>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C47A3E2F-4262-4189-8D3E-B3834DB6F6AE}"/>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74D16F79-4916-4C55-B0A6-B8FF7B0E5747}"/>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4" name="Picture 223" descr="A picture containing drawing&#10;&#10;Description automatically generated">
            <a:extLst>
              <a:ext uri="{FF2B5EF4-FFF2-40B4-BE49-F238E27FC236}">
                <a16:creationId xmlns:a16="http://schemas.microsoft.com/office/drawing/2014/main" id="{A5AD46DC-6037-4E80-B9D1-1409B6136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050" y="2607957"/>
            <a:ext cx="502038" cy="502038"/>
          </a:xfrm>
          <a:prstGeom prst="rect">
            <a:avLst/>
          </a:prstGeom>
          <a:ln>
            <a:noFill/>
          </a:ln>
        </p:spPr>
      </p:pic>
      <p:grpSp>
        <p:nvGrpSpPr>
          <p:cNvPr id="225" name="Group 224">
            <a:extLst>
              <a:ext uri="{FF2B5EF4-FFF2-40B4-BE49-F238E27FC236}">
                <a16:creationId xmlns:a16="http://schemas.microsoft.com/office/drawing/2014/main" id="{308FC7BD-24FD-4A3C-B35B-3339982D2AA5}"/>
              </a:ext>
            </a:extLst>
          </p:cNvPr>
          <p:cNvGrpSpPr/>
          <p:nvPr/>
        </p:nvGrpSpPr>
        <p:grpSpPr>
          <a:xfrm>
            <a:off x="10600976" y="2856220"/>
            <a:ext cx="857492" cy="643119"/>
            <a:chOff x="1243371" y="4682307"/>
            <a:chExt cx="1219200" cy="914400"/>
          </a:xfrm>
        </p:grpSpPr>
        <p:sp>
          <p:nvSpPr>
            <p:cNvPr id="226" name="Freeform: Shape 225">
              <a:extLst>
                <a:ext uri="{FF2B5EF4-FFF2-40B4-BE49-F238E27FC236}">
                  <a16:creationId xmlns:a16="http://schemas.microsoft.com/office/drawing/2014/main" id="{64B0C16E-E828-4FFA-9CE2-13C59CB7B443}"/>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1FD70FD2-4671-41B2-A972-E9AE95ACCB1E}"/>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C07B41B-FBA9-4F30-95E7-8A578ADF9B0A}"/>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A99BD2DA-7283-4355-A111-6586545FE455}"/>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3634B20F-9E31-46EE-A59E-CB0E914DA43D}"/>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F84E6D36-CDE7-4C53-BA37-42BFB9303A8A}"/>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A3029EB2-D6B5-42DB-B278-AB9BCF4D5340}"/>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F23C8907-8054-48E6-8648-BCDD4CC1E38C}"/>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7DDED59F-1560-4BA5-B6A0-573B55B9DCEC}"/>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D3B8C614-011B-42B1-B01B-C8690C5FA382}"/>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852849D5-FFFB-4575-B88B-D506B580FBA7}"/>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7" name="Group 236">
            <a:extLst>
              <a:ext uri="{FF2B5EF4-FFF2-40B4-BE49-F238E27FC236}">
                <a16:creationId xmlns:a16="http://schemas.microsoft.com/office/drawing/2014/main" id="{FC58451D-8C84-4801-ACF1-A9F3184F9117}"/>
              </a:ext>
            </a:extLst>
          </p:cNvPr>
          <p:cNvGrpSpPr/>
          <p:nvPr/>
        </p:nvGrpSpPr>
        <p:grpSpPr>
          <a:xfrm>
            <a:off x="11294821" y="3273973"/>
            <a:ext cx="410712" cy="410713"/>
            <a:chOff x="2053716" y="5229665"/>
            <a:chExt cx="583959" cy="583961"/>
          </a:xfrm>
        </p:grpSpPr>
        <p:sp>
          <p:nvSpPr>
            <p:cNvPr id="238" name="Oval 237">
              <a:extLst>
                <a:ext uri="{FF2B5EF4-FFF2-40B4-BE49-F238E27FC236}">
                  <a16:creationId xmlns:a16="http://schemas.microsoft.com/office/drawing/2014/main" id="{8FA03041-6000-4EE5-943C-5947F1470A00}"/>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E5C848CD-6F9A-4470-AF04-3EBAB2631602}"/>
                </a:ext>
              </a:extLst>
            </p:cNvPr>
            <p:cNvGrpSpPr/>
            <p:nvPr/>
          </p:nvGrpSpPr>
          <p:grpSpPr>
            <a:xfrm>
              <a:off x="2053716" y="5229665"/>
              <a:ext cx="583959" cy="583961"/>
              <a:chOff x="-5010912" y="-1197864"/>
              <a:chExt cx="960120" cy="960121"/>
            </a:xfrm>
          </p:grpSpPr>
          <p:sp>
            <p:nvSpPr>
              <p:cNvPr id="240" name="Freeform: Shape 239">
                <a:extLst>
                  <a:ext uri="{FF2B5EF4-FFF2-40B4-BE49-F238E27FC236}">
                    <a16:creationId xmlns:a16="http://schemas.microsoft.com/office/drawing/2014/main" id="{AA34D07F-6EE8-4B98-93F2-5900E6DA2EA5}"/>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Freeform: Shape 240">
                <a:extLst>
                  <a:ext uri="{FF2B5EF4-FFF2-40B4-BE49-F238E27FC236}">
                    <a16:creationId xmlns:a16="http://schemas.microsoft.com/office/drawing/2014/main" id="{C1B7FCAF-8809-4363-94C3-762BD332755B}"/>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Freeform: Shape 241">
                <a:extLst>
                  <a:ext uri="{FF2B5EF4-FFF2-40B4-BE49-F238E27FC236}">
                    <a16:creationId xmlns:a16="http://schemas.microsoft.com/office/drawing/2014/main" id="{88876A9E-EF79-486F-ACE0-0F0C89DBF144}"/>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3F00FD20-51DF-4AA6-B7BD-BD9179F819E6}"/>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FCB1F795-29A9-40E5-AB4B-50A16A025D7E}"/>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Freeform: Shape 244">
                <a:extLst>
                  <a:ext uri="{FF2B5EF4-FFF2-40B4-BE49-F238E27FC236}">
                    <a16:creationId xmlns:a16="http://schemas.microsoft.com/office/drawing/2014/main" id="{3341A1A6-AD39-4BB2-B44A-4BBABC617F5D}"/>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1D20FBC8-D9DB-45D6-A657-F62E536D82A6}"/>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2D6744BC-E13B-4CE9-A9C5-C705E02D6D9B}"/>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97B5344B-B109-4E6B-8907-EA5DD03E950E}"/>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9" name="Graphic 1037">
            <a:extLst>
              <a:ext uri="{FF2B5EF4-FFF2-40B4-BE49-F238E27FC236}">
                <a16:creationId xmlns:a16="http://schemas.microsoft.com/office/drawing/2014/main" id="{BE2295D5-4382-4C40-BA83-53A672EC8959}"/>
              </a:ext>
            </a:extLst>
          </p:cNvPr>
          <p:cNvGrpSpPr/>
          <p:nvPr/>
        </p:nvGrpSpPr>
        <p:grpSpPr>
          <a:xfrm>
            <a:off x="9900683" y="3319872"/>
            <a:ext cx="409616" cy="410249"/>
            <a:chOff x="7564432" y="4899643"/>
            <a:chExt cx="1955769" cy="1958789"/>
          </a:xfrm>
          <a:solidFill>
            <a:schemeClr val="tx2"/>
          </a:solidFill>
        </p:grpSpPr>
        <p:sp>
          <p:nvSpPr>
            <p:cNvPr id="250" name="Freeform: Shape 249">
              <a:extLst>
                <a:ext uri="{FF2B5EF4-FFF2-40B4-BE49-F238E27FC236}">
                  <a16:creationId xmlns:a16="http://schemas.microsoft.com/office/drawing/2014/main" id="{D737151F-CB8D-4787-B3E3-0EDA93CFC1A4}"/>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376F1C4C-EA94-4E4B-A558-B7A1109D7316}"/>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76F1AF0C-3DC7-47C6-9A73-7270CCED0158}"/>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8F14B46E-B601-4CD8-AFD8-4700EF59C9DB}"/>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4" name="Graphic 276">
            <a:extLst>
              <a:ext uri="{FF2B5EF4-FFF2-40B4-BE49-F238E27FC236}">
                <a16:creationId xmlns:a16="http://schemas.microsoft.com/office/drawing/2014/main" id="{D819B2FE-DDE4-4A7A-93FE-8382D6027CFE}"/>
              </a:ext>
            </a:extLst>
          </p:cNvPr>
          <p:cNvGrpSpPr/>
          <p:nvPr/>
        </p:nvGrpSpPr>
        <p:grpSpPr>
          <a:xfrm>
            <a:off x="3144588" y="4429228"/>
            <a:ext cx="504492" cy="256899"/>
            <a:chOff x="3463925" y="7276909"/>
            <a:chExt cx="283940" cy="144589"/>
          </a:xfrm>
          <a:solidFill>
            <a:schemeClr val="tx1"/>
          </a:solidFill>
        </p:grpSpPr>
        <p:sp>
          <p:nvSpPr>
            <p:cNvPr id="255" name="Freeform: Shape 254">
              <a:extLst>
                <a:ext uri="{FF2B5EF4-FFF2-40B4-BE49-F238E27FC236}">
                  <a16:creationId xmlns:a16="http://schemas.microsoft.com/office/drawing/2014/main" id="{E769A141-410E-49E1-99ED-E5ADE6C5DB32}"/>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6934B06-A7A3-46B2-9F0C-452E542FCF16}"/>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70A56B76-AC74-4D20-A3C5-DFF03B3DCFF3}"/>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AC9DDABC-2967-40E4-9FC2-38E19BDEF905}"/>
              </a:ext>
            </a:extLst>
          </p:cNvPr>
          <p:cNvGrpSpPr/>
          <p:nvPr/>
        </p:nvGrpSpPr>
        <p:grpSpPr>
          <a:xfrm>
            <a:off x="2853753" y="4781469"/>
            <a:ext cx="1016021" cy="778490"/>
            <a:chOff x="3833971" y="2798914"/>
            <a:chExt cx="1195800" cy="916239"/>
          </a:xfrm>
        </p:grpSpPr>
        <p:grpSp>
          <p:nvGrpSpPr>
            <p:cNvPr id="259" name="Graphic 1030">
              <a:extLst>
                <a:ext uri="{FF2B5EF4-FFF2-40B4-BE49-F238E27FC236}">
                  <a16:creationId xmlns:a16="http://schemas.microsoft.com/office/drawing/2014/main" id="{634EB4D4-2DD6-4848-A11E-A544D04403B5}"/>
                </a:ext>
              </a:extLst>
            </p:cNvPr>
            <p:cNvGrpSpPr/>
            <p:nvPr/>
          </p:nvGrpSpPr>
          <p:grpSpPr>
            <a:xfrm>
              <a:off x="3833971" y="2798914"/>
              <a:ext cx="566201" cy="697168"/>
              <a:chOff x="3896270" y="2690723"/>
              <a:chExt cx="506031" cy="623080"/>
            </a:xfrm>
          </p:grpSpPr>
          <p:sp>
            <p:nvSpPr>
              <p:cNvPr id="274" name="Freeform: Shape 273">
                <a:extLst>
                  <a:ext uri="{FF2B5EF4-FFF2-40B4-BE49-F238E27FC236}">
                    <a16:creationId xmlns:a16="http://schemas.microsoft.com/office/drawing/2014/main" id="{935D47DF-E551-4D97-8AE4-F3E19836D0E2}"/>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F56A3DFA-4077-4215-A676-E8755C244B54}"/>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23F2880B-B3D3-48BC-B5BE-6F6E5E999A81}"/>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331FBE05-6833-4B95-8DFA-019A2EDBA8FA}"/>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99282ED5-65FD-42F0-A232-88F41651F531}"/>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5E8B3E04-466D-4048-A1F3-C88E090CBDAC}"/>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aphic 365">
              <a:extLst>
                <a:ext uri="{FF2B5EF4-FFF2-40B4-BE49-F238E27FC236}">
                  <a16:creationId xmlns:a16="http://schemas.microsoft.com/office/drawing/2014/main" id="{0BDD7D13-3613-4FD5-894A-73867EC38938}"/>
                </a:ext>
              </a:extLst>
            </p:cNvPr>
            <p:cNvGrpSpPr/>
            <p:nvPr/>
          </p:nvGrpSpPr>
          <p:grpSpPr>
            <a:xfrm>
              <a:off x="4463570" y="2798914"/>
              <a:ext cx="566201" cy="697168"/>
              <a:chOff x="4458961" y="2690723"/>
              <a:chExt cx="506031" cy="623080"/>
            </a:xfrm>
          </p:grpSpPr>
          <p:sp>
            <p:nvSpPr>
              <p:cNvPr id="268" name="Freeform: Shape 267">
                <a:extLst>
                  <a:ext uri="{FF2B5EF4-FFF2-40B4-BE49-F238E27FC236}">
                    <a16:creationId xmlns:a16="http://schemas.microsoft.com/office/drawing/2014/main" id="{21F8C0FE-A3D7-4016-9B1F-87B03268B1F2}"/>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7366D1DE-DF47-4057-BAF6-D9051FA43720}"/>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87640239-2A33-485A-A6BB-5D3C768BC25E}"/>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E8DDDDF-D32D-41FC-B85E-CBCF60EB10E1}"/>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EAEFD692-410C-4065-A676-09596DF304CE}"/>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AA88F6C4-1B6A-4E78-8CA5-1FD6DB47A90A}"/>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aphic 366">
              <a:extLst>
                <a:ext uri="{FF2B5EF4-FFF2-40B4-BE49-F238E27FC236}">
                  <a16:creationId xmlns:a16="http://schemas.microsoft.com/office/drawing/2014/main" id="{1DA6DC42-43F6-4251-B3D7-F300AAD5FC00}"/>
                </a:ext>
              </a:extLst>
            </p:cNvPr>
            <p:cNvGrpSpPr/>
            <p:nvPr/>
          </p:nvGrpSpPr>
          <p:grpSpPr>
            <a:xfrm>
              <a:off x="4148770" y="3017985"/>
              <a:ext cx="566201" cy="697168"/>
              <a:chOff x="4177615" y="2886513"/>
              <a:chExt cx="506031" cy="623080"/>
            </a:xfrm>
          </p:grpSpPr>
          <p:sp>
            <p:nvSpPr>
              <p:cNvPr id="262" name="Freeform: Shape 261">
                <a:extLst>
                  <a:ext uri="{FF2B5EF4-FFF2-40B4-BE49-F238E27FC236}">
                    <a16:creationId xmlns:a16="http://schemas.microsoft.com/office/drawing/2014/main" id="{6CAEF7BE-44E5-46DD-ADA4-F5D9E71A853B}"/>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4309CAA8-F63B-49E8-9007-065F0E2DB457}"/>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860EC2B9-A542-4D1A-8269-5A5818F626E3}"/>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1B230651-4851-41CF-8614-1585895EE67F}"/>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998CCD95-149F-424E-9E05-E7A6471EC40E}"/>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2BBAF505-7862-4B6E-8612-62455F8D3F76}"/>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80" name="Picture 279" descr="A close up of a logo&#10;&#10;Description automatically generated">
            <a:extLst>
              <a:ext uri="{FF2B5EF4-FFF2-40B4-BE49-F238E27FC236}">
                <a16:creationId xmlns:a16="http://schemas.microsoft.com/office/drawing/2014/main" id="{2746C265-4848-4C88-B983-C71C17EC3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156" y="4285344"/>
            <a:ext cx="884883" cy="180059"/>
          </a:xfrm>
          <a:prstGeom prst="rect">
            <a:avLst/>
          </a:prstGeom>
        </p:spPr>
      </p:pic>
      <p:pic>
        <p:nvPicPr>
          <p:cNvPr id="281" name="Picture 280" descr="A close up of a logo&#10;&#10;Description automatically generated">
            <a:extLst>
              <a:ext uri="{FF2B5EF4-FFF2-40B4-BE49-F238E27FC236}">
                <a16:creationId xmlns:a16="http://schemas.microsoft.com/office/drawing/2014/main" id="{E09F89AB-073B-41F6-A35C-61FF19FDD4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7185" y="5103313"/>
            <a:ext cx="539760" cy="441257"/>
          </a:xfrm>
          <a:prstGeom prst="rect">
            <a:avLst/>
          </a:prstGeom>
        </p:spPr>
      </p:pic>
      <p:pic>
        <p:nvPicPr>
          <p:cNvPr id="282" name="Picture 281" descr="A picture containing dark, night, room, drawing&#10;&#10;Description automatically generated">
            <a:extLst>
              <a:ext uri="{FF2B5EF4-FFF2-40B4-BE49-F238E27FC236}">
                <a16:creationId xmlns:a16="http://schemas.microsoft.com/office/drawing/2014/main" id="{AF7F5284-312A-432D-B606-28BB7D06BB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7475" y="4612389"/>
            <a:ext cx="436117" cy="449927"/>
          </a:xfrm>
          <a:prstGeom prst="rect">
            <a:avLst/>
          </a:prstGeom>
        </p:spPr>
      </p:pic>
      <p:grpSp>
        <p:nvGrpSpPr>
          <p:cNvPr id="283" name="Group 282">
            <a:extLst>
              <a:ext uri="{FF2B5EF4-FFF2-40B4-BE49-F238E27FC236}">
                <a16:creationId xmlns:a16="http://schemas.microsoft.com/office/drawing/2014/main" id="{BBCC2992-D14D-4045-BFEA-A66534B6C161}"/>
              </a:ext>
            </a:extLst>
          </p:cNvPr>
          <p:cNvGrpSpPr/>
          <p:nvPr/>
        </p:nvGrpSpPr>
        <p:grpSpPr>
          <a:xfrm>
            <a:off x="8924132" y="4570381"/>
            <a:ext cx="759311" cy="759308"/>
            <a:chOff x="-593644" y="7516599"/>
            <a:chExt cx="694020" cy="694018"/>
          </a:xfrm>
        </p:grpSpPr>
        <p:pic>
          <p:nvPicPr>
            <p:cNvPr id="284" name="Graphic 283" descr="Monitor">
              <a:extLst>
                <a:ext uri="{FF2B5EF4-FFF2-40B4-BE49-F238E27FC236}">
                  <a16:creationId xmlns:a16="http://schemas.microsoft.com/office/drawing/2014/main" id="{6081FD6D-66F0-4CB2-BD56-1B96ED66EB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3644" y="7516599"/>
              <a:ext cx="694020" cy="694018"/>
            </a:xfrm>
            <a:prstGeom prst="rect">
              <a:avLst/>
            </a:prstGeom>
          </p:spPr>
        </p:pic>
        <p:pic>
          <p:nvPicPr>
            <p:cNvPr id="285" name="Graphic 284">
              <a:extLst>
                <a:ext uri="{FF2B5EF4-FFF2-40B4-BE49-F238E27FC236}">
                  <a16:creationId xmlns:a16="http://schemas.microsoft.com/office/drawing/2014/main" id="{207F91D6-FD4D-4013-A938-D418EF44CE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2091" y="7688110"/>
              <a:ext cx="234040" cy="258416"/>
            </a:xfrm>
            <a:prstGeom prst="rect">
              <a:avLst/>
            </a:prstGeom>
          </p:spPr>
        </p:pic>
      </p:grpSp>
      <p:grpSp>
        <p:nvGrpSpPr>
          <p:cNvPr id="286" name="Graphic 276">
            <a:extLst>
              <a:ext uri="{FF2B5EF4-FFF2-40B4-BE49-F238E27FC236}">
                <a16:creationId xmlns:a16="http://schemas.microsoft.com/office/drawing/2014/main" id="{25B13C3D-EAA2-4139-9D1E-6BCC67CEDEE3}"/>
              </a:ext>
            </a:extLst>
          </p:cNvPr>
          <p:cNvGrpSpPr/>
          <p:nvPr/>
        </p:nvGrpSpPr>
        <p:grpSpPr>
          <a:xfrm>
            <a:off x="10078788" y="4429228"/>
            <a:ext cx="504492" cy="256899"/>
            <a:chOff x="3463925" y="7276909"/>
            <a:chExt cx="283940" cy="144589"/>
          </a:xfrm>
          <a:solidFill>
            <a:schemeClr val="tx1"/>
          </a:solidFill>
        </p:grpSpPr>
        <p:sp>
          <p:nvSpPr>
            <p:cNvPr id="287" name="Freeform: Shape 286">
              <a:extLst>
                <a:ext uri="{FF2B5EF4-FFF2-40B4-BE49-F238E27FC236}">
                  <a16:creationId xmlns:a16="http://schemas.microsoft.com/office/drawing/2014/main" id="{120B22C4-FDAB-4B9B-BF66-5E4EBA8E4C9A}"/>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BAC6D21C-35FC-41AD-94F2-9C1E0AD49C31}"/>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40739BF7-4A34-4302-A149-729E34226A28}"/>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DF5BC5D6-FCAC-4522-9B1A-997691F71681}"/>
              </a:ext>
            </a:extLst>
          </p:cNvPr>
          <p:cNvGrpSpPr/>
          <p:nvPr/>
        </p:nvGrpSpPr>
        <p:grpSpPr>
          <a:xfrm>
            <a:off x="9787953" y="4781469"/>
            <a:ext cx="1016021" cy="778490"/>
            <a:chOff x="3833971" y="2798914"/>
            <a:chExt cx="1195800" cy="916239"/>
          </a:xfrm>
        </p:grpSpPr>
        <p:grpSp>
          <p:nvGrpSpPr>
            <p:cNvPr id="291" name="Graphic 1030">
              <a:extLst>
                <a:ext uri="{FF2B5EF4-FFF2-40B4-BE49-F238E27FC236}">
                  <a16:creationId xmlns:a16="http://schemas.microsoft.com/office/drawing/2014/main" id="{7030A158-790F-4102-BB2E-77958CBA0E21}"/>
                </a:ext>
              </a:extLst>
            </p:cNvPr>
            <p:cNvGrpSpPr/>
            <p:nvPr/>
          </p:nvGrpSpPr>
          <p:grpSpPr>
            <a:xfrm>
              <a:off x="3833971" y="2798914"/>
              <a:ext cx="566201" cy="697168"/>
              <a:chOff x="3896270" y="2690723"/>
              <a:chExt cx="506031" cy="623080"/>
            </a:xfrm>
          </p:grpSpPr>
          <p:sp>
            <p:nvSpPr>
              <p:cNvPr id="306" name="Freeform: Shape 305">
                <a:extLst>
                  <a:ext uri="{FF2B5EF4-FFF2-40B4-BE49-F238E27FC236}">
                    <a16:creationId xmlns:a16="http://schemas.microsoft.com/office/drawing/2014/main" id="{20864C37-CC16-4589-B79A-7F334C8F2D12}"/>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59C0490E-98B5-49BA-846E-8097A2DF0EA2}"/>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38CF80EC-31ED-43EA-96FD-DD19A4217007}"/>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EF6022CB-067B-447A-A6C5-97BE007CD705}"/>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9F8207AB-AFD3-425A-A031-32CDC6196196}"/>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6D3FD82-7467-470B-AAE0-CB33599ED0E8}"/>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2" name="Graphic 365">
              <a:extLst>
                <a:ext uri="{FF2B5EF4-FFF2-40B4-BE49-F238E27FC236}">
                  <a16:creationId xmlns:a16="http://schemas.microsoft.com/office/drawing/2014/main" id="{40DA2C2C-4259-4F30-B16F-4542ABA5C69F}"/>
                </a:ext>
              </a:extLst>
            </p:cNvPr>
            <p:cNvGrpSpPr/>
            <p:nvPr/>
          </p:nvGrpSpPr>
          <p:grpSpPr>
            <a:xfrm>
              <a:off x="4463570" y="2798914"/>
              <a:ext cx="566201" cy="697168"/>
              <a:chOff x="4458961" y="2690723"/>
              <a:chExt cx="506031" cy="623080"/>
            </a:xfrm>
          </p:grpSpPr>
          <p:sp>
            <p:nvSpPr>
              <p:cNvPr id="300" name="Freeform: Shape 299">
                <a:extLst>
                  <a:ext uri="{FF2B5EF4-FFF2-40B4-BE49-F238E27FC236}">
                    <a16:creationId xmlns:a16="http://schemas.microsoft.com/office/drawing/2014/main" id="{351046C6-073D-44BE-B690-09260F435F52}"/>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25D9BF4D-0A58-45E0-A77E-D90CC64F4BF8}"/>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B1E805B7-2D8B-4E6D-BDF0-4F4A19F35FAB}"/>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504598F0-336C-450C-A908-076B0DF6D6D2}"/>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83CBE5E4-847A-4CB8-B3B1-776A632518CB}"/>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20916949-7C8C-424D-BFDE-583C66254D0D}"/>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3" name="Graphic 366">
              <a:extLst>
                <a:ext uri="{FF2B5EF4-FFF2-40B4-BE49-F238E27FC236}">
                  <a16:creationId xmlns:a16="http://schemas.microsoft.com/office/drawing/2014/main" id="{B6DB39EB-6E2D-48A7-B873-20401975D193}"/>
                </a:ext>
              </a:extLst>
            </p:cNvPr>
            <p:cNvGrpSpPr/>
            <p:nvPr/>
          </p:nvGrpSpPr>
          <p:grpSpPr>
            <a:xfrm>
              <a:off x="4148770" y="3017985"/>
              <a:ext cx="566201" cy="697168"/>
              <a:chOff x="4177615" y="2886513"/>
              <a:chExt cx="506031" cy="623080"/>
            </a:xfrm>
          </p:grpSpPr>
          <p:sp>
            <p:nvSpPr>
              <p:cNvPr id="294" name="Freeform: Shape 293">
                <a:extLst>
                  <a:ext uri="{FF2B5EF4-FFF2-40B4-BE49-F238E27FC236}">
                    <a16:creationId xmlns:a16="http://schemas.microsoft.com/office/drawing/2014/main" id="{6B80280C-33A0-442B-8306-A119E7CBB445}"/>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523A6052-A381-4F89-A94F-19357BBAC1FE}"/>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15D826EF-2CD3-4174-9D38-3DA56458860D}"/>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Shape 296">
                <a:extLst>
                  <a:ext uri="{FF2B5EF4-FFF2-40B4-BE49-F238E27FC236}">
                    <a16:creationId xmlns:a16="http://schemas.microsoft.com/office/drawing/2014/main" id="{758FE545-AEA9-4EEA-B9BE-794A742D67D0}"/>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Shape 297">
                <a:extLst>
                  <a:ext uri="{FF2B5EF4-FFF2-40B4-BE49-F238E27FC236}">
                    <a16:creationId xmlns:a16="http://schemas.microsoft.com/office/drawing/2014/main" id="{D8D2DD41-25A0-479F-8328-454A1C0A0FC8}"/>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801CFC1B-8154-49A3-AA80-968A02BCD8A8}"/>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312" name="Picture 311" descr="A close up of a logo&#10;&#10;Description automatically generated">
            <a:extLst>
              <a:ext uri="{FF2B5EF4-FFF2-40B4-BE49-F238E27FC236}">
                <a16:creationId xmlns:a16="http://schemas.microsoft.com/office/drawing/2014/main" id="{C521938D-6E35-42FB-AA34-5A0DFECB1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356" y="4285344"/>
            <a:ext cx="884883" cy="180059"/>
          </a:xfrm>
          <a:prstGeom prst="rect">
            <a:avLst/>
          </a:prstGeom>
        </p:spPr>
      </p:pic>
      <p:pic>
        <p:nvPicPr>
          <p:cNvPr id="313" name="Picture 312" descr="A close up of a logo&#10;&#10;Description automatically generated">
            <a:extLst>
              <a:ext uri="{FF2B5EF4-FFF2-40B4-BE49-F238E27FC236}">
                <a16:creationId xmlns:a16="http://schemas.microsoft.com/office/drawing/2014/main" id="{AAA33B42-6389-4303-B104-F3E49E2D9C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1385" y="5103313"/>
            <a:ext cx="539760" cy="441257"/>
          </a:xfrm>
          <a:prstGeom prst="rect">
            <a:avLst/>
          </a:prstGeom>
        </p:spPr>
      </p:pic>
      <p:pic>
        <p:nvPicPr>
          <p:cNvPr id="314" name="Picture 313" descr="A picture containing dark, night, room, drawing&#10;&#10;Description automatically generated">
            <a:extLst>
              <a:ext uri="{FF2B5EF4-FFF2-40B4-BE49-F238E27FC236}">
                <a16:creationId xmlns:a16="http://schemas.microsoft.com/office/drawing/2014/main" id="{F23900F3-CAEF-4FE3-9879-D9B637C72D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1675" y="4612389"/>
            <a:ext cx="436117" cy="449927"/>
          </a:xfrm>
          <a:prstGeom prst="rect">
            <a:avLst/>
          </a:prstGeom>
        </p:spPr>
      </p:pic>
    </p:spTree>
    <p:extLst>
      <p:ext uri="{BB962C8B-B14F-4D97-AF65-F5344CB8AC3E}">
        <p14:creationId xmlns:p14="http://schemas.microsoft.com/office/powerpoint/2010/main" val="2318967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500"/>
                                        <p:tgtEl>
                                          <p:spTgt spid="1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500"/>
                                        <p:tgtEl>
                                          <p:spTgt spid="1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fade">
                                      <p:cBhvr>
                                        <p:cTn id="21" dur="500"/>
                                        <p:tgtEl>
                                          <p:spTgt spid="1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par>
                                <p:cTn id="25" presetID="10" presetClass="entr" presetSubtype="0" fill="hold" nodeType="with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fade">
                                      <p:cBhvr>
                                        <p:cTn id="27" dur="500"/>
                                        <p:tgtEl>
                                          <p:spTgt spid="224"/>
                                        </p:tgtEl>
                                      </p:cBhvr>
                                    </p:animEffect>
                                  </p:childTnLst>
                                </p:cTn>
                              </p:par>
                              <p:par>
                                <p:cTn id="28" presetID="10" presetClass="entr" presetSubtype="0" fill="hold" nodeType="withEffect">
                                  <p:stCondLst>
                                    <p:cond delay="0"/>
                                  </p:stCondLst>
                                  <p:childTnLst>
                                    <p:set>
                                      <p:cBhvr>
                                        <p:cTn id="29" dur="1" fill="hold">
                                          <p:stCondLst>
                                            <p:cond delay="0"/>
                                          </p:stCondLst>
                                        </p:cTn>
                                        <p:tgtEl>
                                          <p:spTgt spid="225"/>
                                        </p:tgtEl>
                                        <p:attrNameLst>
                                          <p:attrName>style.visibility</p:attrName>
                                        </p:attrNameLst>
                                      </p:cBhvr>
                                      <p:to>
                                        <p:strVal val="visible"/>
                                      </p:to>
                                    </p:set>
                                    <p:animEffect transition="in" filter="fade">
                                      <p:cBhvr>
                                        <p:cTn id="30" dur="500"/>
                                        <p:tgtEl>
                                          <p:spTgt spid="225"/>
                                        </p:tgtEl>
                                      </p:cBhvr>
                                    </p:animEffect>
                                  </p:childTnLst>
                                </p:cTn>
                              </p:par>
                              <p:par>
                                <p:cTn id="31" presetID="10" presetClass="entr" presetSubtype="0" fill="hold" nodeType="withEffect">
                                  <p:stCondLst>
                                    <p:cond delay="0"/>
                                  </p:stCondLst>
                                  <p:childTnLst>
                                    <p:set>
                                      <p:cBhvr>
                                        <p:cTn id="32" dur="1" fill="hold">
                                          <p:stCondLst>
                                            <p:cond delay="0"/>
                                          </p:stCondLst>
                                        </p:cTn>
                                        <p:tgtEl>
                                          <p:spTgt spid="237"/>
                                        </p:tgtEl>
                                        <p:attrNameLst>
                                          <p:attrName>style.visibility</p:attrName>
                                        </p:attrNameLst>
                                      </p:cBhvr>
                                      <p:to>
                                        <p:strVal val="visible"/>
                                      </p:to>
                                    </p:set>
                                    <p:animEffect transition="in" filter="fade">
                                      <p:cBhvr>
                                        <p:cTn id="33" dur="500"/>
                                        <p:tgtEl>
                                          <p:spTgt spid="237"/>
                                        </p:tgtEl>
                                      </p:cBhvr>
                                    </p:animEffect>
                                  </p:childTnLst>
                                </p:cTn>
                              </p:par>
                              <p:par>
                                <p:cTn id="34" presetID="10" presetClass="entr" presetSubtype="0" fill="hold" nodeType="withEffect">
                                  <p:stCondLst>
                                    <p:cond delay="0"/>
                                  </p:stCondLst>
                                  <p:childTnLst>
                                    <p:set>
                                      <p:cBhvr>
                                        <p:cTn id="35" dur="1" fill="hold">
                                          <p:stCondLst>
                                            <p:cond delay="0"/>
                                          </p:stCondLst>
                                        </p:cTn>
                                        <p:tgtEl>
                                          <p:spTgt spid="249"/>
                                        </p:tgtEl>
                                        <p:attrNameLst>
                                          <p:attrName>style.visibility</p:attrName>
                                        </p:attrNameLst>
                                      </p:cBhvr>
                                      <p:to>
                                        <p:strVal val="visible"/>
                                      </p:to>
                                    </p:set>
                                    <p:animEffect transition="in" filter="fade">
                                      <p:cBhvr>
                                        <p:cTn id="36" dur="500"/>
                                        <p:tgtEl>
                                          <p:spTgt spid="249"/>
                                        </p:tgtEl>
                                      </p:cBhvr>
                                    </p:animEffect>
                                  </p:childTnLst>
                                </p:cTn>
                              </p:par>
                              <p:par>
                                <p:cTn id="37" presetID="10" presetClass="entr" presetSubtype="0" fill="hold" nodeType="withEffect">
                                  <p:stCondLst>
                                    <p:cond delay="0"/>
                                  </p:stCondLst>
                                  <p:childTnLst>
                                    <p:set>
                                      <p:cBhvr>
                                        <p:cTn id="38" dur="1" fill="hold">
                                          <p:stCondLst>
                                            <p:cond delay="0"/>
                                          </p:stCondLst>
                                        </p:cTn>
                                        <p:tgtEl>
                                          <p:spTgt spid="283"/>
                                        </p:tgtEl>
                                        <p:attrNameLst>
                                          <p:attrName>style.visibility</p:attrName>
                                        </p:attrNameLst>
                                      </p:cBhvr>
                                      <p:to>
                                        <p:strVal val="visible"/>
                                      </p:to>
                                    </p:set>
                                    <p:animEffect transition="in" filter="fade">
                                      <p:cBhvr>
                                        <p:cTn id="39" dur="500"/>
                                        <p:tgtEl>
                                          <p:spTgt spid="283"/>
                                        </p:tgtEl>
                                      </p:cBhvr>
                                    </p:animEffect>
                                  </p:childTnLst>
                                </p:cTn>
                              </p:par>
                              <p:par>
                                <p:cTn id="40" presetID="10" presetClass="entr" presetSubtype="0" fill="hold" nodeType="withEffect">
                                  <p:stCondLst>
                                    <p:cond delay="0"/>
                                  </p:stCondLst>
                                  <p:childTnLst>
                                    <p:set>
                                      <p:cBhvr>
                                        <p:cTn id="41" dur="1" fill="hold">
                                          <p:stCondLst>
                                            <p:cond delay="0"/>
                                          </p:stCondLst>
                                        </p:cTn>
                                        <p:tgtEl>
                                          <p:spTgt spid="286"/>
                                        </p:tgtEl>
                                        <p:attrNameLst>
                                          <p:attrName>style.visibility</p:attrName>
                                        </p:attrNameLst>
                                      </p:cBhvr>
                                      <p:to>
                                        <p:strVal val="visible"/>
                                      </p:to>
                                    </p:set>
                                    <p:animEffect transition="in" filter="fade">
                                      <p:cBhvr>
                                        <p:cTn id="42" dur="500"/>
                                        <p:tgtEl>
                                          <p:spTgt spid="286"/>
                                        </p:tgtEl>
                                      </p:cBhvr>
                                    </p:animEffect>
                                  </p:childTnLst>
                                </p:cTn>
                              </p:par>
                              <p:par>
                                <p:cTn id="43" presetID="10" presetClass="entr" presetSubtype="0" fill="hold" nodeType="withEffect">
                                  <p:stCondLst>
                                    <p:cond delay="0"/>
                                  </p:stCondLst>
                                  <p:childTnLst>
                                    <p:set>
                                      <p:cBhvr>
                                        <p:cTn id="44" dur="1" fill="hold">
                                          <p:stCondLst>
                                            <p:cond delay="0"/>
                                          </p:stCondLst>
                                        </p:cTn>
                                        <p:tgtEl>
                                          <p:spTgt spid="290"/>
                                        </p:tgtEl>
                                        <p:attrNameLst>
                                          <p:attrName>style.visibility</p:attrName>
                                        </p:attrNameLst>
                                      </p:cBhvr>
                                      <p:to>
                                        <p:strVal val="visible"/>
                                      </p:to>
                                    </p:set>
                                    <p:animEffect transition="in" filter="fade">
                                      <p:cBhvr>
                                        <p:cTn id="45" dur="500"/>
                                        <p:tgtEl>
                                          <p:spTgt spid="290"/>
                                        </p:tgtEl>
                                      </p:cBhvr>
                                    </p:animEffect>
                                  </p:childTnLst>
                                </p:cTn>
                              </p:par>
                              <p:par>
                                <p:cTn id="46" presetID="10" presetClass="entr" presetSubtype="0" fill="hold" nodeType="withEffect">
                                  <p:stCondLst>
                                    <p:cond delay="0"/>
                                  </p:stCondLst>
                                  <p:childTnLst>
                                    <p:set>
                                      <p:cBhvr>
                                        <p:cTn id="47" dur="1" fill="hold">
                                          <p:stCondLst>
                                            <p:cond delay="0"/>
                                          </p:stCondLst>
                                        </p:cTn>
                                        <p:tgtEl>
                                          <p:spTgt spid="312"/>
                                        </p:tgtEl>
                                        <p:attrNameLst>
                                          <p:attrName>style.visibility</p:attrName>
                                        </p:attrNameLst>
                                      </p:cBhvr>
                                      <p:to>
                                        <p:strVal val="visible"/>
                                      </p:to>
                                    </p:set>
                                    <p:animEffect transition="in" filter="fade">
                                      <p:cBhvr>
                                        <p:cTn id="48" dur="500"/>
                                        <p:tgtEl>
                                          <p:spTgt spid="312"/>
                                        </p:tgtEl>
                                      </p:cBhvr>
                                    </p:animEffect>
                                  </p:childTnLst>
                                </p:cTn>
                              </p:par>
                              <p:par>
                                <p:cTn id="49" presetID="10" presetClass="entr" presetSubtype="0" fill="hold" nodeType="withEffect">
                                  <p:stCondLst>
                                    <p:cond delay="0"/>
                                  </p:stCondLst>
                                  <p:childTnLst>
                                    <p:set>
                                      <p:cBhvr>
                                        <p:cTn id="50" dur="1" fill="hold">
                                          <p:stCondLst>
                                            <p:cond delay="0"/>
                                          </p:stCondLst>
                                        </p:cTn>
                                        <p:tgtEl>
                                          <p:spTgt spid="313"/>
                                        </p:tgtEl>
                                        <p:attrNameLst>
                                          <p:attrName>style.visibility</p:attrName>
                                        </p:attrNameLst>
                                      </p:cBhvr>
                                      <p:to>
                                        <p:strVal val="visible"/>
                                      </p:to>
                                    </p:set>
                                    <p:animEffect transition="in" filter="fade">
                                      <p:cBhvr>
                                        <p:cTn id="51" dur="500"/>
                                        <p:tgtEl>
                                          <p:spTgt spid="313"/>
                                        </p:tgtEl>
                                      </p:cBhvr>
                                    </p:animEffect>
                                  </p:childTnLst>
                                </p:cTn>
                              </p:par>
                              <p:par>
                                <p:cTn id="52" presetID="10" presetClass="entr" presetSubtype="0" fill="hold" nodeType="withEffect">
                                  <p:stCondLst>
                                    <p:cond delay="0"/>
                                  </p:stCondLst>
                                  <p:childTnLst>
                                    <p:set>
                                      <p:cBhvr>
                                        <p:cTn id="53" dur="1" fill="hold">
                                          <p:stCondLst>
                                            <p:cond delay="0"/>
                                          </p:stCondLst>
                                        </p:cTn>
                                        <p:tgtEl>
                                          <p:spTgt spid="314"/>
                                        </p:tgtEl>
                                        <p:attrNameLst>
                                          <p:attrName>style.visibility</p:attrName>
                                        </p:attrNameLst>
                                      </p:cBhvr>
                                      <p:to>
                                        <p:strVal val="visible"/>
                                      </p:to>
                                    </p:set>
                                    <p:animEffect transition="in" filter="fade">
                                      <p:cBhvr>
                                        <p:cTn id="54"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144" grpId="0" animBg="1"/>
      <p:bldP spid="145" grpId="0" animBg="1"/>
      <p:bldP spid="146" grpId="0" animBg="1"/>
      <p:bldP spid="19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pPr>
              <a:lnSpc>
                <a:spcPct val="100000"/>
              </a:lnSpc>
            </a:pPr>
            <a:r>
              <a:rPr lang="en-US" sz="2750" dirty="0">
                <a:solidFill>
                  <a:schemeClr val="tx1"/>
                </a:solidFill>
              </a:rPr>
              <a:t>Migrating your Virtual Desktop Infrastructure (VDI) </a:t>
            </a:r>
            <a:br>
              <a:rPr lang="en-US" sz="2750" dirty="0">
                <a:solidFill>
                  <a:schemeClr val="tx1"/>
                </a:solidFill>
              </a:rPr>
            </a:br>
            <a:r>
              <a:rPr lang="en-US" sz="2750" dirty="0">
                <a:solidFill>
                  <a:schemeClr val="tx1"/>
                </a:solidFill>
              </a:rPr>
              <a:t>to Azure Virtual Desktop</a:t>
            </a:r>
          </a:p>
        </p:txBody>
      </p:sp>
      <p:sp>
        <p:nvSpPr>
          <p:cNvPr id="58" name="TextBox 57">
            <a:extLst>
              <a:ext uri="{FF2B5EF4-FFF2-40B4-BE49-F238E27FC236}">
                <a16:creationId xmlns:a16="http://schemas.microsoft.com/office/drawing/2014/main" id="{4DF223B2-77F6-4EAD-9B41-2C1E212C18FB}"/>
              </a:ext>
            </a:extLst>
          </p:cNvPr>
          <p:cNvSpPr txBox="1"/>
          <p:nvPr/>
        </p:nvSpPr>
        <p:spPr>
          <a:xfrm>
            <a:off x="5204371" y="1925559"/>
            <a:ext cx="1780484" cy="1661993"/>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Semibold"/>
                <a:ea typeface="+mn-ea"/>
                <a:cs typeface="Segoe UI" pitchFamily="34" charset="0"/>
              </a:rPr>
              <a:t>Azure Migrate (Integration with Lakeside for Assessment) </a:t>
            </a: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itchFamily="34" charset="0"/>
              </a:rPr>
              <a:t>Partner tools for Migration</a:t>
            </a:r>
          </a:p>
        </p:txBody>
      </p:sp>
      <p:sp>
        <p:nvSpPr>
          <p:cNvPr id="48" name="Rectangle 47">
            <a:extLst>
              <a:ext uri="{FF2B5EF4-FFF2-40B4-BE49-F238E27FC236}">
                <a16:creationId xmlns:a16="http://schemas.microsoft.com/office/drawing/2014/main" id="{1778DAE5-189D-413D-B4DA-A1ED0CFC81E8}"/>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VDI Deployment</a:t>
            </a:r>
          </a:p>
        </p:txBody>
      </p:sp>
      <p:sp>
        <p:nvSpPr>
          <p:cNvPr id="49" name="Rectangle 41">
            <a:extLst>
              <a:ext uri="{FF2B5EF4-FFF2-40B4-BE49-F238E27FC236}">
                <a16:creationId xmlns:a16="http://schemas.microsoft.com/office/drawing/2014/main" id="{C6A18BEC-AAB0-4CF5-AC47-029CFD0116C5}"/>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Virtual Desktops </a:t>
            </a:r>
            <a:b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b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(RDS/VMware/Citrix) </a:t>
            </a:r>
          </a:p>
        </p:txBody>
      </p:sp>
      <p:sp>
        <p:nvSpPr>
          <p:cNvPr id="50" name="Rectangle 41">
            <a:extLst>
              <a:ext uri="{FF2B5EF4-FFF2-40B4-BE49-F238E27FC236}">
                <a16:creationId xmlns:a16="http://schemas.microsoft.com/office/drawing/2014/main" id="{ABD36F8E-6BCA-4530-A2AC-076DC1EB8951}"/>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VDI Infrastructure</a:t>
            </a:r>
          </a:p>
        </p:txBody>
      </p:sp>
      <p:pic>
        <p:nvPicPr>
          <p:cNvPr id="60" name="Picture 59" descr="A picture containing drawing&#10;&#10;Description automatically generated">
            <a:extLst>
              <a:ext uri="{FF2B5EF4-FFF2-40B4-BE49-F238E27FC236}">
                <a16:creationId xmlns:a16="http://schemas.microsoft.com/office/drawing/2014/main" id="{B7D0650F-4DE9-454C-A633-6BAE6B2D4D9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180" t="18325" r="24455" b="12066"/>
          <a:stretch/>
        </p:blipFill>
        <p:spPr>
          <a:xfrm>
            <a:off x="527130" y="5958676"/>
            <a:ext cx="1076325" cy="317953"/>
          </a:xfrm>
          <a:prstGeom prst="rect">
            <a:avLst/>
          </a:prstGeom>
        </p:spPr>
      </p:pic>
      <p:sp>
        <p:nvSpPr>
          <p:cNvPr id="61" name="TextBox 60">
            <a:extLst>
              <a:ext uri="{FF2B5EF4-FFF2-40B4-BE49-F238E27FC236}">
                <a16:creationId xmlns:a16="http://schemas.microsoft.com/office/drawing/2014/main" id="{A151DA5A-8079-45E2-8F9F-E93EC3AE9298}"/>
              </a:ext>
            </a:extLst>
          </p:cNvPr>
          <p:cNvSpPr txBox="1"/>
          <p:nvPr/>
        </p:nvSpPr>
        <p:spPr>
          <a:xfrm>
            <a:off x="1868875" y="5994542"/>
            <a:ext cx="868027"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VMware</a:t>
            </a:r>
          </a:p>
        </p:txBody>
      </p:sp>
      <p:sp>
        <p:nvSpPr>
          <p:cNvPr id="62" name="TextBox 61">
            <a:extLst>
              <a:ext uri="{FF2B5EF4-FFF2-40B4-BE49-F238E27FC236}">
                <a16:creationId xmlns:a16="http://schemas.microsoft.com/office/drawing/2014/main" id="{03EDC96E-6A19-4662-9CC8-B42874BA41AC}"/>
              </a:ext>
            </a:extLst>
          </p:cNvPr>
          <p:cNvSpPr txBox="1"/>
          <p:nvPr/>
        </p:nvSpPr>
        <p:spPr>
          <a:xfrm>
            <a:off x="3002322" y="5994542"/>
            <a:ext cx="431077"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AWS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0CA707DC-BF37-40E1-A30E-10D7BCD3ACEF}"/>
              </a:ext>
            </a:extLst>
          </p:cNvPr>
          <p:cNvSpPr txBox="1"/>
          <p:nvPr/>
        </p:nvSpPr>
        <p:spPr>
          <a:xfrm>
            <a:off x="3698819" y="5994542"/>
            <a:ext cx="127174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Google Cloud</a:t>
            </a:r>
          </a:p>
        </p:txBody>
      </p:sp>
      <p:grpSp>
        <p:nvGrpSpPr>
          <p:cNvPr id="9" name="Group 8">
            <a:extLst>
              <a:ext uri="{FF2B5EF4-FFF2-40B4-BE49-F238E27FC236}">
                <a16:creationId xmlns:a16="http://schemas.microsoft.com/office/drawing/2014/main" id="{169F846E-F83C-42E8-B4B9-3E816720C8CB}"/>
              </a:ext>
            </a:extLst>
          </p:cNvPr>
          <p:cNvGrpSpPr/>
          <p:nvPr/>
        </p:nvGrpSpPr>
        <p:grpSpPr>
          <a:xfrm>
            <a:off x="3759123" y="2717743"/>
            <a:ext cx="987381" cy="901303"/>
            <a:chOff x="3576595" y="2693495"/>
            <a:chExt cx="1109605" cy="1012872"/>
          </a:xfrm>
        </p:grpSpPr>
        <p:grpSp>
          <p:nvGrpSpPr>
            <p:cNvPr id="65" name="Group 64">
              <a:extLst>
                <a:ext uri="{FF2B5EF4-FFF2-40B4-BE49-F238E27FC236}">
                  <a16:creationId xmlns:a16="http://schemas.microsoft.com/office/drawing/2014/main" id="{6711A3D0-EB9F-4F46-9AE8-DCD4A138B3BB}"/>
                </a:ext>
              </a:extLst>
            </p:cNvPr>
            <p:cNvGrpSpPr/>
            <p:nvPr/>
          </p:nvGrpSpPr>
          <p:grpSpPr>
            <a:xfrm>
              <a:off x="3576595" y="3141042"/>
              <a:ext cx="565327" cy="565325"/>
              <a:chOff x="-1261824" y="7516599"/>
              <a:chExt cx="694020" cy="694018"/>
            </a:xfrm>
          </p:grpSpPr>
          <p:pic>
            <p:nvPicPr>
              <p:cNvPr id="83" name="Graphic 82" descr="Monitor">
                <a:extLst>
                  <a:ext uri="{FF2B5EF4-FFF2-40B4-BE49-F238E27FC236}">
                    <a16:creationId xmlns:a16="http://schemas.microsoft.com/office/drawing/2014/main" id="{E4C15A89-8D93-47A4-B264-EE5CF2DD74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24" y="7516599"/>
                <a:ext cx="694020" cy="694018"/>
              </a:xfrm>
              <a:prstGeom prst="rect">
                <a:avLst/>
              </a:prstGeom>
            </p:spPr>
          </p:pic>
          <p:pic>
            <p:nvPicPr>
              <p:cNvPr id="84" name="Graphic 83">
                <a:extLst>
                  <a:ext uri="{FF2B5EF4-FFF2-40B4-BE49-F238E27FC236}">
                    <a16:creationId xmlns:a16="http://schemas.microsoft.com/office/drawing/2014/main" id="{16ADA46B-FFA2-46B3-9249-5C3275F61E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989" y="7689631"/>
                <a:ext cx="234040" cy="258415"/>
              </a:xfrm>
              <a:prstGeom prst="rect">
                <a:avLst/>
              </a:prstGeom>
            </p:spPr>
          </p:pic>
        </p:grpSp>
        <p:grpSp>
          <p:nvGrpSpPr>
            <p:cNvPr id="66" name="Group 65">
              <a:extLst>
                <a:ext uri="{FF2B5EF4-FFF2-40B4-BE49-F238E27FC236}">
                  <a16:creationId xmlns:a16="http://schemas.microsoft.com/office/drawing/2014/main" id="{B3E34261-E7B8-4804-9F53-5F0E3E67ECF5}"/>
                </a:ext>
              </a:extLst>
            </p:cNvPr>
            <p:cNvGrpSpPr/>
            <p:nvPr/>
          </p:nvGrpSpPr>
          <p:grpSpPr>
            <a:xfrm>
              <a:off x="4120873" y="3141042"/>
              <a:ext cx="565327" cy="565325"/>
              <a:chOff x="-593644" y="7516599"/>
              <a:chExt cx="694020" cy="694018"/>
            </a:xfrm>
          </p:grpSpPr>
          <p:pic>
            <p:nvPicPr>
              <p:cNvPr id="81" name="Graphic 80" descr="Monitor">
                <a:extLst>
                  <a:ext uri="{FF2B5EF4-FFF2-40B4-BE49-F238E27FC236}">
                    <a16:creationId xmlns:a16="http://schemas.microsoft.com/office/drawing/2014/main" id="{62EFFD6B-09DA-42F3-A1A3-678A498CBE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82" name="Graphic 81">
                <a:extLst>
                  <a:ext uri="{FF2B5EF4-FFF2-40B4-BE49-F238E27FC236}">
                    <a16:creationId xmlns:a16="http://schemas.microsoft.com/office/drawing/2014/main" id="{83622663-F781-40AC-9D65-98C583D425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grpSp>
          <p:nvGrpSpPr>
            <p:cNvPr id="67" name="Group 66">
              <a:extLst>
                <a:ext uri="{FF2B5EF4-FFF2-40B4-BE49-F238E27FC236}">
                  <a16:creationId xmlns:a16="http://schemas.microsoft.com/office/drawing/2014/main" id="{AEAF7D02-BC45-4B04-9596-73837214103B}"/>
                </a:ext>
              </a:extLst>
            </p:cNvPr>
            <p:cNvGrpSpPr/>
            <p:nvPr/>
          </p:nvGrpSpPr>
          <p:grpSpPr>
            <a:xfrm>
              <a:off x="3848734" y="2693495"/>
              <a:ext cx="565327" cy="569063"/>
              <a:chOff x="-930682" y="6967171"/>
              <a:chExt cx="694020" cy="694018"/>
            </a:xfrm>
          </p:grpSpPr>
          <p:pic>
            <p:nvPicPr>
              <p:cNvPr id="79" name="Graphic 78" descr="Monitor">
                <a:extLst>
                  <a:ext uri="{FF2B5EF4-FFF2-40B4-BE49-F238E27FC236}">
                    <a16:creationId xmlns:a16="http://schemas.microsoft.com/office/drawing/2014/main" id="{E0E63160-3FCF-4FAF-828D-2377C4D2CD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80" name="Graphic 79">
                <a:extLst>
                  <a:ext uri="{FF2B5EF4-FFF2-40B4-BE49-F238E27FC236}">
                    <a16:creationId xmlns:a16="http://schemas.microsoft.com/office/drawing/2014/main" id="{7A6A7EE3-6155-43D7-BD70-12EF3987A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grpSp>
      <p:pic>
        <p:nvPicPr>
          <p:cNvPr id="10" name="Graphic 9" descr="Caret Right">
            <a:extLst>
              <a:ext uri="{FF2B5EF4-FFF2-40B4-BE49-F238E27FC236}">
                <a16:creationId xmlns:a16="http://schemas.microsoft.com/office/drawing/2014/main" id="{E89BD33A-DF69-41AE-9A25-534BF1D3D2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9339" y="3552447"/>
            <a:ext cx="1121494" cy="1121493"/>
          </a:xfrm>
          <a:prstGeom prst="rect">
            <a:avLst/>
          </a:prstGeom>
        </p:spPr>
      </p:pic>
      <p:sp>
        <p:nvSpPr>
          <p:cNvPr id="110" name="Rectangle 109">
            <a:extLst>
              <a:ext uri="{FF2B5EF4-FFF2-40B4-BE49-F238E27FC236}">
                <a16:creationId xmlns:a16="http://schemas.microsoft.com/office/drawing/2014/main" id="{6785FEA0-7DA9-48AA-B800-F097C546E48E}"/>
              </a:ext>
            </a:extLst>
          </p:cNvPr>
          <p:cNvSpPr/>
          <p:nvPr/>
        </p:nvSpPr>
        <p:spPr bwMode="auto">
          <a:xfrm>
            <a:off x="7348364" y="1568579"/>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VDI Deployment</a:t>
            </a:r>
          </a:p>
        </p:txBody>
      </p:sp>
      <p:sp>
        <p:nvSpPr>
          <p:cNvPr id="111" name="Rectangle 41">
            <a:extLst>
              <a:ext uri="{FF2B5EF4-FFF2-40B4-BE49-F238E27FC236}">
                <a16:creationId xmlns:a16="http://schemas.microsoft.com/office/drawing/2014/main" id="{9499C456-7173-4C03-AA98-3D05D725C3E2}"/>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Azure Virtual </a:t>
            </a:r>
            <a:b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Desktop (native </a:t>
            </a:r>
            <a:b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b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or VMware/Citrix)</a:t>
            </a:r>
          </a:p>
        </p:txBody>
      </p:sp>
      <p:sp>
        <p:nvSpPr>
          <p:cNvPr id="112" name="Rectangle 41">
            <a:extLst>
              <a:ext uri="{FF2B5EF4-FFF2-40B4-BE49-F238E27FC236}">
                <a16:creationId xmlns:a16="http://schemas.microsoft.com/office/drawing/2014/main" id="{EFF0117F-0024-4111-AB6A-8C5CA0DAD28E}"/>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Azure IaaS</a:t>
            </a:r>
          </a:p>
        </p:txBody>
      </p:sp>
      <p:grpSp>
        <p:nvGrpSpPr>
          <p:cNvPr id="158" name="Group 157">
            <a:extLst>
              <a:ext uri="{FF2B5EF4-FFF2-40B4-BE49-F238E27FC236}">
                <a16:creationId xmlns:a16="http://schemas.microsoft.com/office/drawing/2014/main" id="{D242C989-A272-4DAF-A6B8-F6A9F67ACF79}"/>
              </a:ext>
            </a:extLst>
          </p:cNvPr>
          <p:cNvGrpSpPr/>
          <p:nvPr/>
        </p:nvGrpSpPr>
        <p:grpSpPr>
          <a:xfrm>
            <a:off x="9678033" y="4673940"/>
            <a:ext cx="565327" cy="565325"/>
            <a:chOff x="-593644" y="7516599"/>
            <a:chExt cx="694020" cy="694018"/>
          </a:xfrm>
        </p:grpSpPr>
        <p:pic>
          <p:nvPicPr>
            <p:cNvPr id="159" name="Graphic 158" descr="Monitor">
              <a:extLst>
                <a:ext uri="{FF2B5EF4-FFF2-40B4-BE49-F238E27FC236}">
                  <a16:creationId xmlns:a16="http://schemas.microsoft.com/office/drawing/2014/main" id="{FB767E23-7C65-4557-992A-2B00831ACC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160" name="Graphic 159">
              <a:extLst>
                <a:ext uri="{FF2B5EF4-FFF2-40B4-BE49-F238E27FC236}">
                  <a16:creationId xmlns:a16="http://schemas.microsoft.com/office/drawing/2014/main" id="{5E7F6221-0762-440D-8843-BE4F675DA4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grpSp>
        <p:nvGrpSpPr>
          <p:cNvPr id="179" name="Group 178">
            <a:extLst>
              <a:ext uri="{FF2B5EF4-FFF2-40B4-BE49-F238E27FC236}">
                <a16:creationId xmlns:a16="http://schemas.microsoft.com/office/drawing/2014/main" id="{2CC8C306-741B-4CD7-A546-9DC404630D1A}"/>
              </a:ext>
            </a:extLst>
          </p:cNvPr>
          <p:cNvGrpSpPr/>
          <p:nvPr/>
        </p:nvGrpSpPr>
        <p:grpSpPr>
          <a:xfrm>
            <a:off x="10592314" y="2717743"/>
            <a:ext cx="987381" cy="901303"/>
            <a:chOff x="3576595" y="2693495"/>
            <a:chExt cx="1109605" cy="1012872"/>
          </a:xfrm>
        </p:grpSpPr>
        <p:grpSp>
          <p:nvGrpSpPr>
            <p:cNvPr id="180" name="Group 179">
              <a:extLst>
                <a:ext uri="{FF2B5EF4-FFF2-40B4-BE49-F238E27FC236}">
                  <a16:creationId xmlns:a16="http://schemas.microsoft.com/office/drawing/2014/main" id="{B1B8083F-45BA-46BD-AA4D-0A48B70EB9A5}"/>
                </a:ext>
              </a:extLst>
            </p:cNvPr>
            <p:cNvGrpSpPr/>
            <p:nvPr/>
          </p:nvGrpSpPr>
          <p:grpSpPr>
            <a:xfrm>
              <a:off x="3576595" y="3141042"/>
              <a:ext cx="565327" cy="565325"/>
              <a:chOff x="-1261824" y="7516599"/>
              <a:chExt cx="694020" cy="694018"/>
            </a:xfrm>
          </p:grpSpPr>
          <p:pic>
            <p:nvPicPr>
              <p:cNvPr id="187" name="Graphic 186" descr="Monitor">
                <a:extLst>
                  <a:ext uri="{FF2B5EF4-FFF2-40B4-BE49-F238E27FC236}">
                    <a16:creationId xmlns:a16="http://schemas.microsoft.com/office/drawing/2014/main" id="{786FBCB5-985F-4A6A-90C2-77F0FFD2DE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24" y="7516599"/>
                <a:ext cx="694020" cy="694018"/>
              </a:xfrm>
              <a:prstGeom prst="rect">
                <a:avLst/>
              </a:prstGeom>
            </p:spPr>
          </p:pic>
          <p:pic>
            <p:nvPicPr>
              <p:cNvPr id="188" name="Graphic 187">
                <a:extLst>
                  <a:ext uri="{FF2B5EF4-FFF2-40B4-BE49-F238E27FC236}">
                    <a16:creationId xmlns:a16="http://schemas.microsoft.com/office/drawing/2014/main" id="{8484C8A1-9B0F-4368-992D-4323D9C151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989" y="7689631"/>
                <a:ext cx="234040" cy="258415"/>
              </a:xfrm>
              <a:prstGeom prst="rect">
                <a:avLst/>
              </a:prstGeom>
            </p:spPr>
          </p:pic>
        </p:grpSp>
        <p:grpSp>
          <p:nvGrpSpPr>
            <p:cNvPr id="181" name="Group 180">
              <a:extLst>
                <a:ext uri="{FF2B5EF4-FFF2-40B4-BE49-F238E27FC236}">
                  <a16:creationId xmlns:a16="http://schemas.microsoft.com/office/drawing/2014/main" id="{3967FEA7-3F69-49AC-98D5-B9968722B4AA}"/>
                </a:ext>
              </a:extLst>
            </p:cNvPr>
            <p:cNvGrpSpPr/>
            <p:nvPr/>
          </p:nvGrpSpPr>
          <p:grpSpPr>
            <a:xfrm>
              <a:off x="4120873" y="3141042"/>
              <a:ext cx="565327" cy="565325"/>
              <a:chOff x="-593644" y="7516599"/>
              <a:chExt cx="694020" cy="694018"/>
            </a:xfrm>
          </p:grpSpPr>
          <p:pic>
            <p:nvPicPr>
              <p:cNvPr id="185" name="Graphic 184" descr="Monitor">
                <a:extLst>
                  <a:ext uri="{FF2B5EF4-FFF2-40B4-BE49-F238E27FC236}">
                    <a16:creationId xmlns:a16="http://schemas.microsoft.com/office/drawing/2014/main" id="{D7CDE77B-D4F3-495C-94C6-BAEE84880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186" name="Graphic 185">
                <a:extLst>
                  <a:ext uri="{FF2B5EF4-FFF2-40B4-BE49-F238E27FC236}">
                    <a16:creationId xmlns:a16="http://schemas.microsoft.com/office/drawing/2014/main" id="{D9751E2F-D02A-47AB-B46F-24C736F3C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grpSp>
          <p:nvGrpSpPr>
            <p:cNvPr id="182" name="Group 181">
              <a:extLst>
                <a:ext uri="{FF2B5EF4-FFF2-40B4-BE49-F238E27FC236}">
                  <a16:creationId xmlns:a16="http://schemas.microsoft.com/office/drawing/2014/main" id="{839C8A70-39EE-4CBD-A15B-062C1DE1CEA5}"/>
                </a:ext>
              </a:extLst>
            </p:cNvPr>
            <p:cNvGrpSpPr/>
            <p:nvPr/>
          </p:nvGrpSpPr>
          <p:grpSpPr>
            <a:xfrm>
              <a:off x="3848734" y="2693495"/>
              <a:ext cx="565327" cy="569063"/>
              <a:chOff x="-930682" y="6967171"/>
              <a:chExt cx="694020" cy="694018"/>
            </a:xfrm>
          </p:grpSpPr>
          <p:pic>
            <p:nvPicPr>
              <p:cNvPr id="183" name="Graphic 182" descr="Monitor">
                <a:extLst>
                  <a:ext uri="{FF2B5EF4-FFF2-40B4-BE49-F238E27FC236}">
                    <a16:creationId xmlns:a16="http://schemas.microsoft.com/office/drawing/2014/main" id="{5E80BB03-C77D-4135-8D4D-EAFBFD5768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184" name="Graphic 183">
                <a:extLst>
                  <a:ext uri="{FF2B5EF4-FFF2-40B4-BE49-F238E27FC236}">
                    <a16:creationId xmlns:a16="http://schemas.microsoft.com/office/drawing/2014/main" id="{E12D7888-B5AB-4A58-A7BF-803346590F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grpSp>
      <p:grpSp>
        <p:nvGrpSpPr>
          <p:cNvPr id="189" name="Group 188">
            <a:extLst>
              <a:ext uri="{FF2B5EF4-FFF2-40B4-BE49-F238E27FC236}">
                <a16:creationId xmlns:a16="http://schemas.microsoft.com/office/drawing/2014/main" id="{CE2D7833-2AA6-4083-B031-9EE3F302EF8D}"/>
              </a:ext>
            </a:extLst>
          </p:cNvPr>
          <p:cNvGrpSpPr/>
          <p:nvPr/>
        </p:nvGrpSpPr>
        <p:grpSpPr>
          <a:xfrm>
            <a:off x="8759005" y="5927633"/>
            <a:ext cx="2122775" cy="348996"/>
            <a:chOff x="8393658" y="6449927"/>
            <a:chExt cx="2122775" cy="348996"/>
          </a:xfrm>
        </p:grpSpPr>
        <p:pic>
          <p:nvPicPr>
            <p:cNvPr id="190" name="Picture 189" descr="Microsoft Azure Logo&#10;">
              <a:extLst>
                <a:ext uri="{FF2B5EF4-FFF2-40B4-BE49-F238E27FC236}">
                  <a16:creationId xmlns:a16="http://schemas.microsoft.com/office/drawing/2014/main" id="{59DEBF7D-5470-4BBC-8D51-5F85D164B1DD}"/>
                </a:ext>
              </a:extLst>
            </p:cNvPr>
            <p:cNvPicPr>
              <a:picLocks noChangeAspect="1"/>
            </p:cNvPicPr>
            <p:nvPr/>
          </p:nvPicPr>
          <p:blipFill rotWithShape="1">
            <a:blip r:embed="rId10"/>
            <a:srcRect l="8636" t="23738" r="75972" b="29140"/>
            <a:stretch/>
          </p:blipFill>
          <p:spPr>
            <a:xfrm>
              <a:off x="8393658" y="6449927"/>
              <a:ext cx="344644" cy="348995"/>
            </a:xfrm>
            <a:prstGeom prst="rect">
              <a:avLst/>
            </a:prstGeom>
          </p:spPr>
        </p:pic>
        <p:pic>
          <p:nvPicPr>
            <p:cNvPr id="191" name="Picture 190" descr="Microsoft Azure Logo&#10;">
              <a:extLst>
                <a:ext uri="{FF2B5EF4-FFF2-40B4-BE49-F238E27FC236}">
                  <a16:creationId xmlns:a16="http://schemas.microsoft.com/office/drawing/2014/main" id="{D8F17A42-7E43-414E-B4C7-61F09D16617B}"/>
                </a:ext>
              </a:extLst>
            </p:cNvPr>
            <p:cNvPicPr>
              <a:picLocks noChangeAspect="1"/>
            </p:cNvPicPr>
            <p:nvPr/>
          </p:nvPicPr>
          <p:blipFill rotWithShape="1">
            <a:blip r:embed="rId11">
              <a:biLevel thresh="25000"/>
              <a:extLst>
                <a:ext uri="{BEBA8EAE-BF5A-486C-A8C5-ECC9F3942E4B}">
                  <a14:imgProps xmlns:a14="http://schemas.microsoft.com/office/drawing/2010/main">
                    <a14:imgLayer r:embed="rId12">
                      <a14:imgEffect>
                        <a14:brightnessContrast bright="-100000"/>
                      </a14:imgEffect>
                    </a14:imgLayer>
                  </a14:imgProps>
                </a:ext>
              </a:extLst>
            </a:blip>
            <a:srcRect l="23707" t="30928" b="29139"/>
            <a:stretch/>
          </p:blipFill>
          <p:spPr>
            <a:xfrm>
              <a:off x="8808156" y="6503179"/>
              <a:ext cx="1708277" cy="295744"/>
            </a:xfrm>
            <a:prstGeom prst="rect">
              <a:avLst/>
            </a:prstGeom>
          </p:spPr>
        </p:pic>
      </p:grpSp>
      <p:grpSp>
        <p:nvGrpSpPr>
          <p:cNvPr id="14" name="Group 13">
            <a:extLst>
              <a:ext uri="{FF2B5EF4-FFF2-40B4-BE49-F238E27FC236}">
                <a16:creationId xmlns:a16="http://schemas.microsoft.com/office/drawing/2014/main" id="{B46D1EEB-F789-48B5-A44C-C5516151D8C4}"/>
              </a:ext>
            </a:extLst>
          </p:cNvPr>
          <p:cNvGrpSpPr/>
          <p:nvPr/>
        </p:nvGrpSpPr>
        <p:grpSpPr>
          <a:xfrm>
            <a:off x="10429660" y="4646360"/>
            <a:ext cx="350875" cy="539987"/>
            <a:chOff x="10122195" y="4456419"/>
            <a:chExt cx="427455" cy="657841"/>
          </a:xfrm>
        </p:grpSpPr>
        <p:sp>
          <p:nvSpPr>
            <p:cNvPr id="11" name="Rectangle: Rounded Corners 10">
              <a:extLst>
                <a:ext uri="{FF2B5EF4-FFF2-40B4-BE49-F238E27FC236}">
                  <a16:creationId xmlns:a16="http://schemas.microsoft.com/office/drawing/2014/main" id="{412A290C-CD8B-44A4-8C2D-BE1F1977C089}"/>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3B1B164F-B04B-481E-B772-FA512475B723}"/>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840BCDBE-A840-423E-85E2-CD28D5B74EB9}"/>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29198FC0-D81D-414B-A4E4-EA981DC64679}"/>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A4CB00BF-C7F9-409B-8DF2-7BF517AC6E03}"/>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983C8305-46E4-408D-A876-A465B5C2AABB}"/>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264F7DB7-FD39-4833-A9EF-D99108E3CFD7}"/>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C7C9F09F-97EA-4A61-9DEE-89839C79830D}"/>
              </a:ext>
            </a:extLst>
          </p:cNvPr>
          <p:cNvGrpSpPr/>
          <p:nvPr/>
        </p:nvGrpSpPr>
        <p:grpSpPr>
          <a:xfrm>
            <a:off x="10865595" y="4646360"/>
            <a:ext cx="350875" cy="539987"/>
            <a:chOff x="10122195" y="4456419"/>
            <a:chExt cx="427455" cy="657841"/>
          </a:xfrm>
        </p:grpSpPr>
        <p:sp>
          <p:nvSpPr>
            <p:cNvPr id="199" name="Rectangle: Rounded Corners 198">
              <a:extLst>
                <a:ext uri="{FF2B5EF4-FFF2-40B4-BE49-F238E27FC236}">
                  <a16:creationId xmlns:a16="http://schemas.microsoft.com/office/drawing/2014/main" id="{C0F984CB-6812-48EA-929D-9E2514D07D01}"/>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BDC1B809-E862-4D51-8DAE-8C4AD8DDBF81}"/>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D89ABF90-E6CA-4C64-9585-B1AB7A2BCF40}"/>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54B74484-A66B-4DFC-973A-9217AF2278C7}"/>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210694A8-6B14-46AB-806C-A7045C9675FA}"/>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F9FFFA7F-FF8F-4F62-9098-09E05ED72565}"/>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F12FEE50-AEB2-4548-BBFD-07C3BB22AB39}"/>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B325B312-1707-4C6A-95B8-21CBD704E364}"/>
              </a:ext>
            </a:extLst>
          </p:cNvPr>
          <p:cNvGrpSpPr/>
          <p:nvPr/>
        </p:nvGrpSpPr>
        <p:grpSpPr>
          <a:xfrm>
            <a:off x="11301530" y="4646360"/>
            <a:ext cx="350875" cy="539987"/>
            <a:chOff x="10122195" y="4456419"/>
            <a:chExt cx="427455" cy="657841"/>
          </a:xfrm>
        </p:grpSpPr>
        <p:sp>
          <p:nvSpPr>
            <p:cNvPr id="207" name="Rectangle: Rounded Corners 206">
              <a:extLst>
                <a:ext uri="{FF2B5EF4-FFF2-40B4-BE49-F238E27FC236}">
                  <a16:creationId xmlns:a16="http://schemas.microsoft.com/office/drawing/2014/main" id="{2F0B0FC1-D260-41F7-B612-B824264A3911}"/>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72E44119-2F6C-4C20-A953-4AA27E6703F9}"/>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C06F8E3B-9148-4249-8F15-261E82AC5B4B}"/>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7E6B81B5-EBBE-4936-A282-934EF6F6D06C}"/>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A415535F-5751-4C4B-95B1-AC93017EB3E4}"/>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D49162AB-4456-4CA9-A855-155941E6B8D3}"/>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89A860F6-547E-4222-BDB5-9D4F641EFCCB}"/>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E7A15E72-9DBC-44BA-9749-F3C8FB6914DA}"/>
              </a:ext>
            </a:extLst>
          </p:cNvPr>
          <p:cNvGrpSpPr/>
          <p:nvPr/>
        </p:nvGrpSpPr>
        <p:grpSpPr>
          <a:xfrm>
            <a:off x="3273948" y="4646360"/>
            <a:ext cx="350875" cy="539987"/>
            <a:chOff x="10122195" y="4456419"/>
            <a:chExt cx="427455" cy="657841"/>
          </a:xfrm>
        </p:grpSpPr>
        <p:sp>
          <p:nvSpPr>
            <p:cNvPr id="215" name="Rectangle: Rounded Corners 214">
              <a:extLst>
                <a:ext uri="{FF2B5EF4-FFF2-40B4-BE49-F238E27FC236}">
                  <a16:creationId xmlns:a16="http://schemas.microsoft.com/office/drawing/2014/main" id="{0479B76E-0D1F-4FBA-BEDC-866587C457C7}"/>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B409F09-2DA4-4866-AED5-B977CB93636C}"/>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B267B074-9C72-446D-8EB4-A77C6D2EA072}"/>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40942D44-9959-40C2-B9BA-11FDD7993D52}"/>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B947E11E-610E-419A-AFF5-21292132FCCC}"/>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100AB35D-897C-4E6C-A865-1437BFD17C45}"/>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60AD1F62-D197-4E74-902A-8F761ED5BB14}"/>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996B31E8-5F7E-4C39-AE15-5B5C25504297}"/>
              </a:ext>
            </a:extLst>
          </p:cNvPr>
          <p:cNvGrpSpPr/>
          <p:nvPr/>
        </p:nvGrpSpPr>
        <p:grpSpPr>
          <a:xfrm>
            <a:off x="3709883" y="4646360"/>
            <a:ext cx="350875" cy="539987"/>
            <a:chOff x="10122195" y="4456419"/>
            <a:chExt cx="427455" cy="657841"/>
          </a:xfrm>
        </p:grpSpPr>
        <p:sp>
          <p:nvSpPr>
            <p:cNvPr id="223" name="Rectangle: Rounded Corners 222">
              <a:extLst>
                <a:ext uri="{FF2B5EF4-FFF2-40B4-BE49-F238E27FC236}">
                  <a16:creationId xmlns:a16="http://schemas.microsoft.com/office/drawing/2014/main" id="{D7F2128D-CC10-4BDA-9918-42E6BE89D654}"/>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32EE55DC-7177-418E-A839-411F76583E83}"/>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A2C3F091-8044-461B-A099-6804571D253C}"/>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D7BEB57E-FD9B-42F2-915B-52B87D7341B1}"/>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D5C500D5-EFB2-4E8D-A0B3-2790F5880B1D}"/>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7FE1D8F5-847C-4FE8-8119-6C8D7DBEE94D}"/>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ABA470A1-0496-4E26-99AF-07030EC87441}"/>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F63B4237-4770-4DF4-A424-518011D8571C}"/>
              </a:ext>
            </a:extLst>
          </p:cNvPr>
          <p:cNvGrpSpPr/>
          <p:nvPr/>
        </p:nvGrpSpPr>
        <p:grpSpPr>
          <a:xfrm>
            <a:off x="4145818" y="4646360"/>
            <a:ext cx="350875" cy="539987"/>
            <a:chOff x="10122195" y="4456419"/>
            <a:chExt cx="427455" cy="657841"/>
          </a:xfrm>
        </p:grpSpPr>
        <p:sp>
          <p:nvSpPr>
            <p:cNvPr id="231" name="Rectangle: Rounded Corners 230">
              <a:extLst>
                <a:ext uri="{FF2B5EF4-FFF2-40B4-BE49-F238E27FC236}">
                  <a16:creationId xmlns:a16="http://schemas.microsoft.com/office/drawing/2014/main" id="{2A0A39A0-BDB6-4C8E-9836-5AA0C5648BE9}"/>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ectangle 231">
              <a:extLst>
                <a:ext uri="{FF2B5EF4-FFF2-40B4-BE49-F238E27FC236}">
                  <a16:creationId xmlns:a16="http://schemas.microsoft.com/office/drawing/2014/main" id="{20A95A60-73A2-4EE9-89D8-D83FBA7AD060}"/>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E557AD7A-747D-458C-80F8-FF12DDCF7C87}"/>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ectangle 233">
              <a:extLst>
                <a:ext uri="{FF2B5EF4-FFF2-40B4-BE49-F238E27FC236}">
                  <a16:creationId xmlns:a16="http://schemas.microsoft.com/office/drawing/2014/main" id="{378A37B2-EDC7-4B6C-AB4E-6922782BFD4B}"/>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a:extLst>
                <a:ext uri="{FF2B5EF4-FFF2-40B4-BE49-F238E27FC236}">
                  <a16:creationId xmlns:a16="http://schemas.microsoft.com/office/drawing/2014/main" id="{33A451F2-DE0C-4E89-8B94-AD3307BD32B6}"/>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EB5A7D31-5876-47E1-B262-D9CD5176FBE6}"/>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D5C8880F-4ADF-454A-BD41-33946DDDF4B1}"/>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8" name="Graphic 1037">
            <a:extLst>
              <a:ext uri="{FF2B5EF4-FFF2-40B4-BE49-F238E27FC236}">
                <a16:creationId xmlns:a16="http://schemas.microsoft.com/office/drawing/2014/main" id="{49FFD1EE-EB8F-4E7F-8995-EBBA481F5763}"/>
              </a:ext>
            </a:extLst>
          </p:cNvPr>
          <p:cNvGrpSpPr/>
          <p:nvPr/>
        </p:nvGrpSpPr>
        <p:grpSpPr>
          <a:xfrm>
            <a:off x="10000944" y="2957270"/>
            <a:ext cx="409616" cy="410249"/>
            <a:chOff x="7564432" y="4899643"/>
            <a:chExt cx="1955769" cy="1958789"/>
          </a:xfrm>
          <a:solidFill>
            <a:schemeClr val="tx2"/>
          </a:solidFill>
        </p:grpSpPr>
        <p:sp>
          <p:nvSpPr>
            <p:cNvPr id="239" name="Freeform: Shape 238">
              <a:extLst>
                <a:ext uri="{FF2B5EF4-FFF2-40B4-BE49-F238E27FC236}">
                  <a16:creationId xmlns:a16="http://schemas.microsoft.com/office/drawing/2014/main" id="{92162C09-0346-4DA2-B494-BC9492E80F0B}"/>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9333BA13-BF1B-4B46-BD1A-BFE9F430636C}"/>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503B6B6D-DCF7-46A3-8018-8D6F07F785D3}"/>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774E9D11-2754-4BD5-986D-401F619C041C}"/>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01254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fade">
                                      <p:cBhvr>
                                        <p:cTn id="21" dur="500"/>
                                        <p:tgtEl>
                                          <p:spTgt spid="112"/>
                                        </p:tgtEl>
                                      </p:cBhvr>
                                    </p:animEffect>
                                  </p:childTnLst>
                                </p:cTn>
                              </p:par>
                              <p:par>
                                <p:cTn id="22" presetID="10" presetClass="entr" presetSubtype="0" fill="hold" nodeType="with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fade">
                                      <p:cBhvr>
                                        <p:cTn id="24" dur="500"/>
                                        <p:tgtEl>
                                          <p:spTgt spid="158"/>
                                        </p:tgtEl>
                                      </p:cBhvr>
                                    </p:animEffect>
                                  </p:childTnLst>
                                </p:cTn>
                              </p:par>
                              <p:par>
                                <p:cTn id="25" presetID="10" presetClass="entr" presetSubtype="0" fill="hold" nodeType="with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par>
                                <p:cTn id="28" presetID="10" presetClass="entr" presetSubtype="0" fill="hold" nodeType="withEffect">
                                  <p:stCondLst>
                                    <p:cond delay="0"/>
                                  </p:stCondLst>
                                  <p:childTnLst>
                                    <p:set>
                                      <p:cBhvr>
                                        <p:cTn id="29" dur="1" fill="hold">
                                          <p:stCondLst>
                                            <p:cond delay="0"/>
                                          </p:stCondLst>
                                        </p:cTn>
                                        <p:tgtEl>
                                          <p:spTgt spid="189"/>
                                        </p:tgtEl>
                                        <p:attrNameLst>
                                          <p:attrName>style.visibility</p:attrName>
                                        </p:attrNameLst>
                                      </p:cBhvr>
                                      <p:to>
                                        <p:strVal val="visible"/>
                                      </p:to>
                                    </p:set>
                                    <p:animEffect transition="in" filter="fade">
                                      <p:cBhvr>
                                        <p:cTn id="30" dur="500"/>
                                        <p:tgtEl>
                                          <p:spTgt spid="189"/>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98"/>
                                        </p:tgtEl>
                                        <p:attrNameLst>
                                          <p:attrName>style.visibility</p:attrName>
                                        </p:attrNameLst>
                                      </p:cBhvr>
                                      <p:to>
                                        <p:strVal val="visible"/>
                                      </p:to>
                                    </p:set>
                                    <p:animEffect transition="in" filter="fade">
                                      <p:cBhvr>
                                        <p:cTn id="36" dur="500"/>
                                        <p:tgtEl>
                                          <p:spTgt spid="198"/>
                                        </p:tgtEl>
                                      </p:cBhvr>
                                    </p:animEffect>
                                  </p:childTnLst>
                                </p:cTn>
                              </p:par>
                              <p:par>
                                <p:cTn id="37" presetID="10" presetClass="entr" presetSubtype="0"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p:cTn id="39" dur="500"/>
                                        <p:tgtEl>
                                          <p:spTgt spid="206"/>
                                        </p:tgtEl>
                                      </p:cBhvr>
                                    </p:animEffect>
                                  </p:childTnLst>
                                </p:cTn>
                              </p:par>
                              <p:par>
                                <p:cTn id="40" presetID="10" presetClass="entr" presetSubtype="0" fill="hold" nodeType="withEffect">
                                  <p:stCondLst>
                                    <p:cond delay="0"/>
                                  </p:stCondLst>
                                  <p:childTnLst>
                                    <p:set>
                                      <p:cBhvr>
                                        <p:cTn id="41" dur="1" fill="hold">
                                          <p:stCondLst>
                                            <p:cond delay="0"/>
                                          </p:stCondLst>
                                        </p:cTn>
                                        <p:tgtEl>
                                          <p:spTgt spid="238"/>
                                        </p:tgtEl>
                                        <p:attrNameLst>
                                          <p:attrName>style.visibility</p:attrName>
                                        </p:attrNameLst>
                                      </p:cBhvr>
                                      <p:to>
                                        <p:strVal val="visible"/>
                                      </p:to>
                                    </p:set>
                                    <p:animEffect transition="in" filter="fade">
                                      <p:cBhvr>
                                        <p:cTn id="4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110" grpId="0" animBg="1"/>
      <p:bldP spid="111" grpId="0" animBg="1"/>
      <p:bldP spid="1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r>
              <a:rPr lang="en-US" sz="2750">
                <a:solidFill>
                  <a:schemeClr val="tx1"/>
                </a:solidFill>
                <a:cs typeface="Segoe UI"/>
              </a:rPr>
              <a:t>Modernizing your .NET applications to Azure App Service &amp; Azure SQL   </a:t>
            </a:r>
            <a:endParaRPr lang="en-US" sz="2750">
              <a:solidFill>
                <a:schemeClr val="tx1"/>
              </a:solidFill>
            </a:endParaRPr>
          </a:p>
        </p:txBody>
      </p:sp>
      <p:sp>
        <p:nvSpPr>
          <p:cNvPr id="56" name="TextBox 55">
            <a:extLst>
              <a:ext uri="{FF2B5EF4-FFF2-40B4-BE49-F238E27FC236}">
                <a16:creationId xmlns:a16="http://schemas.microsoft.com/office/drawing/2014/main" id="{786529E2-98AD-482D-98CC-D7E880B94F73}"/>
              </a:ext>
            </a:extLst>
          </p:cNvPr>
          <p:cNvSpPr txBox="1"/>
          <p:nvPr/>
        </p:nvSpPr>
        <p:spPr>
          <a:xfrm>
            <a:off x="5289188" y="2958516"/>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Semibold"/>
                <a:ea typeface="+mn-ea"/>
                <a:cs typeface="Segoe UI" pitchFamily="34" charset="0"/>
              </a:rPr>
              <a:t>Azure Migrate</a:t>
            </a:r>
            <a:br>
              <a:rPr kumimoji="0" lang="en-US" sz="1800" b="0" i="0" u="none" strike="noStrike" kern="0" cap="none" spc="0" normalizeH="0" baseline="0" noProof="0" dirty="0">
                <a:ln w="3175">
                  <a:noFill/>
                </a:ln>
                <a:solidFill>
                  <a:srgbClr val="000000"/>
                </a:solidFill>
                <a:effectLst/>
                <a:uLnTx/>
                <a:uFillTx/>
                <a:latin typeface="Segoe UI Semibold"/>
                <a:ea typeface="+mn-ea"/>
                <a:cs typeface="Segoe UI" pitchFamily="34" charset="0"/>
              </a:rPr>
            </a:b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itchFamily="34" charset="0"/>
              </a:rPr>
              <a:t>Server Migration</a:t>
            </a:r>
          </a:p>
        </p:txBody>
      </p:sp>
      <p:sp>
        <p:nvSpPr>
          <p:cNvPr id="100" name="TextBox 99">
            <a:extLst>
              <a:ext uri="{FF2B5EF4-FFF2-40B4-BE49-F238E27FC236}">
                <a16:creationId xmlns:a16="http://schemas.microsoft.com/office/drawing/2014/main" id="{2F42EC87-E343-4237-8CF6-53581893A4C6}"/>
              </a:ext>
            </a:extLst>
          </p:cNvPr>
          <p:cNvSpPr txBox="1"/>
          <p:nvPr/>
        </p:nvSpPr>
        <p:spPr>
          <a:xfrm>
            <a:off x="5289188" y="4619824"/>
            <a:ext cx="1780484" cy="830997"/>
          </a:xfrm>
          <a:prstGeom prst="rect">
            <a:avLst/>
          </a:prstGeom>
          <a:noFill/>
          <a:ln w="38100">
            <a:noFill/>
            <a:prstDash val="dash"/>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Semibold"/>
                <a:ea typeface="+mn-ea"/>
                <a:cs typeface="Segoe UI" pitchFamily="34" charset="0"/>
              </a:rPr>
              <a:t>Azure Migrate </a:t>
            </a: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itchFamily="34" charset="0"/>
              </a:rPr>
              <a:t>Database Migration</a:t>
            </a:r>
          </a:p>
        </p:txBody>
      </p:sp>
      <p:sp>
        <p:nvSpPr>
          <p:cNvPr id="35" name="Rectangle 34">
            <a:extLst>
              <a:ext uri="{FF2B5EF4-FFF2-40B4-BE49-F238E27FC236}">
                <a16:creationId xmlns:a16="http://schemas.microsoft.com/office/drawing/2014/main" id="{2E81BC15-B757-4219-A975-61DCC78AC9D0}"/>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LOB App</a:t>
            </a:r>
          </a:p>
        </p:txBody>
      </p:sp>
      <p:sp>
        <p:nvSpPr>
          <p:cNvPr id="36" name="Rectangle 41">
            <a:extLst>
              <a:ext uri="{FF2B5EF4-FFF2-40B4-BE49-F238E27FC236}">
                <a16:creationId xmlns:a16="http://schemas.microsoft.com/office/drawing/2014/main" id="{A60FB0DC-F88C-4D6E-8FDF-4A00F22C0B05}"/>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Web/App layer</a:t>
            </a:r>
            <a:b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b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(.NET)</a:t>
            </a:r>
          </a:p>
        </p:txBody>
      </p:sp>
      <p:sp>
        <p:nvSpPr>
          <p:cNvPr id="37" name="Rectangle 41">
            <a:extLst>
              <a:ext uri="{FF2B5EF4-FFF2-40B4-BE49-F238E27FC236}">
                <a16:creationId xmlns:a16="http://schemas.microsoft.com/office/drawing/2014/main" id="{8842072D-B2FB-48BF-A823-C432808020F3}"/>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0000"/>
                </a:solidFill>
                <a:effectLst/>
                <a:uLnTx/>
                <a:uFillTx/>
                <a:latin typeface="Segoe UI"/>
                <a:ea typeface="+mn-ea"/>
                <a:cs typeface="Segoe UI" panose="020B0502040204020203" pitchFamily="34" charset="0"/>
              </a:rPr>
              <a:t>Data layer</a:t>
            </a:r>
          </a:p>
        </p:txBody>
      </p:sp>
      <p:pic>
        <p:nvPicPr>
          <p:cNvPr id="46" name="Picture 45" descr="A picture containing drawing&#10;&#10;Description automatically generated">
            <a:extLst>
              <a:ext uri="{FF2B5EF4-FFF2-40B4-BE49-F238E27FC236}">
                <a16:creationId xmlns:a16="http://schemas.microsoft.com/office/drawing/2014/main" id="{979ED6FF-3DD9-4A55-A153-61978202E49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180" t="18325" r="24455" b="12066"/>
          <a:stretch/>
        </p:blipFill>
        <p:spPr>
          <a:xfrm>
            <a:off x="527130" y="5958676"/>
            <a:ext cx="1076325" cy="317953"/>
          </a:xfrm>
          <a:prstGeom prst="rect">
            <a:avLst/>
          </a:prstGeom>
        </p:spPr>
      </p:pic>
      <p:sp>
        <p:nvSpPr>
          <p:cNvPr id="47" name="TextBox 46">
            <a:extLst>
              <a:ext uri="{FF2B5EF4-FFF2-40B4-BE49-F238E27FC236}">
                <a16:creationId xmlns:a16="http://schemas.microsoft.com/office/drawing/2014/main" id="{942CD2F0-0E80-481D-AD76-53D7E6F2BCE8}"/>
              </a:ext>
            </a:extLst>
          </p:cNvPr>
          <p:cNvSpPr txBox="1"/>
          <p:nvPr/>
        </p:nvSpPr>
        <p:spPr>
          <a:xfrm>
            <a:off x="1868875" y="5994542"/>
            <a:ext cx="868027"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VMware</a:t>
            </a:r>
          </a:p>
        </p:txBody>
      </p:sp>
      <p:sp>
        <p:nvSpPr>
          <p:cNvPr id="48" name="TextBox 47">
            <a:extLst>
              <a:ext uri="{FF2B5EF4-FFF2-40B4-BE49-F238E27FC236}">
                <a16:creationId xmlns:a16="http://schemas.microsoft.com/office/drawing/2014/main" id="{9BD71D4C-CB4E-4D2A-9EF1-070B535AA9EF}"/>
              </a:ext>
            </a:extLst>
          </p:cNvPr>
          <p:cNvSpPr txBox="1"/>
          <p:nvPr/>
        </p:nvSpPr>
        <p:spPr>
          <a:xfrm>
            <a:off x="3002322" y="5994542"/>
            <a:ext cx="431077"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AWS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311A09EF-65EE-46AF-A15D-9BCB09F2F1D7}"/>
              </a:ext>
            </a:extLst>
          </p:cNvPr>
          <p:cNvSpPr txBox="1"/>
          <p:nvPr/>
        </p:nvSpPr>
        <p:spPr>
          <a:xfrm>
            <a:off x="3698819" y="5994542"/>
            <a:ext cx="127174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Google Cloud</a:t>
            </a:r>
          </a:p>
        </p:txBody>
      </p:sp>
      <p:sp>
        <p:nvSpPr>
          <p:cNvPr id="110" name="Rectangle 109">
            <a:extLst>
              <a:ext uri="{FF2B5EF4-FFF2-40B4-BE49-F238E27FC236}">
                <a16:creationId xmlns:a16="http://schemas.microsoft.com/office/drawing/2014/main" id="{00B8D2AB-2FFE-4E3A-B00F-6DCF9B53E117}"/>
              </a:ext>
            </a:extLst>
          </p:cNvPr>
          <p:cNvSpPr/>
          <p:nvPr/>
        </p:nvSpPr>
        <p:spPr bwMode="auto">
          <a:xfrm>
            <a:off x="7348364" y="1568579"/>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LOB App</a:t>
            </a:r>
          </a:p>
        </p:txBody>
      </p:sp>
      <p:sp>
        <p:nvSpPr>
          <p:cNvPr id="111" name="Rectangle 41">
            <a:extLst>
              <a:ext uri="{FF2B5EF4-FFF2-40B4-BE49-F238E27FC236}">
                <a16:creationId xmlns:a16="http://schemas.microsoft.com/office/drawing/2014/main" id="{FB6C7557-A435-4729-9CA1-06C61C69209C}"/>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Azure App Service</a:t>
            </a:r>
          </a:p>
        </p:txBody>
      </p:sp>
      <p:sp>
        <p:nvSpPr>
          <p:cNvPr id="112" name="Rectangle 41">
            <a:extLst>
              <a:ext uri="{FF2B5EF4-FFF2-40B4-BE49-F238E27FC236}">
                <a16:creationId xmlns:a16="http://schemas.microsoft.com/office/drawing/2014/main" id="{C86AFE73-B8B0-4B9B-8E8C-AF77C41D4610}"/>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0078D3"/>
                </a:solidFill>
                <a:effectLst/>
                <a:uLnTx/>
                <a:uFillTx/>
                <a:latin typeface="Segoe UI Semibold"/>
                <a:ea typeface="+mn-ea"/>
                <a:cs typeface="Segoe UI" panose="020B0502040204020203" pitchFamily="34" charset="0"/>
              </a:rPr>
              <a:t>Azure SQL</a:t>
            </a:r>
          </a:p>
        </p:txBody>
      </p:sp>
      <p:grpSp>
        <p:nvGrpSpPr>
          <p:cNvPr id="126" name="Group 125">
            <a:extLst>
              <a:ext uri="{FF2B5EF4-FFF2-40B4-BE49-F238E27FC236}">
                <a16:creationId xmlns:a16="http://schemas.microsoft.com/office/drawing/2014/main" id="{9FE75FBE-36AA-4C7E-AB09-BDA7EB88DE06}"/>
              </a:ext>
            </a:extLst>
          </p:cNvPr>
          <p:cNvGrpSpPr/>
          <p:nvPr/>
        </p:nvGrpSpPr>
        <p:grpSpPr>
          <a:xfrm>
            <a:off x="8759005" y="5927633"/>
            <a:ext cx="2122775" cy="348996"/>
            <a:chOff x="8393658" y="6449927"/>
            <a:chExt cx="2122775" cy="348996"/>
          </a:xfrm>
        </p:grpSpPr>
        <p:pic>
          <p:nvPicPr>
            <p:cNvPr id="127" name="Picture 126" descr="Microsoft Azure Logo&#10;">
              <a:extLst>
                <a:ext uri="{FF2B5EF4-FFF2-40B4-BE49-F238E27FC236}">
                  <a16:creationId xmlns:a16="http://schemas.microsoft.com/office/drawing/2014/main" id="{EA9295D1-3231-480C-A4E6-F019551ACC82}"/>
                </a:ext>
              </a:extLst>
            </p:cNvPr>
            <p:cNvPicPr>
              <a:picLocks noChangeAspect="1"/>
            </p:cNvPicPr>
            <p:nvPr/>
          </p:nvPicPr>
          <p:blipFill rotWithShape="1">
            <a:blip r:embed="rId4"/>
            <a:srcRect l="8636" t="23738" r="75972" b="29140"/>
            <a:stretch/>
          </p:blipFill>
          <p:spPr>
            <a:xfrm>
              <a:off x="8393658" y="6449927"/>
              <a:ext cx="344644" cy="348995"/>
            </a:xfrm>
            <a:prstGeom prst="rect">
              <a:avLst/>
            </a:prstGeom>
          </p:spPr>
        </p:pic>
        <p:pic>
          <p:nvPicPr>
            <p:cNvPr id="128" name="Picture 127" descr="Microsoft Azure Logo&#10;">
              <a:extLst>
                <a:ext uri="{FF2B5EF4-FFF2-40B4-BE49-F238E27FC236}">
                  <a16:creationId xmlns:a16="http://schemas.microsoft.com/office/drawing/2014/main" id="{CF111B05-1556-4037-9CEB-D997C6E87226}"/>
                </a:ext>
              </a:extLst>
            </p:cNvPr>
            <p:cNvPicPr>
              <a:picLocks noChangeAspect="1"/>
            </p:cNvPicPr>
            <p:nvPr/>
          </p:nvPicPr>
          <p:blipFill rotWithShape="1">
            <a:blip r:embed="rId5">
              <a:biLevel thresh="25000"/>
              <a:extLst>
                <a:ext uri="{BEBA8EAE-BF5A-486C-A8C5-ECC9F3942E4B}">
                  <a14:imgProps xmlns:a14="http://schemas.microsoft.com/office/drawing/2010/main">
                    <a14:imgLayer r:embed="rId6">
                      <a14:imgEffect>
                        <a14:brightnessContrast bright="-100000"/>
                      </a14:imgEffect>
                    </a14:imgLayer>
                  </a14:imgProps>
                </a:ext>
              </a:extLst>
            </a:blip>
            <a:srcRect l="23707" t="30928" b="29139"/>
            <a:stretch/>
          </p:blipFill>
          <p:spPr>
            <a:xfrm>
              <a:off x="8808156" y="6503179"/>
              <a:ext cx="1708277" cy="295744"/>
            </a:xfrm>
            <a:prstGeom prst="rect">
              <a:avLst/>
            </a:prstGeom>
          </p:spPr>
        </p:pic>
      </p:grpSp>
      <p:grpSp>
        <p:nvGrpSpPr>
          <p:cNvPr id="8" name="Group 7">
            <a:extLst>
              <a:ext uri="{FF2B5EF4-FFF2-40B4-BE49-F238E27FC236}">
                <a16:creationId xmlns:a16="http://schemas.microsoft.com/office/drawing/2014/main" id="{7BCE328A-3BED-42F6-BEC5-678B7D1EE199}"/>
              </a:ext>
            </a:extLst>
          </p:cNvPr>
          <p:cNvGrpSpPr/>
          <p:nvPr/>
        </p:nvGrpSpPr>
        <p:grpSpPr>
          <a:xfrm>
            <a:off x="10403130" y="2839883"/>
            <a:ext cx="830921" cy="810158"/>
            <a:chOff x="10256452" y="2737140"/>
            <a:chExt cx="830921" cy="810158"/>
          </a:xfrm>
        </p:grpSpPr>
        <p:grpSp>
          <p:nvGrpSpPr>
            <p:cNvPr id="158" name="Graphic 98">
              <a:extLst>
                <a:ext uri="{FF2B5EF4-FFF2-40B4-BE49-F238E27FC236}">
                  <a16:creationId xmlns:a16="http://schemas.microsoft.com/office/drawing/2014/main" id="{8D748A9C-BD5F-4159-82BB-29C52323A5E3}"/>
                </a:ext>
              </a:extLst>
            </p:cNvPr>
            <p:cNvGrpSpPr/>
            <p:nvPr/>
          </p:nvGrpSpPr>
          <p:grpSpPr>
            <a:xfrm>
              <a:off x="10256452" y="2737140"/>
              <a:ext cx="830921" cy="810158"/>
              <a:chOff x="10553964" y="1718190"/>
              <a:chExt cx="211136" cy="211136"/>
            </a:xfrm>
          </p:grpSpPr>
          <p:sp>
            <p:nvSpPr>
              <p:cNvPr id="160" name="Freeform: Shape 159">
                <a:extLst>
                  <a:ext uri="{FF2B5EF4-FFF2-40B4-BE49-F238E27FC236}">
                    <a16:creationId xmlns:a16="http://schemas.microsoft.com/office/drawing/2014/main" id="{1A7D325D-DA80-41F5-978B-A01B242A63D4}"/>
                  </a:ext>
                </a:extLst>
              </p:cNvPr>
              <p:cNvSpPr/>
              <p:nvPr/>
            </p:nvSpPr>
            <p:spPr>
              <a:xfrm>
                <a:off x="10553964" y="1718190"/>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chemeClr val="tx1"/>
              </a:solidFill>
              <a:ln w="16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0658B05-3113-4E0B-AEB0-D9D9B824E369}"/>
                  </a:ext>
                </a:extLst>
              </p:cNvPr>
              <p:cNvSpPr/>
              <p:nvPr/>
            </p:nvSpPr>
            <p:spPr>
              <a:xfrm>
                <a:off x="10666130"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chemeClr val="tx1"/>
              </a:solidFill>
              <a:ln w="16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471057E-EF2A-49F4-86DD-0B56A5D82ABE}"/>
                  </a:ext>
                </a:extLst>
              </p:cNvPr>
              <p:cNvSpPr/>
              <p:nvPr/>
            </p:nvSpPr>
            <p:spPr>
              <a:xfrm>
                <a:off x="10553964"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chemeClr val="tx1"/>
              </a:solidFill>
              <a:ln w="16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9" name="Graphic 158">
              <a:extLst>
                <a:ext uri="{FF2B5EF4-FFF2-40B4-BE49-F238E27FC236}">
                  <a16:creationId xmlns:a16="http://schemas.microsoft.com/office/drawing/2014/main" id="{6565251A-04F1-4612-815D-4A2EEBF500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13919" y="2830184"/>
              <a:ext cx="373454" cy="204817"/>
            </a:xfrm>
            <a:prstGeom prst="rect">
              <a:avLst/>
            </a:prstGeom>
          </p:spPr>
        </p:pic>
      </p:grpSp>
      <p:pic>
        <p:nvPicPr>
          <p:cNvPr id="7" name="Graphic 6" descr="Caret Right">
            <a:extLst>
              <a:ext uri="{FF2B5EF4-FFF2-40B4-BE49-F238E27FC236}">
                <a16:creationId xmlns:a16="http://schemas.microsoft.com/office/drawing/2014/main" id="{43772972-3640-4FC4-BE88-C7F5A8813A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49339" y="3552447"/>
            <a:ext cx="1121494" cy="1121493"/>
          </a:xfrm>
          <a:prstGeom prst="rect">
            <a:avLst/>
          </a:prstGeom>
        </p:spPr>
      </p:pic>
      <p:grpSp>
        <p:nvGrpSpPr>
          <p:cNvPr id="169" name="Group 168">
            <a:extLst>
              <a:ext uri="{FF2B5EF4-FFF2-40B4-BE49-F238E27FC236}">
                <a16:creationId xmlns:a16="http://schemas.microsoft.com/office/drawing/2014/main" id="{27D1737B-59E5-439C-A5F7-4CE974A29BAB}"/>
              </a:ext>
            </a:extLst>
          </p:cNvPr>
          <p:cNvGrpSpPr/>
          <p:nvPr/>
        </p:nvGrpSpPr>
        <p:grpSpPr>
          <a:xfrm>
            <a:off x="3595486" y="2856220"/>
            <a:ext cx="857492" cy="643119"/>
            <a:chOff x="1243371" y="4682307"/>
            <a:chExt cx="1219200" cy="914400"/>
          </a:xfrm>
        </p:grpSpPr>
        <p:sp>
          <p:nvSpPr>
            <p:cNvPr id="170" name="Freeform: Shape 169">
              <a:extLst>
                <a:ext uri="{FF2B5EF4-FFF2-40B4-BE49-F238E27FC236}">
                  <a16:creationId xmlns:a16="http://schemas.microsoft.com/office/drawing/2014/main" id="{2B925E8C-5164-4C11-8852-FCABD9EB1496}"/>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A7B840B-9202-4636-AB7C-23240D62A24C}"/>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0D498BFC-62A4-4B05-8D96-049C8EBB848F}"/>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5B982342-5E9E-4A0E-85A0-B0A058D2FEDE}"/>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BE2CB093-2F84-4EEF-BE4F-A46B02A86C31}"/>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C77CC266-76EE-4029-809D-E4C6A1DB819E}"/>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DE3E5B34-EBBC-492D-B5FA-2F87CB53E2F8}"/>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A1F6B4F9-AE21-4A2A-8B6E-2A97091D2C32}"/>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B31878C7-6C1E-4E05-BCA6-D147048899B8}"/>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9497004E-716B-45E1-82EC-8FF4A849BDE3}"/>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E62F4BE9-CD68-433F-9801-13EA4EB32CF3}"/>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2DCB2A56-74C9-498C-90D8-83EFD3875865}"/>
              </a:ext>
            </a:extLst>
          </p:cNvPr>
          <p:cNvGrpSpPr/>
          <p:nvPr/>
        </p:nvGrpSpPr>
        <p:grpSpPr>
          <a:xfrm>
            <a:off x="4289331" y="3273973"/>
            <a:ext cx="410712" cy="410713"/>
            <a:chOff x="2053716" y="5229665"/>
            <a:chExt cx="583959" cy="583961"/>
          </a:xfrm>
        </p:grpSpPr>
        <p:sp>
          <p:nvSpPr>
            <p:cNvPr id="182" name="Oval 181">
              <a:extLst>
                <a:ext uri="{FF2B5EF4-FFF2-40B4-BE49-F238E27FC236}">
                  <a16:creationId xmlns:a16="http://schemas.microsoft.com/office/drawing/2014/main" id="{34E5198B-E082-474B-AB97-224E7F7D9816}"/>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3" name="Group 182">
              <a:extLst>
                <a:ext uri="{FF2B5EF4-FFF2-40B4-BE49-F238E27FC236}">
                  <a16:creationId xmlns:a16="http://schemas.microsoft.com/office/drawing/2014/main" id="{D7BDD836-5B74-4970-ACCD-C1A435B81982}"/>
                </a:ext>
              </a:extLst>
            </p:cNvPr>
            <p:cNvGrpSpPr/>
            <p:nvPr/>
          </p:nvGrpSpPr>
          <p:grpSpPr>
            <a:xfrm>
              <a:off x="2053716" y="5229665"/>
              <a:ext cx="583959" cy="583961"/>
              <a:chOff x="-5010912" y="-1197864"/>
              <a:chExt cx="960120" cy="960121"/>
            </a:xfrm>
          </p:grpSpPr>
          <p:sp>
            <p:nvSpPr>
              <p:cNvPr id="184" name="Freeform: Shape 183">
                <a:extLst>
                  <a:ext uri="{FF2B5EF4-FFF2-40B4-BE49-F238E27FC236}">
                    <a16:creationId xmlns:a16="http://schemas.microsoft.com/office/drawing/2014/main" id="{96CAC567-3431-454D-B256-9683958EAE8F}"/>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C2FC9B25-E885-4608-A3C3-403837B8F5FA}"/>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68FDAD36-5F6F-47B2-B77D-B3A362F22019}"/>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6F0B2C34-1323-4DF4-8A07-EB7F67E47D53}"/>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Freeform: Shape 187">
                <a:extLst>
                  <a:ext uri="{FF2B5EF4-FFF2-40B4-BE49-F238E27FC236}">
                    <a16:creationId xmlns:a16="http://schemas.microsoft.com/office/drawing/2014/main" id="{D106666F-3174-4287-979A-0CFF28A89DD3}"/>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Freeform: Shape 188">
                <a:extLst>
                  <a:ext uri="{FF2B5EF4-FFF2-40B4-BE49-F238E27FC236}">
                    <a16:creationId xmlns:a16="http://schemas.microsoft.com/office/drawing/2014/main" id="{6F0D4E2A-497B-469C-94F7-D6BB7E1FC354}"/>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6755276C-A94B-4EE1-AB0F-9B62D2000790}"/>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8B029236-B69B-4BE3-9734-AFDB77B33398}"/>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0895EA8A-BDD0-45E6-ABD4-2389565D817C}"/>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93" name="Graphic 1037">
            <a:extLst>
              <a:ext uri="{FF2B5EF4-FFF2-40B4-BE49-F238E27FC236}">
                <a16:creationId xmlns:a16="http://schemas.microsoft.com/office/drawing/2014/main" id="{C6675FD4-59D6-4228-B6B7-5DA108109EE1}"/>
              </a:ext>
            </a:extLst>
          </p:cNvPr>
          <p:cNvGrpSpPr/>
          <p:nvPr/>
        </p:nvGrpSpPr>
        <p:grpSpPr>
          <a:xfrm>
            <a:off x="2933944" y="3319872"/>
            <a:ext cx="409616" cy="410249"/>
            <a:chOff x="7564432" y="4899643"/>
            <a:chExt cx="1955769" cy="1958789"/>
          </a:xfrm>
          <a:solidFill>
            <a:schemeClr val="tx2"/>
          </a:solidFill>
        </p:grpSpPr>
        <p:sp>
          <p:nvSpPr>
            <p:cNvPr id="194" name="Freeform: Shape 193">
              <a:extLst>
                <a:ext uri="{FF2B5EF4-FFF2-40B4-BE49-F238E27FC236}">
                  <a16:creationId xmlns:a16="http://schemas.microsoft.com/office/drawing/2014/main" id="{F5FAF2EF-86A1-4E05-A1E0-2A5E4B911906}"/>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8046E1CC-4058-4C2C-A6C3-A078DA4ABEDC}"/>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F9E00B75-E358-4069-8042-A2E97BDEF4F1}"/>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6CEA61F-3C3F-42A3-B02B-8A01FF195522}"/>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8" name="Graphic 276">
            <a:extLst>
              <a:ext uri="{FF2B5EF4-FFF2-40B4-BE49-F238E27FC236}">
                <a16:creationId xmlns:a16="http://schemas.microsoft.com/office/drawing/2014/main" id="{4538E3AA-1260-43FD-8BCA-D949A3FD356C}"/>
              </a:ext>
            </a:extLst>
          </p:cNvPr>
          <p:cNvGrpSpPr/>
          <p:nvPr/>
        </p:nvGrpSpPr>
        <p:grpSpPr>
          <a:xfrm>
            <a:off x="3343550" y="4429228"/>
            <a:ext cx="504492" cy="256899"/>
            <a:chOff x="3463925" y="7276909"/>
            <a:chExt cx="283940" cy="144589"/>
          </a:xfrm>
          <a:solidFill>
            <a:schemeClr val="tx1"/>
          </a:solidFill>
        </p:grpSpPr>
        <p:sp>
          <p:nvSpPr>
            <p:cNvPr id="199" name="Freeform: Shape 198">
              <a:extLst>
                <a:ext uri="{FF2B5EF4-FFF2-40B4-BE49-F238E27FC236}">
                  <a16:creationId xmlns:a16="http://schemas.microsoft.com/office/drawing/2014/main" id="{A78E5C8A-0103-484F-AE0D-5F82549AC41F}"/>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BB43E13A-8496-48E9-B3AF-A2B8CEB3BC1C}"/>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F114E1B5-A82A-4114-9534-6683A9C79031}"/>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2" name="Group 201">
            <a:extLst>
              <a:ext uri="{FF2B5EF4-FFF2-40B4-BE49-F238E27FC236}">
                <a16:creationId xmlns:a16="http://schemas.microsoft.com/office/drawing/2014/main" id="{7B32A603-E1ED-443B-A8F6-030E723D56C6}"/>
              </a:ext>
            </a:extLst>
          </p:cNvPr>
          <p:cNvGrpSpPr/>
          <p:nvPr/>
        </p:nvGrpSpPr>
        <p:grpSpPr>
          <a:xfrm>
            <a:off x="3052715" y="4781469"/>
            <a:ext cx="1016021" cy="778490"/>
            <a:chOff x="3833971" y="2798914"/>
            <a:chExt cx="1195800" cy="916239"/>
          </a:xfrm>
        </p:grpSpPr>
        <p:grpSp>
          <p:nvGrpSpPr>
            <p:cNvPr id="203" name="Graphic 1030">
              <a:extLst>
                <a:ext uri="{FF2B5EF4-FFF2-40B4-BE49-F238E27FC236}">
                  <a16:creationId xmlns:a16="http://schemas.microsoft.com/office/drawing/2014/main" id="{775B3DBD-5EC9-44F3-A4E6-0129E8451BFE}"/>
                </a:ext>
              </a:extLst>
            </p:cNvPr>
            <p:cNvGrpSpPr/>
            <p:nvPr/>
          </p:nvGrpSpPr>
          <p:grpSpPr>
            <a:xfrm>
              <a:off x="3833971" y="2798914"/>
              <a:ext cx="566201" cy="697168"/>
              <a:chOff x="3896270" y="2690723"/>
              <a:chExt cx="506031" cy="623080"/>
            </a:xfrm>
          </p:grpSpPr>
          <p:sp>
            <p:nvSpPr>
              <p:cNvPr id="218" name="Freeform: Shape 217">
                <a:extLst>
                  <a:ext uri="{FF2B5EF4-FFF2-40B4-BE49-F238E27FC236}">
                    <a16:creationId xmlns:a16="http://schemas.microsoft.com/office/drawing/2014/main" id="{501784A2-4CCD-4B74-B398-2923AC39B33C}"/>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5A8107F9-9300-4FF0-96A6-CAC15D801293}"/>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D92E7090-7BB2-4D6A-A58A-DBAB3DD82AA3}"/>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BE7317D6-EF5E-4C06-8C46-CAC237644675}"/>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97ACA023-B48B-4C79-AFF5-4959D2F58873}"/>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E998D8C6-F2B1-4B71-8D41-083B3D6F6AAB}"/>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4" name="Graphic 365">
              <a:extLst>
                <a:ext uri="{FF2B5EF4-FFF2-40B4-BE49-F238E27FC236}">
                  <a16:creationId xmlns:a16="http://schemas.microsoft.com/office/drawing/2014/main" id="{95FE9071-45CD-422F-A077-DC27C16C2556}"/>
                </a:ext>
              </a:extLst>
            </p:cNvPr>
            <p:cNvGrpSpPr/>
            <p:nvPr/>
          </p:nvGrpSpPr>
          <p:grpSpPr>
            <a:xfrm>
              <a:off x="4463570" y="2798914"/>
              <a:ext cx="566201" cy="697168"/>
              <a:chOff x="4458961" y="2690723"/>
              <a:chExt cx="506031" cy="623080"/>
            </a:xfrm>
          </p:grpSpPr>
          <p:sp>
            <p:nvSpPr>
              <p:cNvPr id="212" name="Freeform: Shape 211">
                <a:extLst>
                  <a:ext uri="{FF2B5EF4-FFF2-40B4-BE49-F238E27FC236}">
                    <a16:creationId xmlns:a16="http://schemas.microsoft.com/office/drawing/2014/main" id="{67A43CBA-DCEF-4B61-84F1-080AAF471B5F}"/>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AB8FFFCC-6CAE-43E9-B347-1B93110050C4}"/>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C235E489-781E-4C8A-BF9B-729F3183EAA6}"/>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E7DB71C9-E891-4A62-BB86-CD65D08A4B93}"/>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8892D51-49C0-4718-AB28-A81090228DD3}"/>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FBCF9DAA-AC49-4DF5-B93F-D26D1C8AFBC4}"/>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5" name="Graphic 366">
              <a:extLst>
                <a:ext uri="{FF2B5EF4-FFF2-40B4-BE49-F238E27FC236}">
                  <a16:creationId xmlns:a16="http://schemas.microsoft.com/office/drawing/2014/main" id="{64DEFB30-513B-4373-80BA-74A16C7129DA}"/>
                </a:ext>
              </a:extLst>
            </p:cNvPr>
            <p:cNvGrpSpPr/>
            <p:nvPr/>
          </p:nvGrpSpPr>
          <p:grpSpPr>
            <a:xfrm>
              <a:off x="4148770" y="3017985"/>
              <a:ext cx="566201" cy="697168"/>
              <a:chOff x="4177615" y="2886513"/>
              <a:chExt cx="506031" cy="623080"/>
            </a:xfrm>
          </p:grpSpPr>
          <p:sp>
            <p:nvSpPr>
              <p:cNvPr id="206" name="Freeform: Shape 205">
                <a:extLst>
                  <a:ext uri="{FF2B5EF4-FFF2-40B4-BE49-F238E27FC236}">
                    <a16:creationId xmlns:a16="http://schemas.microsoft.com/office/drawing/2014/main" id="{04E3D8F3-4DC5-4864-9149-275CB3190468}"/>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91759D19-3387-4197-B3FC-A119F58FB184}"/>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3D3086E1-C373-4F6A-80E8-708977BD9337}"/>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1B9CB9AF-B6D8-47AE-8EA0-EF57AC511923}"/>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5A4FB13-D346-4490-BE7D-B123B07EC9F5}"/>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7425364C-36B7-48D6-9598-87D3A86B4844}"/>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50" name="Graphic 276">
            <a:extLst>
              <a:ext uri="{FF2B5EF4-FFF2-40B4-BE49-F238E27FC236}">
                <a16:creationId xmlns:a16="http://schemas.microsoft.com/office/drawing/2014/main" id="{35ABB90D-1ABF-4426-8471-8D32DF7E1DFA}"/>
              </a:ext>
            </a:extLst>
          </p:cNvPr>
          <p:cNvGrpSpPr/>
          <p:nvPr/>
        </p:nvGrpSpPr>
        <p:grpSpPr>
          <a:xfrm>
            <a:off x="10569850" y="4429228"/>
            <a:ext cx="504492" cy="256899"/>
            <a:chOff x="3463925" y="7276909"/>
            <a:chExt cx="283940" cy="144589"/>
          </a:xfrm>
          <a:solidFill>
            <a:schemeClr val="tx1"/>
          </a:solidFill>
        </p:grpSpPr>
        <p:sp>
          <p:nvSpPr>
            <p:cNvPr id="251" name="Freeform: Shape 250">
              <a:extLst>
                <a:ext uri="{FF2B5EF4-FFF2-40B4-BE49-F238E27FC236}">
                  <a16:creationId xmlns:a16="http://schemas.microsoft.com/office/drawing/2014/main" id="{6980666A-935A-4749-8FC7-9E0A75972158}"/>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330D1792-893B-4A39-8FE4-62C5091D4734}"/>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05601B77-CA58-4E2C-AA27-082221C8B766}"/>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4" name="Group 253">
            <a:extLst>
              <a:ext uri="{FF2B5EF4-FFF2-40B4-BE49-F238E27FC236}">
                <a16:creationId xmlns:a16="http://schemas.microsoft.com/office/drawing/2014/main" id="{FD85F8E5-9FC7-4D46-8D48-A48D9814358E}"/>
              </a:ext>
            </a:extLst>
          </p:cNvPr>
          <p:cNvGrpSpPr/>
          <p:nvPr/>
        </p:nvGrpSpPr>
        <p:grpSpPr>
          <a:xfrm>
            <a:off x="10279015" y="4781469"/>
            <a:ext cx="1016021" cy="778490"/>
            <a:chOff x="3833971" y="2798914"/>
            <a:chExt cx="1195800" cy="916239"/>
          </a:xfrm>
        </p:grpSpPr>
        <p:grpSp>
          <p:nvGrpSpPr>
            <p:cNvPr id="255" name="Graphic 1030">
              <a:extLst>
                <a:ext uri="{FF2B5EF4-FFF2-40B4-BE49-F238E27FC236}">
                  <a16:creationId xmlns:a16="http://schemas.microsoft.com/office/drawing/2014/main" id="{1B17CDF6-F303-4ABA-8CB0-4935EF8409D9}"/>
                </a:ext>
              </a:extLst>
            </p:cNvPr>
            <p:cNvGrpSpPr/>
            <p:nvPr/>
          </p:nvGrpSpPr>
          <p:grpSpPr>
            <a:xfrm>
              <a:off x="3833971" y="2798914"/>
              <a:ext cx="566201" cy="697168"/>
              <a:chOff x="3896270" y="2690723"/>
              <a:chExt cx="506031" cy="623080"/>
            </a:xfrm>
          </p:grpSpPr>
          <p:sp>
            <p:nvSpPr>
              <p:cNvPr id="270" name="Freeform: Shape 269">
                <a:extLst>
                  <a:ext uri="{FF2B5EF4-FFF2-40B4-BE49-F238E27FC236}">
                    <a16:creationId xmlns:a16="http://schemas.microsoft.com/office/drawing/2014/main" id="{5942FCFC-B953-441E-A03F-D8C193202F3F}"/>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677B05B4-D692-46E5-ACC4-FBD6E58DA83A}"/>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7F6368F4-7C01-4E86-94DE-49D9E4E9156F}"/>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6FFB04F0-54E4-4181-A8D1-A36E6A09B29C}"/>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D58AE840-1078-4E46-B243-F33AC0375352}"/>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664CD0D5-6385-4371-8C55-3357F788BC1D}"/>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6" name="Graphic 365">
              <a:extLst>
                <a:ext uri="{FF2B5EF4-FFF2-40B4-BE49-F238E27FC236}">
                  <a16:creationId xmlns:a16="http://schemas.microsoft.com/office/drawing/2014/main" id="{1554C61E-60E4-486D-8B06-43E9DB7A52AB}"/>
                </a:ext>
              </a:extLst>
            </p:cNvPr>
            <p:cNvGrpSpPr/>
            <p:nvPr/>
          </p:nvGrpSpPr>
          <p:grpSpPr>
            <a:xfrm>
              <a:off x="4463570" y="2798914"/>
              <a:ext cx="566201" cy="697168"/>
              <a:chOff x="4458961" y="2690723"/>
              <a:chExt cx="506031" cy="623080"/>
            </a:xfrm>
          </p:grpSpPr>
          <p:sp>
            <p:nvSpPr>
              <p:cNvPr id="264" name="Freeform: Shape 263">
                <a:extLst>
                  <a:ext uri="{FF2B5EF4-FFF2-40B4-BE49-F238E27FC236}">
                    <a16:creationId xmlns:a16="http://schemas.microsoft.com/office/drawing/2014/main" id="{D5CFEDE2-4768-47F7-B74C-FE446D1A3A57}"/>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DD8159F0-CD7A-4E2C-BB33-3E8D56C2B438}"/>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4F167D38-6223-4106-88A7-5A8ECB467EFD}"/>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02B637DF-781A-4B7E-A811-1CC380186194}"/>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AA1B10BB-8825-49A1-A156-8C8D87B38C94}"/>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99C6D3E7-462E-4FD3-8F6F-9412FCEE3010}"/>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7" name="Graphic 366">
              <a:extLst>
                <a:ext uri="{FF2B5EF4-FFF2-40B4-BE49-F238E27FC236}">
                  <a16:creationId xmlns:a16="http://schemas.microsoft.com/office/drawing/2014/main" id="{60BD0734-68B8-4E59-B6C8-4B9D6092B7DC}"/>
                </a:ext>
              </a:extLst>
            </p:cNvPr>
            <p:cNvGrpSpPr/>
            <p:nvPr/>
          </p:nvGrpSpPr>
          <p:grpSpPr>
            <a:xfrm>
              <a:off x="4148770" y="3017985"/>
              <a:ext cx="566201" cy="697168"/>
              <a:chOff x="4177615" y="2886513"/>
              <a:chExt cx="506031" cy="623080"/>
            </a:xfrm>
          </p:grpSpPr>
          <p:sp>
            <p:nvSpPr>
              <p:cNvPr id="258" name="Freeform: Shape 257">
                <a:extLst>
                  <a:ext uri="{FF2B5EF4-FFF2-40B4-BE49-F238E27FC236}">
                    <a16:creationId xmlns:a16="http://schemas.microsoft.com/office/drawing/2014/main" id="{EDC0EADA-5CA8-445E-858C-A1465D28521F}"/>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29906EA1-95A4-44BD-A866-BD99F0E3EE28}"/>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E856D6CF-399F-40D9-8450-6A354C54B067}"/>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3D44109D-0BF0-46D0-8360-93BD55F151DF}"/>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8E9F7A94-D5D4-43EE-A435-0C30028BA632}"/>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935146F3-B23F-4DEB-9048-FC70CBAECE16}"/>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68991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500"/>
                                        <p:tgtEl>
                                          <p:spTgt spid="100"/>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500"/>
                                        <p:tgtEl>
                                          <p:spTgt spid="1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fade">
                                      <p:cBhvr>
                                        <p:cTn id="24" dur="500"/>
                                        <p:tgtEl>
                                          <p:spTgt spid="112"/>
                                        </p:tgtEl>
                                      </p:cBhvr>
                                    </p:animEffect>
                                  </p:childTnLst>
                                </p:cTn>
                              </p:par>
                              <p:par>
                                <p:cTn id="25" presetID="10"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250"/>
                                        </p:tgtEl>
                                        <p:attrNameLst>
                                          <p:attrName>style.visibility</p:attrName>
                                        </p:attrNameLst>
                                      </p:cBhvr>
                                      <p:to>
                                        <p:strVal val="visible"/>
                                      </p:to>
                                    </p:set>
                                    <p:animEffect transition="in" filter="fade">
                                      <p:cBhvr>
                                        <p:cTn id="33" dur="500"/>
                                        <p:tgtEl>
                                          <p:spTgt spid="250"/>
                                        </p:tgtEl>
                                      </p:cBhvr>
                                    </p:animEffect>
                                  </p:childTnLst>
                                </p:cTn>
                              </p:par>
                              <p:par>
                                <p:cTn id="34" presetID="10" presetClass="entr" presetSubtype="0" fill="hold" nodeType="withEffect">
                                  <p:stCondLst>
                                    <p:cond delay="0"/>
                                  </p:stCondLst>
                                  <p:childTnLst>
                                    <p:set>
                                      <p:cBhvr>
                                        <p:cTn id="35" dur="1" fill="hold">
                                          <p:stCondLst>
                                            <p:cond delay="0"/>
                                          </p:stCondLst>
                                        </p:cTn>
                                        <p:tgtEl>
                                          <p:spTgt spid="254"/>
                                        </p:tgtEl>
                                        <p:attrNameLst>
                                          <p:attrName>style.visibility</p:attrName>
                                        </p:attrNameLst>
                                      </p:cBhvr>
                                      <p:to>
                                        <p:strVal val="visible"/>
                                      </p:to>
                                    </p:set>
                                    <p:animEffect transition="in" filter="fade">
                                      <p:cBhvr>
                                        <p:cTn id="36"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00" grpId="0"/>
      <p:bldP spid="110" grpId="0" animBg="1"/>
      <p:bldP spid="111" grpId="0" animBg="1"/>
      <p:bldP spid="11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DA8F0-D93A-431E-B661-7BFA968B44BE}"/>
              </a:ext>
            </a:extLst>
          </p:cNvPr>
          <p:cNvSpPr>
            <a:spLocks noGrp="1"/>
          </p:cNvSpPr>
          <p:nvPr>
            <p:ph type="title"/>
          </p:nvPr>
        </p:nvSpPr>
        <p:spPr/>
        <p:txBody>
          <a:bodyPr/>
          <a:lstStyle/>
          <a:p>
            <a:r>
              <a:rPr lang="en-US" sz="2700">
                <a:cs typeface="Segoe UI"/>
              </a:rPr>
              <a:t>Best practice: cost-optimize migrated workloads</a:t>
            </a:r>
          </a:p>
        </p:txBody>
      </p:sp>
      <p:sp>
        <p:nvSpPr>
          <p:cNvPr id="3" name="TextBox 2">
            <a:extLst>
              <a:ext uri="{FF2B5EF4-FFF2-40B4-BE49-F238E27FC236}">
                <a16:creationId xmlns:a16="http://schemas.microsoft.com/office/drawing/2014/main" id="{F48A4008-FBD6-4514-835D-ED58D420E2A6}"/>
              </a:ext>
            </a:extLst>
          </p:cNvPr>
          <p:cNvSpPr txBox="1"/>
          <p:nvPr/>
        </p:nvSpPr>
        <p:spPr>
          <a:xfrm>
            <a:off x="1095664" y="2264916"/>
            <a:ext cx="4572000" cy="3327064"/>
          </a:xfrm>
          <a:prstGeom prst="rect">
            <a:avLst/>
          </a:prstGeom>
          <a:solidFill>
            <a:schemeClr val="bg1">
              <a:lumMod val="95000"/>
            </a:schemeClr>
          </a:solidFill>
        </p:spPr>
        <p:txBody>
          <a:bodyPr wrap="square" lIns="182880" tIns="146304" rIns="182880" bIns="146304" rtlCol="0">
            <a:noAutofit/>
          </a:bodyPr>
          <a:lstStyle/>
          <a:p>
            <a:pPr marL="342900" marR="0" lvl="0" indent="-342900" algn="l" defTabSz="914400" rtl="0" eaLnBrk="1" fontAlgn="auto" latinLnBrk="0" hangingPunct="1">
              <a:lnSpc>
                <a:spcPct val="100000"/>
              </a:lnSpc>
              <a:spcBef>
                <a:spcPts val="0"/>
              </a:spcBef>
              <a:spcAft>
                <a:spcPts val="600"/>
              </a:spcAft>
              <a:buClrTx/>
              <a:buSzTx/>
              <a:buFontTx/>
              <a:buBlip>
                <a:blip r:embed="rId3"/>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Estimate monthly workload costs</a:t>
            </a:r>
          </a:p>
          <a:p>
            <a:pPr marL="342900" marR="0" lvl="0" indent="-342900" algn="l" defTabSz="914400" rtl="0" eaLnBrk="1" fontAlgn="auto" latinLnBrk="0" hangingPunct="1">
              <a:lnSpc>
                <a:spcPct val="100000"/>
              </a:lnSpc>
              <a:spcBef>
                <a:spcPts val="0"/>
              </a:spcBef>
              <a:spcAft>
                <a:spcPts val="600"/>
              </a:spcAft>
              <a:buClrTx/>
              <a:buSzTx/>
              <a:buFontTx/>
              <a:buBlip>
                <a:blip r:embed="rId3"/>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Right size VMs</a:t>
            </a:r>
          </a:p>
          <a:p>
            <a:pPr marL="342900" marR="0" lvl="0" indent="-342900" algn="l" defTabSz="914400" rtl="0" eaLnBrk="1" fontAlgn="auto" latinLnBrk="0" hangingPunct="1">
              <a:lnSpc>
                <a:spcPct val="100000"/>
              </a:lnSpc>
              <a:spcBef>
                <a:spcPts val="0"/>
              </a:spcBef>
              <a:spcAft>
                <a:spcPts val="600"/>
              </a:spcAft>
              <a:buClrTx/>
              <a:buSzTx/>
              <a:buFontTx/>
              <a:buBlip>
                <a:blip r:embed="rId3"/>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Select the right storage</a:t>
            </a:r>
          </a:p>
          <a:p>
            <a:pPr marL="342900" marR="0" lvl="0" indent="-342900" algn="l" defTabSz="914400" rtl="0" eaLnBrk="1" fontAlgn="auto" latinLnBrk="0" hangingPunct="1">
              <a:lnSpc>
                <a:spcPct val="100000"/>
              </a:lnSpc>
              <a:spcBef>
                <a:spcPts val="0"/>
              </a:spcBef>
              <a:spcAft>
                <a:spcPts val="600"/>
              </a:spcAft>
              <a:buClrTx/>
              <a:buSzTx/>
              <a:buFontTx/>
              <a:buBlip>
                <a:blip r:embed="rId3"/>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Take advantage of Azure Hybrid benefits</a:t>
            </a:r>
          </a:p>
          <a:p>
            <a:pPr marL="342900" marR="0" lvl="0" indent="-342900" algn="l" defTabSz="914400" rtl="0" eaLnBrk="1" fontAlgn="auto" latinLnBrk="0" hangingPunct="1">
              <a:lnSpc>
                <a:spcPct val="100000"/>
              </a:lnSpc>
              <a:spcBef>
                <a:spcPts val="0"/>
              </a:spcBef>
              <a:spcAft>
                <a:spcPts val="600"/>
              </a:spcAft>
              <a:buClrTx/>
              <a:buSzTx/>
              <a:buFontTx/>
              <a:buBlip>
                <a:blip r:embed="rId3"/>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reserved VM instances</a:t>
            </a:r>
          </a:p>
          <a:p>
            <a:pPr marL="342900" marR="0" lvl="0" indent="-342900" algn="l" defTabSz="914400" rtl="0" eaLnBrk="1" fontAlgn="auto" latinLnBrk="0" hangingPunct="1">
              <a:lnSpc>
                <a:spcPct val="100000"/>
              </a:lnSpc>
              <a:spcBef>
                <a:spcPts val="0"/>
              </a:spcBef>
              <a:spcAft>
                <a:spcPts val="600"/>
              </a:spcAft>
              <a:buClrTx/>
              <a:buSzTx/>
              <a:buFontTx/>
              <a:buBlip>
                <a:blip r:embed="rId3"/>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Aggregate cloud spend across subscriptions</a:t>
            </a:r>
          </a:p>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010A2C94-8544-49B0-A766-21A596B022FA}"/>
              </a:ext>
            </a:extLst>
          </p:cNvPr>
          <p:cNvSpPr/>
          <p:nvPr/>
        </p:nvSpPr>
        <p:spPr bwMode="auto">
          <a:xfrm>
            <a:off x="1095664" y="1760420"/>
            <a:ext cx="4572000" cy="504496"/>
          </a:xfrm>
          <a:prstGeom prst="rect">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Before Migration</a:t>
            </a:r>
          </a:p>
        </p:txBody>
      </p:sp>
      <p:sp>
        <p:nvSpPr>
          <p:cNvPr id="6" name="Rectangle 5">
            <a:extLst>
              <a:ext uri="{FF2B5EF4-FFF2-40B4-BE49-F238E27FC236}">
                <a16:creationId xmlns:a16="http://schemas.microsoft.com/office/drawing/2014/main" id="{2FCA6E17-A0A2-4669-B7B0-31F2169F8E58}"/>
              </a:ext>
            </a:extLst>
          </p:cNvPr>
          <p:cNvSpPr/>
          <p:nvPr/>
        </p:nvSpPr>
        <p:spPr bwMode="auto">
          <a:xfrm>
            <a:off x="6524337" y="1760420"/>
            <a:ext cx="4572000" cy="50449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After Migration</a:t>
            </a:r>
          </a:p>
        </p:txBody>
      </p:sp>
      <p:sp>
        <p:nvSpPr>
          <p:cNvPr id="7" name="TextBox 6">
            <a:extLst>
              <a:ext uri="{FF2B5EF4-FFF2-40B4-BE49-F238E27FC236}">
                <a16:creationId xmlns:a16="http://schemas.microsoft.com/office/drawing/2014/main" id="{8E1EB8FF-0A0C-4F9F-9971-EE75CEEDA7EB}"/>
              </a:ext>
            </a:extLst>
          </p:cNvPr>
          <p:cNvSpPr txBox="1"/>
          <p:nvPr/>
        </p:nvSpPr>
        <p:spPr>
          <a:xfrm>
            <a:off x="6524337" y="2264916"/>
            <a:ext cx="4572000" cy="3327065"/>
          </a:xfrm>
          <a:prstGeom prst="rect">
            <a:avLst/>
          </a:prstGeom>
          <a:solidFill>
            <a:schemeClr val="bg1">
              <a:lumMod val="95000"/>
            </a:schemeClr>
          </a:solidFill>
        </p:spPr>
        <p:txBody>
          <a:bodyPr wrap="square" lIns="182880" tIns="146304" rIns="182880" bIns="146304" rtlCol="0">
            <a:spAutoFit/>
          </a:bodyPr>
          <a:lstStyle/>
          <a:p>
            <a:pPr marL="342900" marR="0" lvl="0" indent="-342900" algn="l" defTabSz="914400" rtl="0" eaLnBrk="1" fontAlgn="auto" latinLnBrk="0" hangingPunct="1">
              <a:lnSpc>
                <a:spcPct val="100000"/>
              </a:lnSpc>
              <a:spcBef>
                <a:spcPts val="0"/>
              </a:spcBef>
              <a:spcAft>
                <a:spcPts val="600"/>
              </a:spcAft>
              <a:buClrTx/>
              <a:buSzTx/>
              <a:buFontTx/>
              <a:buBlip>
                <a:blip r:embed="rId4"/>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Azure Cost Management</a:t>
            </a:r>
          </a:p>
          <a:p>
            <a:pPr marL="342900" marR="0" lvl="0" indent="-342900" algn="l" defTabSz="914400" rtl="0" eaLnBrk="1" fontAlgn="auto" latinLnBrk="0" hangingPunct="1">
              <a:lnSpc>
                <a:spcPct val="100000"/>
              </a:lnSpc>
              <a:spcBef>
                <a:spcPts val="0"/>
              </a:spcBef>
              <a:spcAft>
                <a:spcPts val="600"/>
              </a:spcAft>
              <a:buClrTx/>
              <a:buSzTx/>
              <a:buFontTx/>
              <a:buBlip>
                <a:blip r:embed="rId4"/>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Monitor resource utilization</a:t>
            </a:r>
          </a:p>
          <a:p>
            <a:pPr marL="342900" marR="0" lvl="0" indent="-342900" algn="l" defTabSz="914400" rtl="0" eaLnBrk="1" fontAlgn="auto" latinLnBrk="0" hangingPunct="1">
              <a:lnSpc>
                <a:spcPct val="100000"/>
              </a:lnSpc>
              <a:spcBef>
                <a:spcPts val="0"/>
              </a:spcBef>
              <a:spcAft>
                <a:spcPts val="600"/>
              </a:spcAft>
              <a:buClrTx/>
              <a:buSzTx/>
              <a:buFontTx/>
              <a:buBlip>
                <a:blip r:embed="rId4"/>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Implement resource group budgets</a:t>
            </a:r>
          </a:p>
          <a:p>
            <a:pPr marL="342900" marR="0" lvl="0" indent="-342900" algn="l" defTabSz="914400" rtl="0" eaLnBrk="1" fontAlgn="auto" latinLnBrk="0" hangingPunct="1">
              <a:lnSpc>
                <a:spcPct val="100000"/>
              </a:lnSpc>
              <a:spcBef>
                <a:spcPts val="0"/>
              </a:spcBef>
              <a:spcAft>
                <a:spcPts val="600"/>
              </a:spcAft>
              <a:buClrTx/>
              <a:buSzTx/>
              <a:buFontTx/>
              <a:buBlip>
                <a:blip r:embed="rId4"/>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Optimize Azure Monitor retention</a:t>
            </a:r>
          </a:p>
          <a:p>
            <a:pPr marL="342900" marR="0" lvl="0" indent="-342900" algn="l" defTabSz="914400" rtl="0" eaLnBrk="1" fontAlgn="auto" latinLnBrk="0" hangingPunct="1">
              <a:lnSpc>
                <a:spcPct val="100000"/>
              </a:lnSpc>
              <a:spcBef>
                <a:spcPts val="0"/>
              </a:spcBef>
              <a:spcAft>
                <a:spcPts val="600"/>
              </a:spcAft>
              <a:buClrTx/>
              <a:buSzTx/>
              <a:buFontTx/>
              <a:buBlip>
                <a:blip r:embed="rId4"/>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Optimize storage</a:t>
            </a:r>
          </a:p>
          <a:p>
            <a:pPr marL="342900" marR="0" lvl="0" indent="-342900" algn="l" defTabSz="914400" rtl="0" eaLnBrk="1" fontAlgn="auto" latinLnBrk="0" hangingPunct="1">
              <a:lnSpc>
                <a:spcPct val="100000"/>
              </a:lnSpc>
              <a:spcBef>
                <a:spcPts val="0"/>
              </a:spcBef>
              <a:spcAft>
                <a:spcPts val="600"/>
              </a:spcAft>
              <a:buClrTx/>
              <a:buSzTx/>
              <a:buFontTx/>
              <a:buBlip>
                <a:blip r:embed="rId4"/>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Automate VM optimization</a:t>
            </a:r>
          </a:p>
          <a:p>
            <a:pPr marL="342900" marR="0" lvl="0" indent="-342900" algn="l" defTabSz="914400" rtl="0" eaLnBrk="1" fontAlgn="auto" latinLnBrk="0" hangingPunct="1">
              <a:lnSpc>
                <a:spcPct val="100000"/>
              </a:lnSpc>
              <a:spcBef>
                <a:spcPts val="0"/>
              </a:spcBef>
              <a:spcAft>
                <a:spcPts val="600"/>
              </a:spcAft>
              <a:buClrTx/>
              <a:buSzTx/>
              <a:buFontTx/>
              <a:buBlip>
                <a:blip r:embed="rId4"/>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Implement serverless technologies</a:t>
            </a:r>
          </a:p>
          <a:p>
            <a:pPr marL="342900" marR="0" lvl="0" indent="-342900" algn="l" defTabSz="914400" rtl="0" eaLnBrk="1" fontAlgn="auto" latinLnBrk="0" hangingPunct="1">
              <a:lnSpc>
                <a:spcPct val="100000"/>
              </a:lnSpc>
              <a:spcBef>
                <a:spcPts val="0"/>
              </a:spcBef>
              <a:spcAft>
                <a:spcPts val="600"/>
              </a:spcAft>
              <a:buClrTx/>
              <a:buSzTx/>
              <a:buFontTx/>
              <a:buBlip>
                <a:blip r:embed="rId4"/>
              </a:buBlip>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 Logic Apps and runbooks with Budgets API</a:t>
            </a:r>
          </a:p>
        </p:txBody>
      </p:sp>
    </p:spTree>
    <p:extLst>
      <p:ext uri="{BB962C8B-B14F-4D97-AF65-F5344CB8AC3E}">
        <p14:creationId xmlns:p14="http://schemas.microsoft.com/office/powerpoint/2010/main" val="3061065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anim calcmode="lin" valueType="num">
                                      <p:cBhvr>
                                        <p:cTn id="25" dur="500" fill="hold"/>
                                        <p:tgtEl>
                                          <p:spTgt spid="6"/>
                                        </p:tgtEl>
                                        <p:attrNameLst>
                                          <p:attrName>ppt_x</p:attrName>
                                        </p:attrNameLst>
                                      </p:cBhvr>
                                      <p:tavLst>
                                        <p:tav tm="0">
                                          <p:val>
                                            <p:fltVal val="0.5"/>
                                          </p:val>
                                        </p:tav>
                                        <p:tav tm="100000">
                                          <p:val>
                                            <p:strVal val="#ppt_x"/>
                                          </p:val>
                                        </p:tav>
                                      </p:tavLst>
                                    </p:anim>
                                    <p:anim calcmode="lin" valueType="num">
                                      <p:cBhvr>
                                        <p:cTn id="26" dur="500" fill="hold"/>
                                        <p:tgtEl>
                                          <p:spTgt spid="6"/>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anim calcmode="lin" valueType="num">
                                      <p:cBhvr>
                                        <p:cTn id="32" dur="500" fill="hold"/>
                                        <p:tgtEl>
                                          <p:spTgt spid="7"/>
                                        </p:tgtEl>
                                        <p:attrNameLst>
                                          <p:attrName>ppt_x</p:attrName>
                                        </p:attrNameLst>
                                      </p:cBhvr>
                                      <p:tavLst>
                                        <p:tav tm="0">
                                          <p:val>
                                            <p:fltVal val="0.5"/>
                                          </p:val>
                                        </p:tav>
                                        <p:tav tm="100000">
                                          <p:val>
                                            <p:strVal val="#ppt_x"/>
                                          </p:val>
                                        </p:tav>
                                      </p:tavLst>
                                    </p:anim>
                                    <p:anim calcmode="lin" valueType="num">
                                      <p:cBhvr>
                                        <p:cTn id="33"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A99B6A8-83EE-4786-A8DD-8A80C3A5CDE1}"/>
              </a:ext>
            </a:extLst>
          </p:cNvPr>
          <p:cNvSpPr/>
          <p:nvPr/>
        </p:nvSpPr>
        <p:spPr bwMode="auto">
          <a:xfrm>
            <a:off x="437444" y="1370680"/>
            <a:ext cx="11380307" cy="939493"/>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7F47A2B3-A218-44ED-B408-F7DCFDA932A0}"/>
              </a:ext>
            </a:extLst>
          </p:cNvPr>
          <p:cNvSpPr/>
          <p:nvPr/>
        </p:nvSpPr>
        <p:spPr bwMode="auto">
          <a:xfrm>
            <a:off x="3818966" y="4589463"/>
            <a:ext cx="5225062" cy="1713540"/>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270750-58ED-4CDD-873B-45E3811587CC}"/>
              </a:ext>
            </a:extLst>
          </p:cNvPr>
          <p:cNvSpPr>
            <a:spLocks noGrp="1"/>
          </p:cNvSpPr>
          <p:nvPr>
            <p:ph type="title"/>
          </p:nvPr>
        </p:nvSpPr>
        <p:spPr>
          <a:xfrm>
            <a:off x="455995" y="620428"/>
            <a:ext cx="11306469" cy="795089"/>
          </a:xfrm>
        </p:spPr>
        <p:txBody>
          <a:bodyPr/>
          <a:lstStyle/>
          <a:p>
            <a:r>
              <a:rPr lang="en-US" dirty="0"/>
              <a:t>Govern and manage migrated workloads</a:t>
            </a:r>
            <a:br>
              <a:rPr lang="en-US" dirty="0"/>
            </a:br>
            <a:endParaRPr lang="en-US" dirty="0"/>
          </a:p>
        </p:txBody>
      </p:sp>
      <p:sp>
        <p:nvSpPr>
          <p:cNvPr id="103" name="Text Placeholder 7">
            <a:extLst>
              <a:ext uri="{FF2B5EF4-FFF2-40B4-BE49-F238E27FC236}">
                <a16:creationId xmlns:a16="http://schemas.microsoft.com/office/drawing/2014/main" id="{A3F6D96F-DCC7-4582-9661-00F55D08D33D}"/>
              </a:ext>
            </a:extLst>
          </p:cNvPr>
          <p:cNvSpPr txBox="1">
            <a:spLocks/>
          </p:cNvSpPr>
          <p:nvPr/>
        </p:nvSpPr>
        <p:spPr>
          <a:xfrm>
            <a:off x="455994" y="1456666"/>
            <a:ext cx="11553443" cy="748474"/>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After a successful workload migration, the adoption team should hand off to governance and operations teams to ensure the workload is well-governed and optimized. </a:t>
            </a:r>
            <a:endParaRPr kumimoji="0" lang="en-US" sz="2000" b="1" i="0" u="none" strike="noStrike" kern="1200" cap="none" spc="-49"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0" name="Rectangle 109">
            <a:extLst>
              <a:ext uri="{FF2B5EF4-FFF2-40B4-BE49-F238E27FC236}">
                <a16:creationId xmlns:a16="http://schemas.microsoft.com/office/drawing/2014/main" id="{CB1297F0-3E75-4342-BC84-0AAC065AEF0C}"/>
              </a:ext>
            </a:extLst>
          </p:cNvPr>
          <p:cNvSpPr/>
          <p:nvPr/>
        </p:nvSpPr>
        <p:spPr bwMode="auto">
          <a:xfrm>
            <a:off x="427038" y="3662219"/>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Define strategy</a:t>
            </a:r>
          </a:p>
        </p:txBody>
      </p:sp>
      <p:sp>
        <p:nvSpPr>
          <p:cNvPr id="111" name="Rectangle 110">
            <a:extLst>
              <a:ext uri="{FF2B5EF4-FFF2-40B4-BE49-F238E27FC236}">
                <a16:creationId xmlns:a16="http://schemas.microsoft.com/office/drawing/2014/main" id="{21F35F40-FCD9-45AD-B074-ED49099C3E5B}"/>
              </a:ext>
            </a:extLst>
          </p:cNvPr>
          <p:cNvSpPr/>
          <p:nvPr/>
        </p:nvSpPr>
        <p:spPr bwMode="auto">
          <a:xfrm>
            <a:off x="3388417" y="3662219"/>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Plan</a:t>
            </a:r>
          </a:p>
        </p:txBody>
      </p:sp>
      <p:sp>
        <p:nvSpPr>
          <p:cNvPr id="112" name="Rectangle 111">
            <a:extLst>
              <a:ext uri="{FF2B5EF4-FFF2-40B4-BE49-F238E27FC236}">
                <a16:creationId xmlns:a16="http://schemas.microsoft.com/office/drawing/2014/main" id="{3E53FBF3-5E3E-4AF0-884D-64104D085508}"/>
              </a:ext>
            </a:extLst>
          </p:cNvPr>
          <p:cNvSpPr/>
          <p:nvPr/>
        </p:nvSpPr>
        <p:spPr bwMode="auto">
          <a:xfrm>
            <a:off x="6218754" y="3662219"/>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Ready</a:t>
            </a:r>
          </a:p>
        </p:txBody>
      </p:sp>
      <p:sp>
        <p:nvSpPr>
          <p:cNvPr id="113" name="Rectangle 112">
            <a:extLst>
              <a:ext uri="{FF2B5EF4-FFF2-40B4-BE49-F238E27FC236}">
                <a16:creationId xmlns:a16="http://schemas.microsoft.com/office/drawing/2014/main" id="{14FDCFC8-F9CB-4BED-BB30-6824800D639B}"/>
              </a:ext>
            </a:extLst>
          </p:cNvPr>
          <p:cNvSpPr/>
          <p:nvPr/>
        </p:nvSpPr>
        <p:spPr bwMode="auto">
          <a:xfrm>
            <a:off x="9322870" y="3662219"/>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116" name="Group 115">
            <a:extLst>
              <a:ext uri="{FF2B5EF4-FFF2-40B4-BE49-F238E27FC236}">
                <a16:creationId xmlns:a16="http://schemas.microsoft.com/office/drawing/2014/main" id="{7114AE79-2CFF-430E-945D-01D2C3C9DAA3}"/>
              </a:ext>
            </a:extLst>
          </p:cNvPr>
          <p:cNvGrpSpPr/>
          <p:nvPr/>
        </p:nvGrpSpPr>
        <p:grpSpPr>
          <a:xfrm>
            <a:off x="2460192" y="3890999"/>
            <a:ext cx="683902" cy="106633"/>
            <a:chOff x="2460192" y="3319407"/>
            <a:chExt cx="683902" cy="106633"/>
          </a:xfrm>
        </p:grpSpPr>
        <p:cxnSp>
          <p:nvCxnSpPr>
            <p:cNvPr id="117" name="Straight Connector 116">
              <a:extLst>
                <a:ext uri="{FF2B5EF4-FFF2-40B4-BE49-F238E27FC236}">
                  <a16:creationId xmlns:a16="http://schemas.microsoft.com/office/drawing/2014/main" id="{5E9F22F4-4C1A-4CB4-84C6-351CAB900C42}"/>
                </a:ext>
              </a:extLst>
            </p:cNvPr>
            <p:cNvCxnSpPr>
              <a:cxnSpLocks/>
              <a:endCxn id="118" idx="1"/>
            </p:cNvCxnSpPr>
            <p:nvPr/>
          </p:nvCxnSpPr>
          <p:spPr>
            <a:xfrm>
              <a:off x="2460192" y="3372724"/>
              <a:ext cx="683902"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2A24B93F-FE4F-4E4C-956D-8237B120D2E8}"/>
                </a:ext>
              </a:extLst>
            </p:cNvPr>
            <p:cNvSpPr/>
            <p:nvPr/>
          </p:nvSpPr>
          <p:spPr bwMode="auto">
            <a:xfrm rot="8100000">
              <a:off x="3016245"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4A8781A2-DC3C-45A6-8327-3E0B2A125C2A}"/>
              </a:ext>
            </a:extLst>
          </p:cNvPr>
          <p:cNvGrpSpPr/>
          <p:nvPr/>
        </p:nvGrpSpPr>
        <p:grpSpPr>
          <a:xfrm>
            <a:off x="4054935" y="3891000"/>
            <a:ext cx="1720055" cy="106633"/>
            <a:chOff x="4054935" y="3319408"/>
            <a:chExt cx="1720055" cy="106633"/>
          </a:xfrm>
        </p:grpSpPr>
        <p:cxnSp>
          <p:nvCxnSpPr>
            <p:cNvPr id="120" name="Straight Connector 119">
              <a:extLst>
                <a:ext uri="{FF2B5EF4-FFF2-40B4-BE49-F238E27FC236}">
                  <a16:creationId xmlns:a16="http://schemas.microsoft.com/office/drawing/2014/main" id="{C66F6C33-6E7A-4071-8472-57D993907073}"/>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C7F3F052-8A3E-40BC-92F4-25F295C7DF24}"/>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22" name="Group 121">
            <a:extLst>
              <a:ext uri="{FF2B5EF4-FFF2-40B4-BE49-F238E27FC236}">
                <a16:creationId xmlns:a16="http://schemas.microsoft.com/office/drawing/2014/main" id="{AF7E28BE-DA6A-4226-81A3-7E55C7BFC276}"/>
              </a:ext>
            </a:extLst>
          </p:cNvPr>
          <p:cNvGrpSpPr/>
          <p:nvPr/>
        </p:nvGrpSpPr>
        <p:grpSpPr>
          <a:xfrm>
            <a:off x="7409415" y="3891000"/>
            <a:ext cx="1634612" cy="106633"/>
            <a:chOff x="7409415" y="3319408"/>
            <a:chExt cx="1634612" cy="106633"/>
          </a:xfrm>
        </p:grpSpPr>
        <p:cxnSp>
          <p:nvCxnSpPr>
            <p:cNvPr id="123" name="Straight Connector 122">
              <a:extLst>
                <a:ext uri="{FF2B5EF4-FFF2-40B4-BE49-F238E27FC236}">
                  <a16:creationId xmlns:a16="http://schemas.microsoft.com/office/drawing/2014/main" id="{AE78E1C0-8D56-45B6-BEE5-C2FB3841C112}"/>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34">
              <a:extLst>
                <a:ext uri="{FF2B5EF4-FFF2-40B4-BE49-F238E27FC236}">
                  <a16:creationId xmlns:a16="http://schemas.microsoft.com/office/drawing/2014/main" id="{53E4ACF8-1C36-4286-A4A0-9E15BA2A3F53}"/>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25" name="Group 124" descr="file, paper, sheet">
            <a:extLst>
              <a:ext uri="{FF2B5EF4-FFF2-40B4-BE49-F238E27FC236}">
                <a16:creationId xmlns:a16="http://schemas.microsoft.com/office/drawing/2014/main" id="{A152C0C1-B47E-47FF-B36A-94096B0BB4D6}"/>
              </a:ext>
            </a:extLst>
          </p:cNvPr>
          <p:cNvGrpSpPr/>
          <p:nvPr/>
        </p:nvGrpSpPr>
        <p:grpSpPr>
          <a:xfrm>
            <a:off x="3633451" y="3243367"/>
            <a:ext cx="337935" cy="418851"/>
            <a:chOff x="8018464" y="4649789"/>
            <a:chExt cx="225425" cy="279400"/>
          </a:xfrm>
        </p:grpSpPr>
        <p:sp>
          <p:nvSpPr>
            <p:cNvPr id="126" name="Freeform 88">
              <a:extLst>
                <a:ext uri="{FF2B5EF4-FFF2-40B4-BE49-F238E27FC236}">
                  <a16:creationId xmlns:a16="http://schemas.microsoft.com/office/drawing/2014/main" id="{0097B960-C1E0-4B78-8373-13B2D5DA7D4E}"/>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89">
              <a:extLst>
                <a:ext uri="{FF2B5EF4-FFF2-40B4-BE49-F238E27FC236}">
                  <a16:creationId xmlns:a16="http://schemas.microsoft.com/office/drawing/2014/main" id="{40100918-DD41-4367-88CC-0402719641AA}"/>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Line 90">
              <a:extLst>
                <a:ext uri="{FF2B5EF4-FFF2-40B4-BE49-F238E27FC236}">
                  <a16:creationId xmlns:a16="http://schemas.microsoft.com/office/drawing/2014/main" id="{12269B84-F6E2-45FB-A122-85566B6DF60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Line 91">
              <a:extLst>
                <a:ext uri="{FF2B5EF4-FFF2-40B4-BE49-F238E27FC236}">
                  <a16:creationId xmlns:a16="http://schemas.microsoft.com/office/drawing/2014/main" id="{A6B018C3-B342-44A8-9FFC-6DFC12A8DA9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0" name="Group 152" descr="check, approve">
            <a:extLst>
              <a:ext uri="{FF2B5EF4-FFF2-40B4-BE49-F238E27FC236}">
                <a16:creationId xmlns:a16="http://schemas.microsoft.com/office/drawing/2014/main" id="{3685312D-8EA8-4B74-A5B3-8ED0F4529045}"/>
              </a:ext>
            </a:extLst>
          </p:cNvPr>
          <p:cNvGrpSpPr>
            <a:grpSpLocks noChangeAspect="1"/>
          </p:cNvGrpSpPr>
          <p:nvPr/>
        </p:nvGrpSpPr>
        <p:grpSpPr bwMode="auto">
          <a:xfrm>
            <a:off x="6358428" y="3211544"/>
            <a:ext cx="477541" cy="475887"/>
            <a:chOff x="4560" y="2506"/>
            <a:chExt cx="289" cy="288"/>
          </a:xfrm>
        </p:grpSpPr>
        <p:sp>
          <p:nvSpPr>
            <p:cNvPr id="131" name="AutoShape 151">
              <a:extLst>
                <a:ext uri="{FF2B5EF4-FFF2-40B4-BE49-F238E27FC236}">
                  <a16:creationId xmlns:a16="http://schemas.microsoft.com/office/drawing/2014/main" id="{BA778CC8-97CF-48C2-8B30-45754F7F5BC3}"/>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Oval 153">
              <a:extLst>
                <a:ext uri="{FF2B5EF4-FFF2-40B4-BE49-F238E27FC236}">
                  <a16:creationId xmlns:a16="http://schemas.microsoft.com/office/drawing/2014/main" id="{0EC2F316-27FC-4F36-8510-5968A5F175D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154">
              <a:extLst>
                <a:ext uri="{FF2B5EF4-FFF2-40B4-BE49-F238E27FC236}">
                  <a16:creationId xmlns:a16="http://schemas.microsoft.com/office/drawing/2014/main" id="{9AE6132F-B149-44CA-BD24-D39FC8B90F5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155">
              <a:extLst>
                <a:ext uri="{FF2B5EF4-FFF2-40B4-BE49-F238E27FC236}">
                  <a16:creationId xmlns:a16="http://schemas.microsoft.com/office/drawing/2014/main" id="{ABF2B0AE-024C-41ED-BF02-F0DBC8E3AB3A}"/>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156">
              <a:extLst>
                <a:ext uri="{FF2B5EF4-FFF2-40B4-BE49-F238E27FC236}">
                  <a16:creationId xmlns:a16="http://schemas.microsoft.com/office/drawing/2014/main" id="{B0F63932-7568-4AB7-960C-025D0A1EE668}"/>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157">
              <a:extLst>
                <a:ext uri="{FF2B5EF4-FFF2-40B4-BE49-F238E27FC236}">
                  <a16:creationId xmlns:a16="http://schemas.microsoft.com/office/drawing/2014/main" id="{A1B79DCE-6186-4A6B-BA7D-866A285EB3E8}"/>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158">
              <a:extLst>
                <a:ext uri="{FF2B5EF4-FFF2-40B4-BE49-F238E27FC236}">
                  <a16:creationId xmlns:a16="http://schemas.microsoft.com/office/drawing/2014/main" id="{8B7057FB-128F-4EEE-9042-42BC73BE5641}"/>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159">
              <a:extLst>
                <a:ext uri="{FF2B5EF4-FFF2-40B4-BE49-F238E27FC236}">
                  <a16:creationId xmlns:a16="http://schemas.microsoft.com/office/drawing/2014/main" id="{C4CA8C6A-E863-4AD3-9850-D90B2AD7BFFE}"/>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160">
              <a:extLst>
                <a:ext uri="{FF2B5EF4-FFF2-40B4-BE49-F238E27FC236}">
                  <a16:creationId xmlns:a16="http://schemas.microsoft.com/office/drawing/2014/main" id="{70B6C399-8D28-415E-8313-3AA9EB3F88F0}"/>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161">
              <a:extLst>
                <a:ext uri="{FF2B5EF4-FFF2-40B4-BE49-F238E27FC236}">
                  <a16:creationId xmlns:a16="http://schemas.microsoft.com/office/drawing/2014/main" id="{ECAFB8F0-45DF-479B-8CC5-5D062F1CCA75}"/>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162">
              <a:extLst>
                <a:ext uri="{FF2B5EF4-FFF2-40B4-BE49-F238E27FC236}">
                  <a16:creationId xmlns:a16="http://schemas.microsoft.com/office/drawing/2014/main" id="{FB5F730E-9E3E-4F1E-9AFC-A02E3B3A1E0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42" name="Graphic 397" descr="deposit, pricing import">
            <a:extLst>
              <a:ext uri="{FF2B5EF4-FFF2-40B4-BE49-F238E27FC236}">
                <a16:creationId xmlns:a16="http://schemas.microsoft.com/office/drawing/2014/main" id="{0B5CA84D-3DC0-4E08-B319-1A1FB20689D9}"/>
              </a:ext>
            </a:extLst>
          </p:cNvPr>
          <p:cNvGrpSpPr/>
          <p:nvPr/>
        </p:nvGrpSpPr>
        <p:grpSpPr>
          <a:xfrm>
            <a:off x="9496788" y="3247358"/>
            <a:ext cx="406581" cy="406860"/>
            <a:chOff x="1698211" y="3041569"/>
            <a:chExt cx="417847" cy="418136"/>
          </a:xfrm>
        </p:grpSpPr>
        <p:sp>
          <p:nvSpPr>
            <p:cNvPr id="143" name="Freeform: Shape 142">
              <a:extLst>
                <a:ext uri="{FF2B5EF4-FFF2-40B4-BE49-F238E27FC236}">
                  <a16:creationId xmlns:a16="http://schemas.microsoft.com/office/drawing/2014/main" id="{EDD48CF0-D4CB-4431-9878-6FC86CF2EB04}"/>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DF6BE34C-873C-41F3-8A50-20639A4B8307}"/>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8349FAC-1CE8-43D9-BF66-5D9DD38FA818}"/>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8A29FECE-ADFD-4E19-AEE0-82B4D848E669}"/>
              </a:ext>
            </a:extLst>
          </p:cNvPr>
          <p:cNvGrpSpPr/>
          <p:nvPr/>
        </p:nvGrpSpPr>
        <p:grpSpPr>
          <a:xfrm>
            <a:off x="4682021" y="4979419"/>
            <a:ext cx="1042491" cy="1053099"/>
            <a:chOff x="4682021" y="4866593"/>
            <a:chExt cx="1042491" cy="1053099"/>
          </a:xfrm>
        </p:grpSpPr>
        <p:sp>
          <p:nvSpPr>
            <p:cNvPr id="114" name="Rectangle 113">
              <a:extLst>
                <a:ext uri="{FF2B5EF4-FFF2-40B4-BE49-F238E27FC236}">
                  <a16:creationId xmlns:a16="http://schemas.microsoft.com/office/drawing/2014/main" id="{32A45C65-A0C7-409F-9BF8-DED97DD0DAA7}"/>
                </a:ext>
              </a:extLst>
            </p:cNvPr>
            <p:cNvSpPr/>
            <p:nvPr/>
          </p:nvSpPr>
          <p:spPr bwMode="auto">
            <a:xfrm>
              <a:off x="4682021" y="5299758"/>
              <a:ext cx="1042491"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Govern</a:t>
              </a:r>
            </a:p>
          </p:txBody>
        </p:sp>
        <p:grpSp>
          <p:nvGrpSpPr>
            <p:cNvPr id="146" name="Group 145" descr="government">
              <a:extLst>
                <a:ext uri="{FF2B5EF4-FFF2-40B4-BE49-F238E27FC236}">
                  <a16:creationId xmlns:a16="http://schemas.microsoft.com/office/drawing/2014/main" id="{73FCEC9F-861B-4F05-AB3D-0865A5B61AA3}"/>
                </a:ext>
              </a:extLst>
            </p:cNvPr>
            <p:cNvGrpSpPr/>
            <p:nvPr/>
          </p:nvGrpSpPr>
          <p:grpSpPr>
            <a:xfrm>
              <a:off x="4912849" y="4866593"/>
              <a:ext cx="439707" cy="448064"/>
              <a:chOff x="5845334" y="4295775"/>
              <a:chExt cx="584835" cy="595951"/>
            </a:xfrm>
          </p:grpSpPr>
          <p:sp>
            <p:nvSpPr>
              <p:cNvPr id="147" name="Freeform 5">
                <a:extLst>
                  <a:ext uri="{FF2B5EF4-FFF2-40B4-BE49-F238E27FC236}">
                    <a16:creationId xmlns:a16="http://schemas.microsoft.com/office/drawing/2014/main" id="{EF298ECF-F176-40C3-9DCE-7F18A028AA71}"/>
                  </a:ext>
                </a:extLst>
              </p:cNvPr>
              <p:cNvSpPr>
                <a:spLocks noEditPoints="1"/>
              </p:cNvSpPr>
              <p:nvPr/>
            </p:nvSpPr>
            <p:spPr bwMode="auto">
              <a:xfrm>
                <a:off x="5845334" y="4304623"/>
                <a:ext cx="584835" cy="587103"/>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8CF41182-3798-4C6F-A9E1-E6A880C48D4D}"/>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DC79CB61-01A4-4B16-A1B3-7661D6734F11}"/>
              </a:ext>
            </a:extLst>
          </p:cNvPr>
          <p:cNvGrpSpPr/>
          <p:nvPr/>
        </p:nvGrpSpPr>
        <p:grpSpPr>
          <a:xfrm>
            <a:off x="7165512" y="5038628"/>
            <a:ext cx="1137113" cy="993890"/>
            <a:chOff x="7165512" y="4925802"/>
            <a:chExt cx="1137113" cy="993890"/>
          </a:xfrm>
        </p:grpSpPr>
        <p:sp>
          <p:nvSpPr>
            <p:cNvPr id="115" name="Rectangle 114">
              <a:extLst>
                <a:ext uri="{FF2B5EF4-FFF2-40B4-BE49-F238E27FC236}">
                  <a16:creationId xmlns:a16="http://schemas.microsoft.com/office/drawing/2014/main" id="{52753798-7004-4525-992D-34D5A261281A}"/>
                </a:ext>
              </a:extLst>
            </p:cNvPr>
            <p:cNvSpPr/>
            <p:nvPr/>
          </p:nvSpPr>
          <p:spPr bwMode="auto">
            <a:xfrm>
              <a:off x="7165512" y="5299758"/>
              <a:ext cx="1137113"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Manage</a:t>
              </a:r>
            </a:p>
          </p:txBody>
        </p:sp>
        <p:grpSp>
          <p:nvGrpSpPr>
            <p:cNvPr id="149" name="Group 148" descr="test">
              <a:extLst>
                <a:ext uri="{FF2B5EF4-FFF2-40B4-BE49-F238E27FC236}">
                  <a16:creationId xmlns:a16="http://schemas.microsoft.com/office/drawing/2014/main" id="{B93716C5-6E1C-4010-9757-9EC41344E263}"/>
                </a:ext>
              </a:extLst>
            </p:cNvPr>
            <p:cNvGrpSpPr/>
            <p:nvPr/>
          </p:nvGrpSpPr>
          <p:grpSpPr>
            <a:xfrm>
              <a:off x="7526609" y="4925802"/>
              <a:ext cx="388863" cy="388855"/>
              <a:chOff x="4486289" y="2163470"/>
              <a:chExt cx="406192" cy="406193"/>
            </a:xfrm>
          </p:grpSpPr>
          <p:sp>
            <p:nvSpPr>
              <p:cNvPr id="150" name="Rectangle 251">
                <a:extLst>
                  <a:ext uri="{FF2B5EF4-FFF2-40B4-BE49-F238E27FC236}">
                    <a16:creationId xmlns:a16="http://schemas.microsoft.com/office/drawing/2014/main" id="{107407B5-8199-45FC-83F0-B01B4B49ED84}"/>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Rectangle 252">
                <a:extLst>
                  <a:ext uri="{FF2B5EF4-FFF2-40B4-BE49-F238E27FC236}">
                    <a16:creationId xmlns:a16="http://schemas.microsoft.com/office/drawing/2014/main" id="{9CDBA0F7-29AF-4F91-B22E-88BB1A5CB654}"/>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Rectangle 253">
                <a:extLst>
                  <a:ext uri="{FF2B5EF4-FFF2-40B4-BE49-F238E27FC236}">
                    <a16:creationId xmlns:a16="http://schemas.microsoft.com/office/drawing/2014/main" id="{5A430F87-FC0F-4AD1-A4D8-7894B322368F}"/>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Rectangle 254">
                <a:extLst>
                  <a:ext uri="{FF2B5EF4-FFF2-40B4-BE49-F238E27FC236}">
                    <a16:creationId xmlns:a16="http://schemas.microsoft.com/office/drawing/2014/main" id="{B5687633-5F42-487E-957D-97C0E0FE578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4" name="Rectangle 255">
                <a:extLst>
                  <a:ext uri="{FF2B5EF4-FFF2-40B4-BE49-F238E27FC236}">
                    <a16:creationId xmlns:a16="http://schemas.microsoft.com/office/drawing/2014/main" id="{F37F54B9-0036-4CE2-A438-B5C17DD2A03C}"/>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Rectangle 256">
                <a:extLst>
                  <a:ext uri="{FF2B5EF4-FFF2-40B4-BE49-F238E27FC236}">
                    <a16:creationId xmlns:a16="http://schemas.microsoft.com/office/drawing/2014/main" id="{E1C833B2-D675-488B-ADE6-AA6C9009FD3E}"/>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Rectangle 257">
                <a:extLst>
                  <a:ext uri="{FF2B5EF4-FFF2-40B4-BE49-F238E27FC236}">
                    <a16:creationId xmlns:a16="http://schemas.microsoft.com/office/drawing/2014/main" id="{868ACD95-B83F-4FB7-B2A1-BE5D4C60CFA9}"/>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7" name="Rectangle 258">
                <a:extLst>
                  <a:ext uri="{FF2B5EF4-FFF2-40B4-BE49-F238E27FC236}">
                    <a16:creationId xmlns:a16="http://schemas.microsoft.com/office/drawing/2014/main" id="{0C1F5130-F530-4E3C-9853-34143240C47E}"/>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Rectangle 259">
                <a:extLst>
                  <a:ext uri="{FF2B5EF4-FFF2-40B4-BE49-F238E27FC236}">
                    <a16:creationId xmlns:a16="http://schemas.microsoft.com/office/drawing/2014/main" id="{39222518-846E-4930-9831-A8031E5D16FD}"/>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9" name="Rectangle 260">
                <a:extLst>
                  <a:ext uri="{FF2B5EF4-FFF2-40B4-BE49-F238E27FC236}">
                    <a16:creationId xmlns:a16="http://schemas.microsoft.com/office/drawing/2014/main" id="{D83F9282-56B3-4519-B382-1BDC4180A734}"/>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0" name="Rectangle 261">
                <a:extLst>
                  <a:ext uri="{FF2B5EF4-FFF2-40B4-BE49-F238E27FC236}">
                    <a16:creationId xmlns:a16="http://schemas.microsoft.com/office/drawing/2014/main" id="{AB8441C8-8F50-4E89-8C92-DFDA2605386B}"/>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Rectangle 262">
                <a:extLst>
                  <a:ext uri="{FF2B5EF4-FFF2-40B4-BE49-F238E27FC236}">
                    <a16:creationId xmlns:a16="http://schemas.microsoft.com/office/drawing/2014/main" id="{EC7AE774-EFD9-4AD8-AB8B-AFB3E847ADE6}"/>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2" name="Rectangle 263">
                <a:extLst>
                  <a:ext uri="{FF2B5EF4-FFF2-40B4-BE49-F238E27FC236}">
                    <a16:creationId xmlns:a16="http://schemas.microsoft.com/office/drawing/2014/main" id="{D146BE80-DF31-4DBD-87AF-8AF813AE754C}"/>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3" name="Rectangle 264">
                <a:extLst>
                  <a:ext uri="{FF2B5EF4-FFF2-40B4-BE49-F238E27FC236}">
                    <a16:creationId xmlns:a16="http://schemas.microsoft.com/office/drawing/2014/main" id="{4F8E92E1-91EF-4B46-8AF0-96860A05A050}"/>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4" name="Rectangle 265">
                <a:extLst>
                  <a:ext uri="{FF2B5EF4-FFF2-40B4-BE49-F238E27FC236}">
                    <a16:creationId xmlns:a16="http://schemas.microsoft.com/office/drawing/2014/main" id="{B9523E39-69F8-44DB-ABCF-A08D63600BE9}"/>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5" name="Rectangle 266">
                <a:extLst>
                  <a:ext uri="{FF2B5EF4-FFF2-40B4-BE49-F238E27FC236}">
                    <a16:creationId xmlns:a16="http://schemas.microsoft.com/office/drawing/2014/main" id="{8A874A29-296C-40D3-AF4A-0E1413CA14AD}"/>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6" name="Rectangle 267">
                <a:extLst>
                  <a:ext uri="{FF2B5EF4-FFF2-40B4-BE49-F238E27FC236}">
                    <a16:creationId xmlns:a16="http://schemas.microsoft.com/office/drawing/2014/main" id="{16BD1972-7FB7-46C6-9D55-654C41C135B1}"/>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7" name="Rectangle 268">
                <a:extLst>
                  <a:ext uri="{FF2B5EF4-FFF2-40B4-BE49-F238E27FC236}">
                    <a16:creationId xmlns:a16="http://schemas.microsoft.com/office/drawing/2014/main" id="{E2F2ECB4-3769-47FF-9A45-4A3657EA0BB1}"/>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8" name="Rectangle 269">
                <a:extLst>
                  <a:ext uri="{FF2B5EF4-FFF2-40B4-BE49-F238E27FC236}">
                    <a16:creationId xmlns:a16="http://schemas.microsoft.com/office/drawing/2014/main" id="{28BBFBE0-223B-4932-94EC-AC379B4A50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9" name="Rectangle 270">
                <a:extLst>
                  <a:ext uri="{FF2B5EF4-FFF2-40B4-BE49-F238E27FC236}">
                    <a16:creationId xmlns:a16="http://schemas.microsoft.com/office/drawing/2014/main" id="{218B2112-F2EC-4CB7-8C4A-5978D9CE71F0}"/>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0" name="Rectangle 271">
                <a:extLst>
                  <a:ext uri="{FF2B5EF4-FFF2-40B4-BE49-F238E27FC236}">
                    <a16:creationId xmlns:a16="http://schemas.microsoft.com/office/drawing/2014/main" id="{F63154A4-C597-481C-B207-9C8CFDD8FF8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1" name="Rectangle 272">
                <a:extLst>
                  <a:ext uri="{FF2B5EF4-FFF2-40B4-BE49-F238E27FC236}">
                    <a16:creationId xmlns:a16="http://schemas.microsoft.com/office/drawing/2014/main" id="{FCA1AEFD-0EB8-4BAD-B668-CBC5208532BD}"/>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2" name="Rectangle 273">
                <a:extLst>
                  <a:ext uri="{FF2B5EF4-FFF2-40B4-BE49-F238E27FC236}">
                    <a16:creationId xmlns:a16="http://schemas.microsoft.com/office/drawing/2014/main" id="{4B2FC8BF-7569-49B9-B773-7553A416BDE4}"/>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3" name="Rectangle 274">
                <a:extLst>
                  <a:ext uri="{FF2B5EF4-FFF2-40B4-BE49-F238E27FC236}">
                    <a16:creationId xmlns:a16="http://schemas.microsoft.com/office/drawing/2014/main" id="{0A5F36DB-D8A5-42B4-8D97-9FE5D59F7FEF}"/>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4" name="Rectangle 275">
                <a:extLst>
                  <a:ext uri="{FF2B5EF4-FFF2-40B4-BE49-F238E27FC236}">
                    <a16:creationId xmlns:a16="http://schemas.microsoft.com/office/drawing/2014/main" id="{8EB4B9A5-04CC-4B3A-92A0-6A8C0BC0AAB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5" name="Rectangle 276">
                <a:extLst>
                  <a:ext uri="{FF2B5EF4-FFF2-40B4-BE49-F238E27FC236}">
                    <a16:creationId xmlns:a16="http://schemas.microsoft.com/office/drawing/2014/main" id="{AF5CA278-673B-44C2-A26F-5DE8D88A7455}"/>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6" name="Rectangle 277">
                <a:extLst>
                  <a:ext uri="{FF2B5EF4-FFF2-40B4-BE49-F238E27FC236}">
                    <a16:creationId xmlns:a16="http://schemas.microsoft.com/office/drawing/2014/main" id="{D90BC7F1-4334-4ED8-8406-1218786C5C4C}"/>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7" name="Rectangle 278">
                <a:extLst>
                  <a:ext uri="{FF2B5EF4-FFF2-40B4-BE49-F238E27FC236}">
                    <a16:creationId xmlns:a16="http://schemas.microsoft.com/office/drawing/2014/main" id="{63C8DDB1-8288-4665-B4BE-ECD095DACAA1}"/>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Rectangle 279">
                <a:extLst>
                  <a:ext uri="{FF2B5EF4-FFF2-40B4-BE49-F238E27FC236}">
                    <a16:creationId xmlns:a16="http://schemas.microsoft.com/office/drawing/2014/main" id="{7F4449ED-3738-4108-9EDF-DC2A62670213}"/>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Rectangle 280">
                <a:extLst>
                  <a:ext uri="{FF2B5EF4-FFF2-40B4-BE49-F238E27FC236}">
                    <a16:creationId xmlns:a16="http://schemas.microsoft.com/office/drawing/2014/main" id="{38908962-946C-4A02-8EAC-11EAB230A59F}"/>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Rectangle 281">
                <a:extLst>
                  <a:ext uri="{FF2B5EF4-FFF2-40B4-BE49-F238E27FC236}">
                    <a16:creationId xmlns:a16="http://schemas.microsoft.com/office/drawing/2014/main" id="{3E43397C-731B-4477-9B1D-3F4B6FC02A0C}"/>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81" name="Group 180">
            <a:extLst>
              <a:ext uri="{FF2B5EF4-FFF2-40B4-BE49-F238E27FC236}">
                <a16:creationId xmlns:a16="http://schemas.microsoft.com/office/drawing/2014/main" id="{FA57FE25-0340-426C-94F9-12936442526F}"/>
              </a:ext>
            </a:extLst>
          </p:cNvPr>
          <p:cNvGrpSpPr/>
          <p:nvPr/>
        </p:nvGrpSpPr>
        <p:grpSpPr>
          <a:xfrm>
            <a:off x="518156" y="3274200"/>
            <a:ext cx="597211" cy="418850"/>
            <a:chOff x="14373741" y="5761210"/>
            <a:chExt cx="463775" cy="325266"/>
          </a:xfrm>
        </p:grpSpPr>
        <p:sp>
          <p:nvSpPr>
            <p:cNvPr id="182" name="Rectangle 932">
              <a:extLst>
                <a:ext uri="{FF2B5EF4-FFF2-40B4-BE49-F238E27FC236}">
                  <a16:creationId xmlns:a16="http://schemas.microsoft.com/office/drawing/2014/main" id="{DDF6F5E3-4202-4EDA-B8E9-136DE2C382D3}"/>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3" name="Freeform 933">
              <a:extLst>
                <a:ext uri="{FF2B5EF4-FFF2-40B4-BE49-F238E27FC236}">
                  <a16:creationId xmlns:a16="http://schemas.microsoft.com/office/drawing/2014/main" id="{F14C911F-43DD-4613-BC36-6F6EC13CD63B}"/>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Freeform 934">
              <a:extLst>
                <a:ext uri="{FF2B5EF4-FFF2-40B4-BE49-F238E27FC236}">
                  <a16:creationId xmlns:a16="http://schemas.microsoft.com/office/drawing/2014/main" id="{6647F94D-E4FA-4197-A18C-B203D0B5643F}"/>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Rectangle 935">
              <a:extLst>
                <a:ext uri="{FF2B5EF4-FFF2-40B4-BE49-F238E27FC236}">
                  <a16:creationId xmlns:a16="http://schemas.microsoft.com/office/drawing/2014/main" id="{62B484D1-B880-408C-8998-BC06F0C78B9A}"/>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Rectangle 936">
              <a:extLst>
                <a:ext uri="{FF2B5EF4-FFF2-40B4-BE49-F238E27FC236}">
                  <a16:creationId xmlns:a16="http://schemas.microsoft.com/office/drawing/2014/main" id="{FE418A7A-E978-48D6-8069-B5D6D3093FAF}"/>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7" name="Rectangle 937">
              <a:extLst>
                <a:ext uri="{FF2B5EF4-FFF2-40B4-BE49-F238E27FC236}">
                  <a16:creationId xmlns:a16="http://schemas.microsoft.com/office/drawing/2014/main" id="{1BEA0B86-CF4C-460C-B601-2C5ED4437D84}"/>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8" name="Oval 938">
              <a:extLst>
                <a:ext uri="{FF2B5EF4-FFF2-40B4-BE49-F238E27FC236}">
                  <a16:creationId xmlns:a16="http://schemas.microsoft.com/office/drawing/2014/main" id="{A843CECA-109B-4415-9D86-17C7CAD3DE50}"/>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Rectangle 939">
              <a:extLst>
                <a:ext uri="{FF2B5EF4-FFF2-40B4-BE49-F238E27FC236}">
                  <a16:creationId xmlns:a16="http://schemas.microsoft.com/office/drawing/2014/main" id="{E065446E-0D5E-4AC6-8621-79E18D7B4EB9}"/>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Oval 940">
              <a:extLst>
                <a:ext uri="{FF2B5EF4-FFF2-40B4-BE49-F238E27FC236}">
                  <a16:creationId xmlns:a16="http://schemas.microsoft.com/office/drawing/2014/main" id="{3FEE11D9-5951-4B82-A86C-AB85162FE637}"/>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1" name="Oval 941">
              <a:extLst>
                <a:ext uri="{FF2B5EF4-FFF2-40B4-BE49-F238E27FC236}">
                  <a16:creationId xmlns:a16="http://schemas.microsoft.com/office/drawing/2014/main" id="{43B1D61C-669F-49A9-BC8D-0EED42937A32}"/>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2" name="Oval 942">
              <a:extLst>
                <a:ext uri="{FF2B5EF4-FFF2-40B4-BE49-F238E27FC236}">
                  <a16:creationId xmlns:a16="http://schemas.microsoft.com/office/drawing/2014/main" id="{32BFA502-6D46-44E5-BC53-8F022892690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Rectangle 943">
              <a:extLst>
                <a:ext uri="{FF2B5EF4-FFF2-40B4-BE49-F238E27FC236}">
                  <a16:creationId xmlns:a16="http://schemas.microsoft.com/office/drawing/2014/main" id="{FF03DA2B-A72A-4BDF-B771-F368B9436D34}"/>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Rectangle 944" descr="component solutions">
              <a:extLst>
                <a:ext uri="{FF2B5EF4-FFF2-40B4-BE49-F238E27FC236}">
                  <a16:creationId xmlns:a16="http://schemas.microsoft.com/office/drawing/2014/main" id="{39824FD3-58C6-47F4-A41D-AA93164E50C2}"/>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5" name="Freeform 945">
              <a:extLst>
                <a:ext uri="{FF2B5EF4-FFF2-40B4-BE49-F238E27FC236}">
                  <a16:creationId xmlns:a16="http://schemas.microsoft.com/office/drawing/2014/main" id="{1E7BE1CC-C2B9-4B3D-B0BB-3F137778C67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6" name="Freeform 946">
              <a:extLst>
                <a:ext uri="{FF2B5EF4-FFF2-40B4-BE49-F238E27FC236}">
                  <a16:creationId xmlns:a16="http://schemas.microsoft.com/office/drawing/2014/main" id="{C5C2459D-6B4F-45F7-A446-D62394F0EF6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7" name="Freeform 947">
              <a:extLst>
                <a:ext uri="{FF2B5EF4-FFF2-40B4-BE49-F238E27FC236}">
                  <a16:creationId xmlns:a16="http://schemas.microsoft.com/office/drawing/2014/main" id="{025576F7-5F81-4C36-BB76-F140A1E46438}"/>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8" name="TextBox 197">
            <a:extLst>
              <a:ext uri="{FF2B5EF4-FFF2-40B4-BE49-F238E27FC236}">
                <a16:creationId xmlns:a16="http://schemas.microsoft.com/office/drawing/2014/main" id="{67C303A8-5EE2-4608-A510-C40E2C7B6921}"/>
              </a:ext>
            </a:extLst>
          </p:cNvPr>
          <p:cNvSpPr txBox="1"/>
          <p:nvPr/>
        </p:nvSpPr>
        <p:spPr>
          <a:xfrm>
            <a:off x="6698769" y="2873988"/>
            <a:ext cx="1720316" cy="246221"/>
          </a:xfrm>
          <a:prstGeom prst="rect">
            <a:avLst/>
          </a:prstGeom>
          <a:noFill/>
        </p:spPr>
        <p:txBody>
          <a:bodyPr wrap="none" lIns="91427" tIns="0" rIns="91427" bIns="0" rtlCol="0">
            <a:spAutoFit/>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lt"/>
                <a:cs typeface="Segoe UI Semibold"/>
              </a:rPr>
              <a:t>Migration waves</a:t>
            </a:r>
          </a:p>
        </p:txBody>
      </p:sp>
      <p:grpSp>
        <p:nvGrpSpPr>
          <p:cNvPr id="199" name="Group 198">
            <a:extLst>
              <a:ext uri="{FF2B5EF4-FFF2-40B4-BE49-F238E27FC236}">
                <a16:creationId xmlns:a16="http://schemas.microsoft.com/office/drawing/2014/main" id="{B07A3BF7-D8FF-4D3E-A303-AF6C3412B43A}"/>
              </a:ext>
            </a:extLst>
          </p:cNvPr>
          <p:cNvGrpSpPr/>
          <p:nvPr/>
        </p:nvGrpSpPr>
        <p:grpSpPr>
          <a:xfrm>
            <a:off x="3250046" y="2420639"/>
            <a:ext cx="8620974" cy="2069547"/>
            <a:chOff x="3250046" y="2147513"/>
            <a:chExt cx="8620974" cy="2638908"/>
          </a:xfrm>
        </p:grpSpPr>
        <p:sp>
          <p:nvSpPr>
            <p:cNvPr id="200" name="Rectangle: Rounded Corners 199">
              <a:extLst>
                <a:ext uri="{FF2B5EF4-FFF2-40B4-BE49-F238E27FC236}">
                  <a16:creationId xmlns:a16="http://schemas.microsoft.com/office/drawing/2014/main" id="{EFFD2FD0-5945-4DE5-987B-6EFCDB3E674B}"/>
                </a:ext>
              </a:extLst>
            </p:cNvPr>
            <p:cNvSpPr/>
            <p:nvPr/>
          </p:nvSpPr>
          <p:spPr bwMode="auto">
            <a:xfrm>
              <a:off x="3300103" y="2194777"/>
              <a:ext cx="8517649" cy="2534816"/>
            </a:xfrm>
            <a:prstGeom prst="roundRect">
              <a:avLst>
                <a:gd name="adj" fmla="val 9234"/>
              </a:avLst>
            </a:prstGeom>
            <a:noFill/>
            <a:ln w="381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01" name="Group 200">
              <a:extLst>
                <a:ext uri="{FF2B5EF4-FFF2-40B4-BE49-F238E27FC236}">
                  <a16:creationId xmlns:a16="http://schemas.microsoft.com/office/drawing/2014/main" id="{EE5EB1CF-9026-4706-92A1-A6836AC715A2}"/>
                </a:ext>
              </a:extLst>
            </p:cNvPr>
            <p:cNvGrpSpPr/>
            <p:nvPr/>
          </p:nvGrpSpPr>
          <p:grpSpPr>
            <a:xfrm>
              <a:off x="9506242" y="2147513"/>
              <a:ext cx="161587" cy="129685"/>
              <a:chOff x="9506242" y="2147513"/>
              <a:chExt cx="161587" cy="129685"/>
            </a:xfrm>
          </p:grpSpPr>
          <p:sp>
            <p:nvSpPr>
              <p:cNvPr id="211" name="Rectangle 210">
                <a:extLst>
                  <a:ext uri="{FF2B5EF4-FFF2-40B4-BE49-F238E27FC236}">
                    <a16:creationId xmlns:a16="http://schemas.microsoft.com/office/drawing/2014/main" id="{70896DC9-33A1-4FDF-9F4A-DEACED42AF66}"/>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34">
                <a:extLst>
                  <a:ext uri="{FF2B5EF4-FFF2-40B4-BE49-F238E27FC236}">
                    <a16:creationId xmlns:a16="http://schemas.microsoft.com/office/drawing/2014/main" id="{5F0F7E5A-6943-4220-97C7-5CEDE6782D8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02" name="Group 201">
              <a:extLst>
                <a:ext uri="{FF2B5EF4-FFF2-40B4-BE49-F238E27FC236}">
                  <a16:creationId xmlns:a16="http://schemas.microsoft.com/office/drawing/2014/main" id="{12394762-EFC7-49BC-9869-37CA3FD290FF}"/>
                </a:ext>
              </a:extLst>
            </p:cNvPr>
            <p:cNvGrpSpPr/>
            <p:nvPr/>
          </p:nvGrpSpPr>
          <p:grpSpPr>
            <a:xfrm rot="5400000">
              <a:off x="11725384" y="3678175"/>
              <a:ext cx="161587" cy="129685"/>
              <a:chOff x="9506242" y="2147513"/>
              <a:chExt cx="161587" cy="129685"/>
            </a:xfrm>
          </p:grpSpPr>
          <p:sp>
            <p:nvSpPr>
              <p:cNvPr id="209" name="Rectangle 208">
                <a:extLst>
                  <a:ext uri="{FF2B5EF4-FFF2-40B4-BE49-F238E27FC236}">
                    <a16:creationId xmlns:a16="http://schemas.microsoft.com/office/drawing/2014/main" id="{583060A1-4B58-4B1E-85EC-6309D2B4A4AC}"/>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34">
                <a:extLst>
                  <a:ext uri="{FF2B5EF4-FFF2-40B4-BE49-F238E27FC236}">
                    <a16:creationId xmlns:a16="http://schemas.microsoft.com/office/drawing/2014/main" id="{99FA54C6-8ED5-4002-B845-918E956CFE3F}"/>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1A678C6E-FBD4-4FE2-BE94-7DF805024A8F}"/>
                </a:ext>
              </a:extLst>
            </p:cNvPr>
            <p:cNvGrpSpPr/>
            <p:nvPr/>
          </p:nvGrpSpPr>
          <p:grpSpPr>
            <a:xfrm rot="10800000">
              <a:off x="5636229" y="4656736"/>
              <a:ext cx="161587" cy="129685"/>
              <a:chOff x="9506242" y="2147513"/>
              <a:chExt cx="161587" cy="129685"/>
            </a:xfrm>
          </p:grpSpPr>
          <p:sp>
            <p:nvSpPr>
              <p:cNvPr id="207" name="Rectangle 206">
                <a:extLst>
                  <a:ext uri="{FF2B5EF4-FFF2-40B4-BE49-F238E27FC236}">
                    <a16:creationId xmlns:a16="http://schemas.microsoft.com/office/drawing/2014/main" id="{691E347E-4945-4E9B-9CB2-0A3D5A5FACB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34">
                <a:extLst>
                  <a:ext uri="{FF2B5EF4-FFF2-40B4-BE49-F238E27FC236}">
                    <a16:creationId xmlns:a16="http://schemas.microsoft.com/office/drawing/2014/main" id="{B6E3C0B3-EAE8-4DF4-977F-1F49E21D69D8}"/>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BD1EDFD3-CD96-4FDB-8DB2-82CEABB089E6}"/>
                </a:ext>
              </a:extLst>
            </p:cNvPr>
            <p:cNvGrpSpPr/>
            <p:nvPr/>
          </p:nvGrpSpPr>
          <p:grpSpPr>
            <a:xfrm rot="16200000">
              <a:off x="3234095" y="3000726"/>
              <a:ext cx="161587" cy="129685"/>
              <a:chOff x="9506242" y="2147513"/>
              <a:chExt cx="161587" cy="129685"/>
            </a:xfrm>
          </p:grpSpPr>
          <p:sp>
            <p:nvSpPr>
              <p:cNvPr id="205" name="Rectangle 204">
                <a:extLst>
                  <a:ext uri="{FF2B5EF4-FFF2-40B4-BE49-F238E27FC236}">
                    <a16:creationId xmlns:a16="http://schemas.microsoft.com/office/drawing/2014/main" id="{08AAE2E3-29E0-470D-B656-0A74EAD7935E}"/>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34">
                <a:extLst>
                  <a:ext uri="{FF2B5EF4-FFF2-40B4-BE49-F238E27FC236}">
                    <a16:creationId xmlns:a16="http://schemas.microsoft.com/office/drawing/2014/main" id="{AA3AE7EF-089B-4B4A-A94A-DEDBEAD142E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11055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afterEffect">
                                  <p:stCondLst>
                                    <p:cond delay="0"/>
                                  </p:stCondLst>
                                  <p:childTnLst>
                                    <p:animScale>
                                      <p:cBhvr>
                                        <p:cTn id="6" dur="1000" fill="hold"/>
                                        <p:tgtEl>
                                          <p:spTgt spid="215"/>
                                        </p:tgtEl>
                                      </p:cBhvr>
                                      <p:by x="140000" y="140000"/>
                                    </p:animScale>
                                  </p:childTnLst>
                                </p:cTn>
                              </p:par>
                              <p:par>
                                <p:cTn id="7" presetID="6" presetClass="emph" presetSubtype="0" decel="100000" fill="hold" nodeType="withEffect">
                                  <p:stCondLst>
                                    <p:cond delay="0"/>
                                  </p:stCondLst>
                                  <p:childTnLst>
                                    <p:animScale>
                                      <p:cBhvr>
                                        <p:cTn id="8" dur="1000" fill="hold"/>
                                        <p:tgtEl>
                                          <p:spTgt spid="214"/>
                                        </p:tgtEl>
                                      </p:cBhvr>
                                      <p:by x="140000" y="140000"/>
                                    </p:animScale>
                                  </p:childTnLst>
                                </p:cTn>
                              </p:par>
                            </p:childTnLst>
                          </p:cTn>
                        </p:par>
                        <p:par>
                          <p:cTn id="9" fill="hold">
                            <p:stCondLst>
                              <p:cond delay="1000"/>
                            </p:stCondLst>
                            <p:childTnLst>
                              <p:par>
                                <p:cTn id="10" presetID="6" presetClass="emph" presetSubtype="0" decel="100000" fill="hold" nodeType="afterEffect">
                                  <p:stCondLst>
                                    <p:cond delay="250"/>
                                  </p:stCondLst>
                                  <p:childTnLst>
                                    <p:animScale>
                                      <p:cBhvr>
                                        <p:cTn id="11" dur="1000" fill="hold"/>
                                        <p:tgtEl>
                                          <p:spTgt spid="215"/>
                                        </p:tgtEl>
                                      </p:cBhvr>
                                      <p:by x="80000" y="80000"/>
                                    </p:animScale>
                                  </p:childTnLst>
                                </p:cTn>
                              </p:par>
                              <p:par>
                                <p:cTn id="12" presetID="6" presetClass="emph" presetSubtype="0" decel="100000" fill="hold" nodeType="withEffect">
                                  <p:stCondLst>
                                    <p:cond delay="250"/>
                                  </p:stCondLst>
                                  <p:childTnLst>
                                    <p:animScale>
                                      <p:cBhvr>
                                        <p:cTn id="13" dur="1000" fill="hold"/>
                                        <p:tgtEl>
                                          <p:spTgt spid="21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IMING" val="|2.4"/>
</p:tagLst>
</file>

<file path=ppt/tags/tag11.xml><?xml version="1.0" encoding="utf-8"?>
<p:tagLst xmlns:a="http://schemas.openxmlformats.org/drawingml/2006/main" xmlns:r="http://schemas.openxmlformats.org/officeDocument/2006/relationships" xmlns:p="http://schemas.openxmlformats.org/presentationml/2006/main">
  <p:tag name="TIMING" val="|35.6"/>
</p:tagLst>
</file>

<file path=ppt/tags/tag12.xml><?xml version="1.0" encoding="utf-8"?>
<p:tagLst xmlns:a="http://schemas.openxmlformats.org/drawingml/2006/main" xmlns:r="http://schemas.openxmlformats.org/officeDocument/2006/relationships" xmlns:p="http://schemas.openxmlformats.org/presentationml/2006/main">
  <p:tag name="TIMING" val="|13.5|12.7|24.6|20.7|23.3|20.3|19.1|15.1"/>
</p:tagLst>
</file>

<file path=ppt/tags/tag13.xml><?xml version="1.0" encoding="utf-8"?>
<p:tagLst xmlns:a="http://schemas.openxmlformats.org/drawingml/2006/main" xmlns:r="http://schemas.openxmlformats.org/officeDocument/2006/relationships" xmlns:p="http://schemas.openxmlformats.org/presentationml/2006/main">
  <p:tag name="TIMING" val="|15.5"/>
</p:tagLst>
</file>

<file path=ppt/tags/tag14.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15.xml><?xml version="1.0" encoding="utf-8"?>
<p:tagLst xmlns:a="http://schemas.openxmlformats.org/drawingml/2006/main" xmlns:r="http://schemas.openxmlformats.org/officeDocument/2006/relationships" xmlns:p="http://schemas.openxmlformats.org/presentationml/2006/main">
  <p:tag name="TIMING" val="|29.3"/>
</p:tagLst>
</file>

<file path=ppt/tags/tag16.xml><?xml version="1.0" encoding="utf-8"?>
<p:tagLst xmlns:a="http://schemas.openxmlformats.org/drawingml/2006/main" xmlns:r="http://schemas.openxmlformats.org/officeDocument/2006/relationships" xmlns:p="http://schemas.openxmlformats.org/presentationml/2006/main">
  <p:tag name="TIMING" val="|29.3"/>
</p:tagLst>
</file>

<file path=ppt/tags/tag17.xml><?xml version="1.0" encoding="utf-8"?>
<p:tagLst xmlns:a="http://schemas.openxmlformats.org/drawingml/2006/main" xmlns:r="http://schemas.openxmlformats.org/officeDocument/2006/relationships" xmlns:p="http://schemas.openxmlformats.org/presentationml/2006/main">
  <p:tag name="TIMING" val="|29.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IMING" val="|29.3"/>
</p:tagLst>
</file>

<file path=ppt/tags/tag8.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9.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3.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5.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NewCo Template">
  <a:themeElements>
    <a:clrScheme name="Kyndryl Colors">
      <a:dk1>
        <a:srgbClr val="F2F1EE"/>
      </a:dk1>
      <a:lt1>
        <a:srgbClr val="FFFFFF"/>
      </a:lt1>
      <a:dk2>
        <a:srgbClr val="042315"/>
      </a:dk2>
      <a:lt2>
        <a:srgbClr val="2A494C"/>
      </a:lt2>
      <a:accent1>
        <a:srgbClr val="FF462C"/>
      </a:accent1>
      <a:accent2>
        <a:srgbClr val="8D978B"/>
      </a:accent2>
      <a:accent3>
        <a:srgbClr val="4CDD83"/>
      </a:accent3>
      <a:accent4>
        <a:srgbClr val="F2F1EE"/>
      </a:accent4>
      <a:accent5>
        <a:srgbClr val="9E9287"/>
      </a:accent5>
      <a:accent6>
        <a:srgbClr val="BBBBBB"/>
      </a:accent6>
      <a:hlink>
        <a:srgbClr val="FF462C"/>
      </a:hlink>
      <a:folHlink>
        <a:srgbClr val="BABAB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a:solidFill>
              <a:schemeClr val="bg1"/>
            </a:solidFill>
            <a:latin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9.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d7b6f9f-ea26-4d32-99f2-5a3227e9da2f">
      <UserInfo>
        <DisplayName>Andre Heim</DisplayName>
        <AccountId>25</AccountId>
        <AccountType/>
      </UserInfo>
      <UserInfo>
        <DisplayName>Domenic Scali</DisplayName>
        <AccountId>22</AccountId>
        <AccountType/>
      </UserInfo>
      <UserInfo>
        <DisplayName>Stefan Mayer</DisplayName>
        <AccountId>20</AccountId>
        <AccountType/>
      </UserInfo>
      <UserInfo>
        <DisplayName>andre_mueller</DisplayName>
        <AccountId>21</AccountId>
        <AccountType/>
      </UserInfo>
      <UserInfo>
        <DisplayName>Thomas Loher</DisplayName>
        <AccountId>11</AccountId>
        <AccountType/>
      </UserInfo>
      <UserInfo>
        <DisplayName>Francisco Teles</DisplayName>
        <AccountId>19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A075A8A6A2824F9269C7438EF96DEA" ma:contentTypeVersion="4" ma:contentTypeDescription="Create a new document." ma:contentTypeScope="" ma:versionID="afa05fc6310566566638e34f61b549d5">
  <xsd:schema xmlns:xsd="http://www.w3.org/2001/XMLSchema" xmlns:xs="http://www.w3.org/2001/XMLSchema" xmlns:p="http://schemas.microsoft.com/office/2006/metadata/properties" xmlns:ns2="2942ca78-4846-47d6-bdf1-e79fc6ddaabe" xmlns:ns3="ed7b6f9f-ea26-4d32-99f2-5a3227e9da2f" targetNamespace="http://schemas.microsoft.com/office/2006/metadata/properties" ma:root="true" ma:fieldsID="950926479c1c0d915b814ad1e7735229" ns2:_="" ns3:_="">
    <xsd:import namespace="2942ca78-4846-47d6-bdf1-e79fc6ddaabe"/>
    <xsd:import namespace="ed7b6f9f-ea26-4d32-99f2-5a3227e9da2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42ca78-4846-47d6-bdf1-e79fc6ddaa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d7b6f9f-ea26-4d32-99f2-5a3227e9da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64C2EE-38A7-4B1F-8F20-5437429CA4E3}">
  <ds:schemaRefs>
    <ds:schemaRef ds:uri="http://schemas.microsoft.com/sharepoint/v3/contenttype/forms"/>
  </ds:schemaRefs>
</ds:datastoreItem>
</file>

<file path=customXml/itemProps2.xml><?xml version="1.0" encoding="utf-8"?>
<ds:datastoreItem xmlns:ds="http://schemas.openxmlformats.org/officeDocument/2006/customXml" ds:itemID="{234C0199-4F57-4322-88C3-E61F5EA13F55}">
  <ds:schemaRefs>
    <ds:schemaRef ds:uri="http://schemas.microsoft.com/office/2006/metadata/properties"/>
    <ds:schemaRef ds:uri="http://schemas.microsoft.com/office/infopath/2007/PartnerControls"/>
    <ds:schemaRef ds:uri="ed7b6f9f-ea26-4d32-99f2-5a3227e9da2f"/>
  </ds:schemaRefs>
</ds:datastoreItem>
</file>

<file path=customXml/itemProps3.xml><?xml version="1.0" encoding="utf-8"?>
<ds:datastoreItem xmlns:ds="http://schemas.openxmlformats.org/officeDocument/2006/customXml" ds:itemID="{C095CA4A-CAE9-4BA8-A4D1-6ADB5841AD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42ca78-4846-47d6-bdf1-e79fc6ddaabe"/>
    <ds:schemaRef ds:uri="ed7b6f9f-ea26-4d32-99f2-5a3227e9d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548</TotalTime>
  <Words>30471</Words>
  <Application>Microsoft Office PowerPoint</Application>
  <PresentationFormat>Panoramiczny</PresentationFormat>
  <Paragraphs>3155</Paragraphs>
  <Slides>164</Slides>
  <Notes>132</Notes>
  <HiddenSlides>20</HiddenSlides>
  <MMClips>0</MMClips>
  <ScaleCrop>false</ScaleCrop>
  <HeadingPairs>
    <vt:vector size="6" baseType="variant">
      <vt:variant>
        <vt:lpstr>Używane czcionki</vt:lpstr>
      </vt:variant>
      <vt:variant>
        <vt:i4>17</vt:i4>
      </vt:variant>
      <vt:variant>
        <vt:lpstr>Motyw</vt:lpstr>
      </vt:variant>
      <vt:variant>
        <vt:i4>13</vt:i4>
      </vt:variant>
      <vt:variant>
        <vt:lpstr>Tytuły slajdów</vt:lpstr>
      </vt:variant>
      <vt:variant>
        <vt:i4>164</vt:i4>
      </vt:variant>
    </vt:vector>
  </HeadingPairs>
  <TitlesOfParts>
    <vt:vector size="194" baseType="lpstr">
      <vt:lpstr>Arial</vt:lpstr>
      <vt:lpstr>Calibri</vt:lpstr>
      <vt:lpstr>Calibri Light</vt:lpstr>
      <vt:lpstr>Consolas</vt:lpstr>
      <vt:lpstr>Courier New</vt:lpstr>
      <vt:lpstr>QuattrocentoSans</vt:lpstr>
      <vt:lpstr>Segoe</vt:lpstr>
      <vt:lpstr>Segoe Pro Display SemiLight</vt:lpstr>
      <vt:lpstr>Segoe Regular</vt:lpstr>
      <vt:lpstr>Segoe UI</vt:lpstr>
      <vt:lpstr>Segoe UI </vt:lpstr>
      <vt:lpstr>Segoe UI Light</vt:lpstr>
      <vt:lpstr>Segoe UI Semibold</vt:lpstr>
      <vt:lpstr>Segoe UI Semibold (headings)</vt:lpstr>
      <vt:lpstr>Segoe UI Semilight</vt:lpstr>
      <vt:lpstr>TWK Everett</vt:lpstr>
      <vt:lpstr>Wingdings</vt:lpstr>
      <vt:lpstr>Dynamics 365</vt:lpstr>
      <vt:lpstr>1_Office Theme</vt:lpstr>
      <vt:lpstr>Black Template</vt:lpstr>
      <vt:lpstr>2_Office Theme</vt:lpstr>
      <vt:lpstr>Azure Design Template</vt:lpstr>
      <vt:lpstr>NewCo Template</vt:lpstr>
      <vt:lpstr>Azure 1</vt:lpstr>
      <vt:lpstr>1_Dynamics 365</vt:lpstr>
      <vt:lpstr>6-51096_Microsoft_Inspire_Black_Template</vt:lpstr>
      <vt:lpstr>9-51120_Microsoft_Ready_Template_Light</vt:lpstr>
      <vt:lpstr>office theme</vt:lpstr>
      <vt:lpstr>Customer Success 2019 </vt:lpstr>
      <vt:lpstr>1_Azure Design Template</vt:lpstr>
      <vt:lpstr>Cloud Adoption Framework for Azure</vt:lpstr>
      <vt:lpstr>Agenda</vt:lpstr>
      <vt:lpstr>Why is cloud adoption important?</vt:lpstr>
      <vt:lpstr>Modernization drives measurable ROI </vt:lpstr>
      <vt:lpstr>Prezentacja programu PowerPoint</vt:lpstr>
      <vt:lpstr>Prezentacja programu PowerPoint</vt:lpstr>
      <vt:lpstr>Overview: Microsoft Cloud Adoption Framework for Azure</vt:lpstr>
      <vt:lpstr>Achieve balance. Deliver modernization. Deli</vt:lpstr>
      <vt:lpstr>Prezentacja programu PowerPoint</vt:lpstr>
      <vt:lpstr>Prezentacja programu PowerPoint</vt:lpstr>
      <vt:lpstr>Critical for our partners to adopt the Microsoft Cloud Adoption Framework for increased success in the cloud</vt:lpstr>
      <vt:lpstr>Common motivations and scenarios</vt:lpstr>
      <vt:lpstr>Cloud Adoption Motivations</vt:lpstr>
      <vt:lpstr>Migrate existing workloads  Managed From Modernization </vt:lpstr>
      <vt:lpstr>Build new products and services Managed To Modernization </vt:lpstr>
      <vt:lpstr>Unblock environment design and configuration</vt:lpstr>
      <vt:lpstr>Find your path—get started on your journey </vt:lpstr>
      <vt:lpstr>Tools, templates, and assessments</vt:lpstr>
      <vt:lpstr>Prezentacja programu PowerPoint</vt:lpstr>
      <vt:lpstr>Microsoft Cloud Adoption Framework for Azure</vt:lpstr>
      <vt:lpstr>Define and document your cloud strategy</vt:lpstr>
      <vt:lpstr>Identify your cloud adoption path</vt:lpstr>
      <vt:lpstr>Understanding your motivations</vt:lpstr>
      <vt:lpstr>Why are you moving to the cloud?</vt:lpstr>
      <vt:lpstr>Motivations for cloud adoption</vt:lpstr>
      <vt:lpstr>Prezentacja programu PowerPoint</vt:lpstr>
      <vt:lpstr>Your motivations for cloud adoption are complex— now let’s classify them</vt:lpstr>
      <vt:lpstr>Understand your strategies and business outcomes— driven by migration motivations</vt:lpstr>
      <vt:lpstr>Understand your strategies and business outcomes— driven by innovation motivations</vt:lpstr>
      <vt:lpstr>Identifying your business outcomes</vt:lpstr>
      <vt:lpstr>Identify business outcomes</vt:lpstr>
      <vt:lpstr>Define and document your  business outcomes</vt:lpstr>
      <vt:lpstr>Understanding cloud economics</vt:lpstr>
      <vt:lpstr>Cloud economics overview </vt:lpstr>
      <vt:lpstr>Core benefits—cloud adoption</vt:lpstr>
      <vt:lpstr>Financial considerations</vt:lpstr>
      <vt:lpstr>Unlock your financial value—in the cloud</vt:lpstr>
      <vt:lpstr>How does cloud pricing work?</vt:lpstr>
      <vt:lpstr>Cloud shifts how you pay for capacity</vt:lpstr>
      <vt:lpstr>Cloud optimizations enable— reductions in your datacenter footprint</vt:lpstr>
      <vt:lpstr>Microsoft’s sustainability journey—takeaways</vt:lpstr>
      <vt:lpstr>Technical considerations</vt:lpstr>
      <vt:lpstr>Basic differences between on-premises and cloud</vt:lpstr>
      <vt:lpstr>How your current workloads translate to the cloud</vt:lpstr>
      <vt:lpstr>Scalability and time to deploy in the cloud significantly improve</vt:lpstr>
      <vt:lpstr>Optimize your capacity usage—in a cloud-native environment</vt:lpstr>
      <vt:lpstr>End-to-end aim of cloud = doing more in your on-premises or cloud environment</vt:lpstr>
      <vt:lpstr>Creating your business case</vt:lpstr>
      <vt:lpstr>Consider your business case</vt:lpstr>
      <vt:lpstr>Make your move to the cloud— reduce your spend over-time and create a cloud migration plan</vt:lpstr>
      <vt:lpstr>Identify on-premises workloads and cost structure— build out your optimized Azure consumption plan</vt:lpstr>
      <vt:lpstr>Assess one-time items— compare with on-premises scenario</vt:lpstr>
      <vt:lpstr>Cloud billing models differ from on-premises but enable significant savings benefits for customers</vt:lpstr>
      <vt:lpstr>Continuously focus  on optimization— when implementing  a business case</vt:lpstr>
      <vt:lpstr>Microsoft provides you solutions— helping you continuously optimize your cloud environment</vt:lpstr>
      <vt:lpstr>Tasks</vt:lpstr>
      <vt:lpstr>Task 1 Define your strategy together—using the Strategy and plan template</vt:lpstr>
      <vt:lpstr>Task 2 Define your business case for cloud adoption</vt:lpstr>
      <vt:lpstr>Tools</vt:lpstr>
      <vt:lpstr>Microsoft Cloud Adoption Framework for Azure</vt:lpstr>
      <vt:lpstr>Plan</vt:lpstr>
      <vt:lpstr>Plan | Rationalize digital estate</vt:lpstr>
      <vt:lpstr>Plan | Initial organization alignment</vt:lpstr>
      <vt:lpstr>Plan | Skills readiness plan</vt:lpstr>
      <vt:lpstr>Plan | Cloud Adoption Plan </vt:lpstr>
      <vt:lpstr>Strategy and Plan template</vt:lpstr>
      <vt:lpstr>Azure DevOps cloud adoption plan generator </vt:lpstr>
      <vt:lpstr>Task 3 Create your cloud adoption plan</vt:lpstr>
      <vt:lpstr>Prezentacja programu PowerPoint</vt:lpstr>
      <vt:lpstr>How do you get started?</vt:lpstr>
      <vt:lpstr>Azure landing zones</vt:lpstr>
      <vt:lpstr>What are you going to build?</vt:lpstr>
      <vt:lpstr>All foundations are NOT created equal</vt:lpstr>
      <vt:lpstr>The value of creating cloud-ready environments</vt:lpstr>
      <vt:lpstr>Landing zones What is their purpose?</vt:lpstr>
      <vt:lpstr>Azure Landing Zones | Design Areas</vt:lpstr>
      <vt:lpstr>Prezentacja programu PowerPoint</vt:lpstr>
      <vt:lpstr>How to get started? Platform Development Velocity</vt:lpstr>
      <vt:lpstr>What is Enterprise-scale?</vt:lpstr>
      <vt:lpstr>Key Challenges</vt:lpstr>
      <vt:lpstr>Metropolis</vt:lpstr>
      <vt:lpstr>Enterprise-scale?</vt:lpstr>
      <vt:lpstr>Prezentacja programu PowerPoint</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Task 4  Understand ESLZ Design Principles  and build your landing zones</vt:lpstr>
      <vt:lpstr>Prezentacja programu PowerPoint</vt:lpstr>
      <vt:lpstr>Adopt migration execution</vt:lpstr>
      <vt:lpstr>Migration tooling options</vt:lpstr>
      <vt:lpstr>Migration patterns | The five Rs of rationalization</vt:lpstr>
      <vt:lpstr>Migration tooling options</vt:lpstr>
      <vt:lpstr>Azure Migrate: a central hub for datacenter migration</vt:lpstr>
      <vt:lpstr>Common migration  scenarios</vt:lpstr>
      <vt:lpstr>Common migration projects</vt:lpstr>
      <vt:lpstr>Migrating your workloads to Azure IaaS</vt:lpstr>
      <vt:lpstr>Migrating your VMware-virtualized infrastructure  to Azure VMware Solution</vt:lpstr>
      <vt:lpstr>Migrating your Virtual Desktop Infrastructure (VDI)  to Azure Virtual Desktop</vt:lpstr>
      <vt:lpstr>Modernizing your .NET applications to Azure App Service &amp; Azure SQL   </vt:lpstr>
      <vt:lpstr>Best practice: cost-optimize migrated workloads</vt:lpstr>
      <vt:lpstr>Govern and manage migrated workloads </vt:lpstr>
      <vt:lpstr>Task 5  Evaluate migration options</vt:lpstr>
      <vt:lpstr>Prezentacja programu PowerPoint</vt:lpstr>
      <vt:lpstr>Why is governance important?</vt:lpstr>
      <vt:lpstr>Governance methodology overview</vt:lpstr>
      <vt:lpstr>Drive cloud adoption efficiency  in an iterative governance process –  four key exercises to focus on:</vt:lpstr>
      <vt:lpstr>Governance model</vt:lpstr>
      <vt:lpstr>Governance – develops and evolves corporate policies for:</vt:lpstr>
      <vt:lpstr>Cloud governance team</vt:lpstr>
      <vt:lpstr>Cloud governance team</vt:lpstr>
      <vt:lpstr>Cloud governance team</vt:lpstr>
      <vt:lpstr>Governance as actionable model</vt:lpstr>
      <vt:lpstr>Cost management</vt:lpstr>
      <vt:lpstr>Security baseline</vt:lpstr>
      <vt:lpstr>Resource consistency</vt:lpstr>
      <vt:lpstr>Identity baseline</vt:lpstr>
      <vt:lpstr>Deployment acceleration</vt:lpstr>
      <vt:lpstr>Define your initial governance state –  leverage the Governance benchmark assessment</vt:lpstr>
      <vt:lpstr>Drive cloud adoption efficiency  in an iterative governance process –  four key exercises to focus on:</vt:lpstr>
      <vt:lpstr>Benchmark your governance state </vt:lpstr>
      <vt:lpstr>Take action and set up your  initial governance foundation</vt:lpstr>
      <vt:lpstr>Guard and manage your digital transformation: Mature your governance, security, and compliance strategy, move ahead, and remediate new risk with protected data, critical apps, and cost with just-in-time governance layers.</vt:lpstr>
      <vt:lpstr>Executing incremental governance</vt:lpstr>
      <vt:lpstr>Build the governance MVP </vt:lpstr>
      <vt:lpstr>Making Governance Actionable with Azure Native Tools</vt:lpstr>
      <vt:lpstr>Sample policies: Cost management</vt:lpstr>
      <vt:lpstr>Sample policies: Security baseline</vt:lpstr>
      <vt:lpstr>Sample policies: Resource consistency </vt:lpstr>
      <vt:lpstr>Sample policies: Identity baseline</vt:lpstr>
      <vt:lpstr>Sample policies: Deployment acceleration</vt:lpstr>
      <vt:lpstr>Task 6  Define governance model</vt:lpstr>
      <vt:lpstr>Prezentacja programu PowerPoint</vt:lpstr>
      <vt:lpstr>Evolution of the IT Business Model</vt:lpstr>
      <vt:lpstr>Cloud management for  cloud adoption efficiency</vt:lpstr>
      <vt:lpstr>Methodology to enable cloud management</vt:lpstr>
      <vt:lpstr>Establish management baseline</vt:lpstr>
      <vt:lpstr>Cloud management for  cloud adoption efficiency</vt:lpstr>
      <vt:lpstr>Management baseline</vt:lpstr>
      <vt:lpstr>Methodology to enable cloud management</vt:lpstr>
      <vt:lpstr>Inventory and visibility</vt:lpstr>
      <vt:lpstr>Operational compliance</vt:lpstr>
      <vt:lpstr>Protect and recover</vt:lpstr>
      <vt:lpstr>Define business commitments</vt:lpstr>
      <vt:lpstr>Cloud management for  cloud adoption efficiency</vt:lpstr>
      <vt:lpstr>Business alignments and commitments</vt:lpstr>
      <vt:lpstr>Methodology to enable cloud management</vt:lpstr>
      <vt:lpstr>Define business criticality</vt:lpstr>
      <vt:lpstr>Understanding business impact</vt:lpstr>
      <vt:lpstr>Establish business commitments</vt:lpstr>
      <vt:lpstr>Ops Management planning workbook</vt:lpstr>
      <vt:lpstr>Fulfilling business commitments</vt:lpstr>
      <vt:lpstr>Methodology to enable cloud management</vt:lpstr>
      <vt:lpstr>Expand management baseline</vt:lpstr>
      <vt:lpstr>Cloud management for  cloud adoption efficiency</vt:lpstr>
      <vt:lpstr>Enhance management baseline</vt:lpstr>
      <vt:lpstr>Methodology to enable cloud management</vt:lpstr>
      <vt:lpstr>Enhanced baseline</vt:lpstr>
      <vt:lpstr>Prezentacja programu PowerPoint</vt:lpstr>
      <vt:lpstr>Cloud management for  cloud adoption efficiency</vt:lpstr>
      <vt:lpstr>Advanced operations and design principles</vt:lpstr>
      <vt:lpstr>Methodology to enable cloud management</vt:lpstr>
      <vt:lpstr>Platform specialization</vt:lpstr>
      <vt:lpstr>Workload specialization</vt:lpstr>
      <vt:lpstr>Task 7  Establish management baseline </vt:lpstr>
      <vt:lpstr>Homework   Task 1 – Define your strategy together     Task 2 – Define your business case for cloud adoption      Task 3 – Create your cloud adoption plan     Task 4 – Understand ESLZ Design Principles      and build your landing zones    Task 5 – Evaluate migration options     Task 6 – Define your governance model     Task 7 – Establish your management baseline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Teles</dc:creator>
  <cp:lastModifiedBy>myUser</cp:lastModifiedBy>
  <cp:revision>5</cp:revision>
  <dcterms:created xsi:type="dcterms:W3CDTF">2022-05-19T09:04:22Z</dcterms:created>
  <dcterms:modified xsi:type="dcterms:W3CDTF">2023-09-08T15:06:30Z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0x01010073A075A8A6A2824F9269C7438EF96DEA</vt:lpwstr>
  </property>
</Properties>
</file>